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4" r:id="rId1"/>
  </p:sldMasterIdLst>
  <p:notesMasterIdLst>
    <p:notesMasterId r:id="rId30"/>
  </p:notesMasterIdLst>
  <p:sldIdLst>
    <p:sldId id="278" r:id="rId2"/>
    <p:sldId id="310" r:id="rId3"/>
    <p:sldId id="256" r:id="rId4"/>
    <p:sldId id="260" r:id="rId5"/>
    <p:sldId id="312" r:id="rId6"/>
    <p:sldId id="337" r:id="rId7"/>
    <p:sldId id="338" r:id="rId8"/>
    <p:sldId id="281" r:id="rId9"/>
    <p:sldId id="313" r:id="rId10"/>
    <p:sldId id="322" r:id="rId11"/>
    <p:sldId id="316" r:id="rId12"/>
    <p:sldId id="323" r:id="rId13"/>
    <p:sldId id="330" r:id="rId14"/>
    <p:sldId id="317" r:id="rId15"/>
    <p:sldId id="325" r:id="rId16"/>
    <p:sldId id="332" r:id="rId17"/>
    <p:sldId id="335" r:id="rId18"/>
    <p:sldId id="334" r:id="rId19"/>
    <p:sldId id="336" r:id="rId20"/>
    <p:sldId id="339" r:id="rId21"/>
    <p:sldId id="340" r:id="rId22"/>
    <p:sldId id="341" r:id="rId23"/>
    <p:sldId id="342" r:id="rId24"/>
    <p:sldId id="343" r:id="rId25"/>
    <p:sldId id="285" r:id="rId26"/>
    <p:sldId id="318" r:id="rId27"/>
    <p:sldId id="289" r:id="rId28"/>
    <p:sldId id="328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FE55D-C6EA-4707-865C-8C2E496E1F6B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484F5-1283-40AE-8D8F-2175D29C0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806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484F5-1283-40AE-8D8F-2175D29C0A7A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456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593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25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062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582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780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988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422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9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706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706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417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50320-07B1-4474-91EC-09CFBD9C2582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547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836712"/>
            <a:ext cx="8748464" cy="30963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i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700" b="1" i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700" b="1" i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700" b="1" i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7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  <a:cs typeface="Arial Unicode MS" charset="0"/>
              </a:rPr>
              <a:t>Министерство </a:t>
            </a:r>
            <a:r>
              <a:rPr lang="ru-RU" sz="27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  <a:cs typeface="Arial Unicode MS" charset="0"/>
              </a:rPr>
              <a:t>образования </a:t>
            </a:r>
            <a:r>
              <a:rPr lang="ru-RU" sz="27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  <a:cs typeface="Arial Unicode MS" charset="0"/>
              </a:rPr>
              <a:t>Республики Мордовия</a:t>
            </a:r>
            <a:r>
              <a:rPr lang="ru-RU" sz="22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2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2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2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40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  <a:cs typeface="Arial Unicode MS" charset="0"/>
              </a:rPr>
              <a:t>Портфолио </a:t>
            </a:r>
            <a:r>
              <a:rPr lang="ru-RU" sz="2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2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  <a:cs typeface="Arial Unicode MS" charset="0"/>
              </a:rPr>
              <a:t>Денисова Дениса Юрьевича</a:t>
            </a:r>
            <a:r>
              <a:rPr lang="ru-RU" sz="22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2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2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  <a:cs typeface="Arial Unicode MS" charset="0"/>
              </a:rPr>
              <a:t>тренера-преподавателя по </a:t>
            </a:r>
            <a:r>
              <a:rPr lang="ru-RU" sz="22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  <a:cs typeface="Arial Unicode MS" charset="0"/>
              </a:rPr>
              <a:t>греко-римской борьбе </a:t>
            </a:r>
            <a:br>
              <a:rPr lang="ru-RU" sz="22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2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  <a:cs typeface="Arial Unicode MS" charset="0"/>
              </a:rPr>
              <a:t>МУДО </a:t>
            </a:r>
            <a:r>
              <a:rPr lang="ru-RU" sz="22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  <a:cs typeface="Arial Unicode MS" charset="0"/>
              </a:rPr>
              <a:t>«СДЮСШ №4» </a:t>
            </a:r>
            <a:r>
              <a:rPr lang="ru-RU" sz="2200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  <a:cs typeface="Arial Unicode MS" charset="0"/>
              </a:rPr>
              <a:t>г.о.Саранск</a:t>
            </a:r>
            <a:r>
              <a:rPr lang="ru-RU" sz="2000" i="1" dirty="0">
                <a:solidFill>
                  <a:srgbClr val="FFFF66"/>
                </a:solidFill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rgbClr val="FFFF66"/>
                </a:solidFill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315287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8003232" cy="720080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solidFill>
                  <a:srgbClr val="FFC000"/>
                </a:solidFill>
              </a:rPr>
              <a:t>7.Проведение открытых мастер-классов, открытых занятий, мероприятий (очно)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1271146"/>
              </p:ext>
            </p:extLst>
          </p:nvPr>
        </p:nvGraphicFramePr>
        <p:xfrm>
          <a:off x="323527" y="1052737"/>
          <a:ext cx="8640962" cy="519944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764062">
                  <a:extLst>
                    <a:ext uri="{9D8B030D-6E8A-4147-A177-3AD203B41FA5}">
                      <a16:colId xmlns:a16="http://schemas.microsoft.com/office/drawing/2014/main" val="2983222981"/>
                    </a:ext>
                  </a:extLst>
                </a:gridCol>
                <a:gridCol w="1223597">
                  <a:extLst>
                    <a:ext uri="{9D8B030D-6E8A-4147-A177-3AD203B41FA5}">
                      <a16:colId xmlns:a16="http://schemas.microsoft.com/office/drawing/2014/main" val="3445843425"/>
                    </a:ext>
                  </a:extLst>
                </a:gridCol>
                <a:gridCol w="1529495">
                  <a:extLst>
                    <a:ext uri="{9D8B030D-6E8A-4147-A177-3AD203B41FA5}">
                      <a16:colId xmlns:a16="http://schemas.microsoft.com/office/drawing/2014/main" val="3151208932"/>
                    </a:ext>
                  </a:extLst>
                </a:gridCol>
                <a:gridCol w="2064818">
                  <a:extLst>
                    <a:ext uri="{9D8B030D-6E8A-4147-A177-3AD203B41FA5}">
                      <a16:colId xmlns:a16="http://schemas.microsoft.com/office/drawing/2014/main" val="1853165315"/>
                    </a:ext>
                  </a:extLst>
                </a:gridCol>
                <a:gridCol w="3058990">
                  <a:extLst>
                    <a:ext uri="{9D8B030D-6E8A-4147-A177-3AD203B41FA5}">
                      <a16:colId xmlns:a16="http://schemas.microsoft.com/office/drawing/2014/main" val="2251878637"/>
                    </a:ext>
                  </a:extLst>
                </a:gridCol>
              </a:tblGrid>
              <a:tr h="625213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№</a:t>
                      </a:r>
                    </a:p>
                    <a:p>
                      <a:r>
                        <a:rPr lang="ru-RU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</a:t>
                      </a:r>
                      <a:r>
                        <a:rPr lang="en-US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/</a:t>
                      </a:r>
                      <a:r>
                        <a:rPr lang="ru-RU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</a:t>
                      </a:r>
                      <a:endParaRPr lang="ru-RU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Дата</a:t>
                      </a:r>
                      <a:endParaRPr lang="ru-RU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Место</a:t>
                      </a:r>
                      <a:endParaRPr lang="ru-RU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Тема</a:t>
                      </a:r>
                      <a:endParaRPr lang="ru-RU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C000"/>
                          </a:solidFill>
                        </a:rPr>
                        <a:t>Название</a:t>
                      </a:r>
                      <a:endParaRPr lang="ru-RU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621292728"/>
                  </a:ext>
                </a:extLst>
              </a:tr>
              <a:tr h="13145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</a:t>
                      </a:r>
                      <a:endParaRPr lang="ru-RU" sz="1100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23.04.2017 г.</a:t>
                      </a:r>
                      <a:endParaRPr lang="ru-RU" sz="1100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Борцовский зал  МУДО «СДЮСШ № 4»</a:t>
                      </a:r>
                      <a:endParaRPr lang="ru-RU" sz="1100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Общая физическая подготовка</a:t>
                      </a:r>
                      <a:endParaRPr lang="ru-RU" sz="1100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C000"/>
                          </a:solidFill>
                          <a:effectLst/>
                        </a:rPr>
                        <a:t>Открытое занятие «Развитие координационных способностей у борцов 7-12 лет»</a:t>
                      </a:r>
                      <a:endParaRPr lang="ru-RU" sz="11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993332626"/>
                  </a:ext>
                </a:extLst>
              </a:tr>
              <a:tr h="10680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</a:t>
                      </a:r>
                      <a:endParaRPr lang="ru-RU" sz="110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Декабрь  </a:t>
                      </a:r>
                      <a:endParaRPr lang="ru-RU" sz="1100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2018 г.</a:t>
                      </a:r>
                      <a:endParaRPr lang="ru-RU" sz="1100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Спортивный зал МУДО «СДЮСШ № 4»</a:t>
                      </a:r>
                      <a:endParaRPr lang="ru-RU" sz="1100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Судейство соревнований «Открытое первенство СДЮСШ № 4 по ОФП»</a:t>
                      </a:r>
                      <a:endParaRPr lang="ru-RU" sz="1100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5167926"/>
                  </a:ext>
                </a:extLst>
              </a:tr>
              <a:tr h="13088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3.</a:t>
                      </a:r>
                      <a:endParaRPr lang="ru-RU" sz="110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Март</a:t>
                      </a:r>
                      <a:endParaRPr lang="ru-RU" sz="1100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2018 г.</a:t>
                      </a:r>
                      <a:endParaRPr lang="ru-RU" sz="1100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СДЮСШОР им А.В. Мишина</a:t>
                      </a:r>
                      <a:endParaRPr lang="ru-RU" sz="1100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Судейство соревнований (боковой судья) открытое первенство </a:t>
                      </a:r>
                      <a:r>
                        <a:rPr lang="ru-RU" sz="1400" dirty="0" err="1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г.о</a:t>
                      </a:r>
                      <a:r>
                        <a:rPr lang="ru-RU" sz="1400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 </a:t>
                      </a:r>
                      <a:r>
                        <a:rPr lang="ru-RU" sz="1400" dirty="0" err="1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Сранска</a:t>
                      </a:r>
                      <a:r>
                        <a:rPr lang="ru-RU" sz="1400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по греко-римской борьбе</a:t>
                      </a:r>
                      <a:endParaRPr lang="ru-RU" sz="1100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765243"/>
                  </a:ext>
                </a:extLst>
              </a:tr>
              <a:tr h="8678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4.</a:t>
                      </a:r>
                      <a:endParaRPr lang="ru-RU" sz="1100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Январь 2019 г</a:t>
                      </a:r>
                      <a:r>
                        <a:rPr lang="en-US" sz="140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</a:t>
                      </a:r>
                      <a:endParaRPr lang="ru-RU" sz="110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Спортивный зал МУДО «СДЮСШ № 4»</a:t>
                      </a:r>
                      <a:endParaRPr lang="ru-RU" sz="110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Судейство соревнований «Открытое первенство СДЮСШ № 4 по ОФП»</a:t>
                      </a:r>
                      <a:endParaRPr lang="ru-RU" sz="1100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5985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334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32656"/>
            <a:ext cx="4519316" cy="6191038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417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136815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8.Выступление на заседаниях, методических советов, научно-практических конференциях, педагогических чтениях, семинарах, секциях, форумах, радиопередачах (очно)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822090"/>
              </p:ext>
            </p:extLst>
          </p:nvPr>
        </p:nvGraphicFramePr>
        <p:xfrm>
          <a:off x="107503" y="1988839"/>
          <a:ext cx="8928993" cy="417646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89058">
                  <a:extLst>
                    <a:ext uri="{9D8B030D-6E8A-4147-A177-3AD203B41FA5}">
                      <a16:colId xmlns:a16="http://schemas.microsoft.com/office/drawing/2014/main" val="4009080468"/>
                    </a:ext>
                  </a:extLst>
                </a:gridCol>
                <a:gridCol w="2572761">
                  <a:extLst>
                    <a:ext uri="{9D8B030D-6E8A-4147-A177-3AD203B41FA5}">
                      <a16:colId xmlns:a16="http://schemas.microsoft.com/office/drawing/2014/main" val="1966426606"/>
                    </a:ext>
                  </a:extLst>
                </a:gridCol>
                <a:gridCol w="1816066">
                  <a:extLst>
                    <a:ext uri="{9D8B030D-6E8A-4147-A177-3AD203B41FA5}">
                      <a16:colId xmlns:a16="http://schemas.microsoft.com/office/drawing/2014/main" val="295500783"/>
                    </a:ext>
                  </a:extLst>
                </a:gridCol>
                <a:gridCol w="2951108">
                  <a:extLst>
                    <a:ext uri="{9D8B030D-6E8A-4147-A177-3AD203B41FA5}">
                      <a16:colId xmlns:a16="http://schemas.microsoft.com/office/drawing/2014/main" val="3161493138"/>
                    </a:ext>
                  </a:extLst>
                </a:gridCol>
              </a:tblGrid>
              <a:tr h="395511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Дата</a:t>
                      </a:r>
                      <a:endParaRPr lang="ru-RU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Место</a:t>
                      </a:r>
                      <a:endParaRPr lang="ru-RU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Тема</a:t>
                      </a:r>
                      <a:endParaRPr lang="ru-RU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Название</a:t>
                      </a:r>
                      <a:endParaRPr lang="ru-RU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0645972"/>
                  </a:ext>
                </a:extLst>
              </a:tr>
              <a:tr h="14831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27.04.2017</a:t>
                      </a:r>
                      <a:endParaRPr lang="ru-RU" sz="1800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МУДО «СДЮСШ № 4»</a:t>
                      </a:r>
                      <a:endParaRPr lang="ru-RU" sz="180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Планирование  </a:t>
                      </a:r>
                      <a:endParaRPr lang="ru-RU" sz="180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Особенности планирования многолетней подготовки  в учебно-тренировочных группах </a:t>
                      </a:r>
                      <a:endParaRPr lang="ru-RU" sz="1800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0243019"/>
                  </a:ext>
                </a:extLst>
              </a:tr>
              <a:tr h="11865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13.11.2018</a:t>
                      </a:r>
                      <a:endParaRPr lang="ru-RU" sz="180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МУДО «СДЮСШ № 4»</a:t>
                      </a:r>
                      <a:endParaRPr lang="ru-RU" sz="180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Методика обучения</a:t>
                      </a:r>
                      <a:endParaRPr lang="ru-RU" sz="180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Особенности методики обучения борцов в группах начальной подготовки </a:t>
                      </a:r>
                      <a:endParaRPr lang="ru-RU" sz="180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1454170"/>
                  </a:ext>
                </a:extLst>
              </a:tr>
              <a:tr h="11112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25.03.2019</a:t>
                      </a:r>
                      <a:endParaRPr lang="ru-RU" sz="180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МУДО «СДЮСШ № 4»</a:t>
                      </a:r>
                      <a:endParaRPr lang="ru-RU" sz="180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Техника безопасности </a:t>
                      </a:r>
                      <a:endParaRPr lang="ru-RU" sz="180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Опасные ситуации в греко-римской борьбе. Из опыта работы.</a:t>
                      </a:r>
                      <a:endParaRPr lang="ru-RU" sz="1800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49911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215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32656"/>
            <a:ext cx="4303292" cy="5895105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709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741" y="116632"/>
            <a:ext cx="8712968" cy="1296144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FFFF66"/>
                </a:solidFill>
              </a:rPr>
              <a:t>9.Результаты участия воспитанников в официальных соревнованиях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908720"/>
            <a:ext cx="3888432" cy="5351957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91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7291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Республиканский турнир по греко-римской борьбе посвященный памяти мастера спорта СССР заслуженного тренера РСФСР,  «Почетного динамовца» </a:t>
            </a:r>
            <a:r>
              <a:rPr lang="ru-RU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Кокурина</a:t>
            </a: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К</a:t>
            </a:r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А. 2018 г.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Мамонкин</a:t>
            </a: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Сергей – 3 место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Иваннкиов</a:t>
            </a: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Сергей – 3 место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Первенсто</a:t>
            </a: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Республики Мордовия по греко-римской борьбе среди юношей. 22 декабря 2018 г.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Иванников Сергей – 2 место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Мамонкин</a:t>
            </a: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Сергей – 3 место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Первенство Республики Мордовия по </a:t>
            </a:r>
            <a:r>
              <a:rPr lang="ru-RU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греко</a:t>
            </a: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–римской борьбе среди юношей. 20 февраля 2018 г.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Пиманов</a:t>
            </a: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Никита – 2 место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Первенство Республики Мордовия по </a:t>
            </a:r>
            <a:r>
              <a:rPr lang="ru-RU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греко</a:t>
            </a:r>
            <a:r>
              <a:rPr lang="ru-RU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–римской борьбе среди юношей. </a:t>
            </a: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25-26 октября </a:t>
            </a:r>
            <a:r>
              <a:rPr lang="ru-RU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2018 г</a:t>
            </a: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Володькин Никита – 2 место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Первенство МУДО «СДЮСШ № 4» по греко-римской борьбе среди юношей 2006-2007 г.р.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Володькин Никита – 2 место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Орешкин Юрий – 3 место</a:t>
            </a:r>
            <a:endParaRPr lang="ru-RU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80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78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Республиканский турнир по греко-римской борьбе посвященный памяти мастера спорта СССР заслуженного тренера РСФСР,  «Почетного динамовца» </a:t>
            </a:r>
            <a:r>
              <a:rPr lang="ru-RU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Кокурина</a:t>
            </a:r>
            <a:r>
              <a:rPr lang="ru-RU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К.А. </a:t>
            </a: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 </a:t>
            </a:r>
            <a:r>
              <a:rPr lang="ru-RU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Елисейкин</a:t>
            </a: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Владислав – 2 место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Володькин Никита – 3 место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Юбилейный Турнир по греко-римской борьбе на призы мастеров спорта СССР Братьев </a:t>
            </a:r>
            <a:r>
              <a:rPr lang="ru-RU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Халиловых</a:t>
            </a: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 апреля 2019 г.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Корчагин Антон - 3 место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Карасев Анатолий – 3 место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Первенство Республики Мордовия по спортивной борьбе (греко-римская борьба) среди юношей 2005-2006 г. 20 ноября 2019 г.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Елисейкин</a:t>
            </a: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Владислав – 1 место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Республиканские соревнования по греко-римской борьбе посвященные Дню Защитника Отечества 24.02.2019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Елисейкин</a:t>
            </a: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Владислав – 2 место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Орешкин Юрий – 3 место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871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4395402" cy="6021288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32656"/>
            <a:ext cx="4176464" cy="6011052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41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0688"/>
            <a:ext cx="4104456" cy="5721363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20688"/>
            <a:ext cx="4032448" cy="5760640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492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672"/>
            <a:ext cx="4159276" cy="5976664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76672"/>
            <a:ext cx="4320480" cy="5918651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0819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340768"/>
            <a:ext cx="756084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6" charset="0"/>
                <a:ea typeface="Segoe UI Symbol" panose="020B0502040204020203" pitchFamily="34" charset="0"/>
                <a:cs typeface="Arial Unicode MS" charset="0"/>
              </a:rPr>
              <a:t>Дата рождения: </a:t>
            </a: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6" charset="0"/>
                <a:ea typeface="Segoe UI Symbol" panose="020B0502040204020203" pitchFamily="34" charset="0"/>
                <a:cs typeface="Arial Unicode MS" charset="0"/>
              </a:rPr>
              <a:t>07.10.1994</a:t>
            </a:r>
            <a:endParaRPr lang="ru-RU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6" charset="0"/>
              <a:ea typeface="Segoe UI Symbol" panose="020B0502040204020203" pitchFamily="34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6" charset="0"/>
              <a:ea typeface="Segoe UI Symbol" panose="020B0502040204020203" pitchFamily="34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6" charset="0"/>
                <a:ea typeface="Segoe UI Symbol" panose="020B0502040204020203" pitchFamily="34" charset="0"/>
                <a:cs typeface="Arial Unicode MS" charset="0"/>
              </a:rPr>
              <a:t>Профессиональное </a:t>
            </a:r>
            <a:r>
              <a:rPr lang="ru-RU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6" charset="0"/>
                <a:ea typeface="Segoe UI Symbol" panose="020B0502040204020203" pitchFamily="34" charset="0"/>
                <a:cs typeface="Arial Unicode MS" charset="0"/>
              </a:rPr>
              <a:t>образование: </a:t>
            </a: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6" charset="0"/>
                <a:ea typeface="Segoe UI Symbol" panose="020B0502040204020203" pitchFamily="34" charset="0"/>
                <a:cs typeface="Arial Unicode MS" charset="0"/>
              </a:rPr>
              <a:t>педагог по физической культуре, </a:t>
            </a:r>
            <a:r>
              <a:rPr lang="ru-RU" altLang="ru-RU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egoe UI Symbol" panose="020B0502040204020203" pitchFamily="34" charset="0"/>
              </a:rPr>
              <a:t>«МГПИ  им. М.Е. </a:t>
            </a:r>
            <a:r>
              <a:rPr lang="ru-RU" altLang="ru-RU" sz="2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egoe UI Symbol" panose="020B0502040204020203" pitchFamily="34" charset="0"/>
              </a:rPr>
              <a:t>Евсевьева</a:t>
            </a:r>
            <a:r>
              <a:rPr lang="ru-RU" alt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egoe UI Symbol" panose="020B0502040204020203" pitchFamily="34" charset="0"/>
              </a:rPr>
              <a:t>» </a:t>
            </a: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6" charset="0"/>
                <a:ea typeface="Segoe UI Symbol" panose="020B0502040204020203" pitchFamily="34" charset="0"/>
                <a:cs typeface="Arial Unicode MS" charset="0"/>
              </a:rPr>
              <a:t>№ диплома 101324 5064155, </a:t>
            </a:r>
            <a:r>
              <a:rPr lang="ru-RU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6" charset="0"/>
                <a:ea typeface="Segoe UI Symbol" panose="020B0502040204020203" pitchFamily="34" charset="0"/>
                <a:cs typeface="Arial Unicode MS" charset="0"/>
              </a:rPr>
              <a:t>дата выдачи </a:t>
            </a: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6" charset="0"/>
                <a:ea typeface="Segoe UI Symbol" panose="020B0502040204020203" pitchFamily="34" charset="0"/>
                <a:cs typeface="Arial Unicode MS" charset="0"/>
              </a:rPr>
              <a:t>08 февраля 2020 </a:t>
            </a:r>
            <a:r>
              <a:rPr lang="ru-RU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6" charset="0"/>
                <a:ea typeface="Segoe UI Symbol" panose="020B0502040204020203" pitchFamily="34" charset="0"/>
                <a:cs typeface="Arial Unicode MS" charset="0"/>
              </a:rPr>
              <a:t>г.</a:t>
            </a: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6" charset="0"/>
              <a:ea typeface="Segoe UI Symbol" panose="020B0502040204020203" pitchFamily="34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6" charset="0"/>
                <a:ea typeface="Segoe UI Symbol" panose="020B0502040204020203" pitchFamily="34" charset="0"/>
                <a:cs typeface="Arial Unicode MS" charset="0"/>
              </a:rPr>
              <a:t>Стаж </a:t>
            </a:r>
            <a:r>
              <a:rPr lang="ru-RU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6" charset="0"/>
                <a:ea typeface="Segoe UI Symbol" panose="020B0502040204020203" pitchFamily="34" charset="0"/>
                <a:cs typeface="Arial Unicode MS" charset="0"/>
              </a:rPr>
              <a:t>педагогической работы (по специальности): 8</a:t>
            </a: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6" charset="0"/>
                <a:ea typeface="Segoe UI Symbol" panose="020B0502040204020203" pitchFamily="34" charset="0"/>
                <a:cs typeface="Arial Unicode MS" charset="0"/>
              </a:rPr>
              <a:t> лет</a:t>
            </a:r>
            <a:endParaRPr lang="ru-RU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6" charset="0"/>
              <a:ea typeface="Segoe UI Symbol" panose="020B0502040204020203" pitchFamily="34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6" charset="0"/>
              <a:ea typeface="Segoe UI Symbol" panose="020B0502040204020203" pitchFamily="34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6" charset="0"/>
                <a:ea typeface="Segoe UI Symbol" panose="020B0502040204020203" pitchFamily="34" charset="0"/>
                <a:cs typeface="Arial Unicode MS" charset="0"/>
              </a:rPr>
              <a:t>Общий </a:t>
            </a:r>
            <a:r>
              <a:rPr lang="ru-RU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6" charset="0"/>
                <a:ea typeface="Segoe UI Symbol" panose="020B0502040204020203" pitchFamily="34" charset="0"/>
                <a:cs typeface="Arial Unicode MS" charset="0"/>
              </a:rPr>
              <a:t>трудовой стаж: 8</a:t>
            </a: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6" charset="0"/>
                <a:ea typeface="Segoe UI Symbol" panose="020B0502040204020203" pitchFamily="34" charset="0"/>
                <a:cs typeface="Arial Unicode MS" charset="0"/>
              </a:rPr>
              <a:t> лет</a:t>
            </a: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6" charset="0"/>
              <a:ea typeface="Segoe UI Symbol" panose="020B0502040204020203" pitchFamily="34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6" charset="0"/>
                <a:ea typeface="Segoe UI Symbol" panose="020B0502040204020203" pitchFamily="34" charset="0"/>
                <a:cs typeface="Arial Unicode MS" charset="0"/>
              </a:rPr>
              <a:t>Повышение квалификации: «Современная теория и методика спортивной тренировки»</a:t>
            </a:r>
            <a:endParaRPr lang="ru-RU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6" charset="0"/>
              <a:ea typeface="Segoe UI Symbol" panose="020B0502040204020203" pitchFamily="34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00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0688"/>
            <a:ext cx="4237710" cy="5805264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20688"/>
            <a:ext cx="4231284" cy="5688632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79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260648"/>
            <a:ext cx="4064378" cy="5904656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0648"/>
            <a:ext cx="4152571" cy="5832648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296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0688"/>
            <a:ext cx="4132581" cy="5661248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20688"/>
            <a:ext cx="4104456" cy="5644706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391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76672"/>
            <a:ext cx="4290274" cy="5877272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9855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8680"/>
            <a:ext cx="4156740" cy="5869129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537" y="554182"/>
            <a:ext cx="4089687" cy="5899154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92806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615"/>
            <a:ext cx="9144000" cy="112474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FF66"/>
                </a:solidFill>
              </a:rPr>
              <a:t>10.Система взаимодействия с родителями воспитанников</a:t>
            </a:r>
            <a:endParaRPr lang="ru-RU" sz="2400" dirty="0">
              <a:solidFill>
                <a:srgbClr val="FFFF66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124744"/>
            <a:ext cx="7704856" cy="4750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sz="2000" dirty="0" smtClean="0">
                <a:solidFill>
                  <a:srgbClr val="FFFF6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Родительские собрания (сентябрь, декабрь, февраль, май)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sz="2000" dirty="0" smtClean="0">
                <a:solidFill>
                  <a:srgbClr val="FFFF6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Проведение бесед на различные темы: «Здоровый образ жизни», «Воспитание нравственности и формирование правильной самооценки ребенка в семье», «Психологическая подготовка спортсмена»,  «Специфика семейного воспитания: позитивное и негативное», «Физиологическое взросление и его влияние на формирование личностных качеств спортсмена» (в течение учебного года)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sz="2000" dirty="0" smtClean="0">
                <a:solidFill>
                  <a:srgbClr val="FFFF6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Посещение учебно-тренировочных занятий, спортивно-массовых мероприятий (в течение учебного года)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sz="2000" dirty="0" smtClean="0">
                <a:solidFill>
                  <a:srgbClr val="FFFF6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Контроль за прохождением медицинского осмотра обучающихся в республиканском врачебно-физкультурном диспансере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979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04664"/>
            <a:ext cx="4248472" cy="5820007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230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894" y="188640"/>
            <a:ext cx="9030106" cy="1152128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rgbClr val="FFFF66"/>
                </a:solidFill>
              </a:rPr>
              <a:t>14.Общественно-педагогическая активность педагога : участие в комиссиях, педагогических сообществах, в жюри, конкурсов</a:t>
            </a:r>
            <a:endParaRPr lang="ru-RU" sz="2700" dirty="0">
              <a:solidFill>
                <a:srgbClr val="FFFF66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196752"/>
            <a:ext cx="3889750" cy="5328592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18531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15.Награды и </a:t>
            </a: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поощрения</a:t>
            </a:r>
            <a:endParaRPr lang="ru-RU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84784"/>
            <a:ext cx="6624736" cy="4968552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255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116633"/>
            <a:ext cx="7894386" cy="57606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ПРЕДСТАВЛЕНИЕ</a:t>
            </a:r>
            <a:endParaRPr lang="ru-RU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840704"/>
            <a:ext cx="4392488" cy="6017296"/>
          </a:xfrm>
          <a:prstGeom prst="rect">
            <a:avLst/>
          </a:prstGeom>
          <a:ln>
            <a:solidFill>
              <a:srgbClr val="FF33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24999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363272" cy="797506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FF66"/>
                </a:solidFill>
              </a:rPr>
              <a:t>2.Степень обеспечения повышения уровня подготовленности воспитанников</a:t>
            </a:r>
            <a:endParaRPr lang="ru-RU" sz="2400" dirty="0">
              <a:solidFill>
                <a:srgbClr val="FFFF66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13533" y="126828"/>
            <a:ext cx="5006183" cy="6858000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0030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76672"/>
            <a:ext cx="4303292" cy="5895105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841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35682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FFC000"/>
                </a:solidFill>
              </a:rPr>
              <a:t>3. Сохранность контингента воспитанников на этапах спортивной подготовки</a:t>
            </a:r>
            <a:br>
              <a:rPr lang="ru-RU" sz="3200" dirty="0" smtClean="0">
                <a:solidFill>
                  <a:srgbClr val="FFC000"/>
                </a:solidFill>
              </a:rPr>
            </a:br>
            <a:endParaRPr lang="ru-RU" sz="3200" dirty="0">
              <a:solidFill>
                <a:srgbClr val="FFC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5985502"/>
              </p:ext>
            </p:extLst>
          </p:nvPr>
        </p:nvGraphicFramePr>
        <p:xfrm>
          <a:off x="611560" y="1412776"/>
          <a:ext cx="7776864" cy="5212080"/>
        </p:xfrm>
        <a:graphic>
          <a:graphicData uri="http://schemas.openxmlformats.org/drawingml/2006/table">
            <a:tbl>
              <a:tblPr firstRow="1" bandRow="1"/>
              <a:tblGrid>
                <a:gridCol w="1944216">
                  <a:extLst>
                    <a:ext uri="{9D8B030D-6E8A-4147-A177-3AD203B41FA5}">
                      <a16:colId xmlns:a16="http://schemas.microsoft.com/office/drawing/2014/main" val="2608524045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3154567777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3282084159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542939575"/>
                    </a:ext>
                  </a:extLst>
                </a:gridCol>
              </a:tblGrid>
              <a:tr h="57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sto MT" panose="020406030505050303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sto MT" panose="020406030505050303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sto MT" panose="020406030505050303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sto MT" panose="020406030505050303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sto MT" panose="020406030505050303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sto MT" panose="020406030505050303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sto MT" panose="020406030505050303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sto MT" panose="020406030505050303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sto MT" panose="02040603050505030304"/>
                        </a:defRPr>
                      </a:lvl9pPr>
                    </a:lstStyle>
                    <a:p>
                      <a:r>
                        <a:rPr lang="ru-RU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КРИТЕРИИ</a:t>
                      </a:r>
                      <a:endParaRPr lang="ru-RU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sto MT" panose="020406030505050303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sto MT" panose="020406030505050303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sto MT" panose="020406030505050303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sto MT" panose="020406030505050303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sto MT" panose="020406030505050303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sto MT" panose="020406030505050303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sto MT" panose="020406030505050303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sto MT" panose="020406030505050303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sto MT" panose="02040603050505030304"/>
                        </a:defRPr>
                      </a:lvl9pPr>
                    </a:lstStyle>
                    <a:p>
                      <a:r>
                        <a:rPr lang="ru-RU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2017-2018 уч. </a:t>
                      </a:r>
                      <a:r>
                        <a:rPr lang="ru-RU" baseline="0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год</a:t>
                      </a:r>
                      <a:endParaRPr lang="ru-RU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sto MT" panose="020406030505050303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sto MT" panose="020406030505050303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sto MT" panose="020406030505050303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sto MT" panose="020406030505050303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sto MT" panose="020406030505050303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sto MT" panose="020406030505050303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sto MT" panose="020406030505050303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sto MT" panose="020406030505050303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sto MT" panose="02040603050505030304"/>
                        </a:defRPr>
                      </a:lvl9pPr>
                    </a:lstStyle>
                    <a:p>
                      <a:r>
                        <a:rPr lang="ru-RU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2018-2019</a:t>
                      </a:r>
                      <a:r>
                        <a:rPr lang="ru-RU" baseline="0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уч. год</a:t>
                      </a:r>
                      <a:endParaRPr lang="ru-RU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sto MT" panose="020406030505050303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sto MT" panose="020406030505050303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sto MT" panose="020406030505050303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sto MT" panose="020406030505050303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sto MT" panose="020406030505050303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sto MT" panose="020406030505050303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sto MT" panose="020406030505050303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sto MT" panose="020406030505050303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sto MT" panose="02040603050505030304"/>
                        </a:defRPr>
                      </a:lvl9pPr>
                    </a:lstStyle>
                    <a:p>
                      <a:r>
                        <a:rPr lang="ru-RU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2019-2020</a:t>
                      </a:r>
                      <a:r>
                        <a:rPr lang="ru-RU" baseline="0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уч. год</a:t>
                      </a:r>
                      <a:endParaRPr lang="ru-RU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1155289"/>
                  </a:ext>
                </a:extLst>
              </a:tr>
              <a:tr h="1235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9pPr>
                    </a:lstStyle>
                    <a:p>
                      <a:r>
                        <a:rPr lang="ru-RU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 По списку</a:t>
                      </a:r>
                      <a:endParaRPr lang="ru-RU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9pPr>
                    </a:lstStyle>
                    <a:p>
                      <a:r>
                        <a:rPr lang="ru-RU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Группа начальной</a:t>
                      </a:r>
                      <a:r>
                        <a:rPr lang="ru-RU" baseline="0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подготовки 1 </a:t>
                      </a:r>
                      <a:r>
                        <a:rPr lang="ru-RU" baseline="0" dirty="0" err="1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г.о</a:t>
                      </a:r>
                      <a:r>
                        <a:rPr lang="ru-RU" baseline="0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</a:t>
                      </a:r>
                    </a:p>
                    <a:p>
                      <a:r>
                        <a:rPr lang="ru-RU" b="1" baseline="0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 чел.</a:t>
                      </a:r>
                      <a:endParaRPr lang="ru-RU" b="1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9pPr>
                    </a:lstStyle>
                    <a:p>
                      <a:r>
                        <a:rPr lang="ru-RU" baseline="0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Группа начальной подготовки 2 </a:t>
                      </a:r>
                      <a:r>
                        <a:rPr lang="ru-RU" baseline="0" dirty="0" err="1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г.о</a:t>
                      </a:r>
                      <a:r>
                        <a:rPr lang="ru-RU" baseline="0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</a:t>
                      </a:r>
                    </a:p>
                    <a:p>
                      <a:r>
                        <a:rPr lang="ru-RU" b="1" baseline="0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16 чел.</a:t>
                      </a:r>
                      <a:endParaRPr lang="ru-RU" b="1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aseline="0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Группа начальной подготовки 2 </a:t>
                      </a:r>
                      <a:r>
                        <a:rPr lang="ru-RU" baseline="0" dirty="0" err="1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г.о</a:t>
                      </a:r>
                      <a:r>
                        <a:rPr lang="ru-RU" baseline="0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</a:t>
                      </a:r>
                    </a:p>
                    <a:p>
                      <a:r>
                        <a:rPr lang="ru-RU" b="1" baseline="0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 чел.</a:t>
                      </a:r>
                      <a:endParaRPr lang="ru-RU" b="1" dirty="0" smtClean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ru-RU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0883640"/>
                  </a:ext>
                </a:extLst>
              </a:tr>
              <a:tr h="7724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9pPr>
                    </a:lstStyle>
                    <a:p>
                      <a:r>
                        <a:rPr lang="ru-RU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 Прибыло вновь</a:t>
                      </a:r>
                    </a:p>
                    <a:p>
                      <a:r>
                        <a:rPr lang="ru-RU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(переводом)</a:t>
                      </a:r>
                      <a:endParaRPr lang="ru-RU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9pPr>
                    </a:lstStyle>
                    <a:p>
                      <a:r>
                        <a:rPr lang="ru-RU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ru-RU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9pPr>
                    </a:lstStyle>
                    <a:p>
                      <a:r>
                        <a:rPr lang="ru-RU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  <a:endParaRPr lang="ru-RU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9pPr>
                    </a:lstStyle>
                    <a:p>
                      <a:r>
                        <a:rPr lang="ru-RU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ru-RU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4917832"/>
                  </a:ext>
                </a:extLst>
              </a:tr>
              <a:tr h="57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9pPr>
                    </a:lstStyle>
                    <a:p>
                      <a:r>
                        <a:rPr lang="ru-RU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3. Выбыло в течении года</a:t>
                      </a:r>
                      <a:endParaRPr lang="ru-RU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9pPr>
                    </a:lstStyle>
                    <a:p>
                      <a:r>
                        <a:rPr lang="ru-RU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9pPr>
                    </a:lstStyle>
                    <a:p>
                      <a:r>
                        <a:rPr lang="ru-RU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ru-RU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9pPr>
                    </a:lstStyle>
                    <a:p>
                      <a:r>
                        <a:rPr lang="ru-RU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ru-RU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9119538"/>
                  </a:ext>
                </a:extLst>
              </a:tr>
              <a:tr h="57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9pPr>
                    </a:lstStyle>
                    <a:p>
                      <a:r>
                        <a:rPr lang="ru-RU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4. Закончило</a:t>
                      </a:r>
                      <a:r>
                        <a:rPr lang="ru-RU" baseline="0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учебный год</a:t>
                      </a:r>
                      <a:endParaRPr lang="ru-RU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9pPr>
                    </a:lstStyle>
                    <a:p>
                      <a:r>
                        <a:rPr lang="ru-RU" b="1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16 чел.</a:t>
                      </a:r>
                      <a:endParaRPr lang="ru-RU" b="1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9pPr>
                    </a:lstStyle>
                    <a:p>
                      <a:r>
                        <a:rPr lang="ru-RU" b="1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 чел.</a:t>
                      </a:r>
                      <a:endParaRPr lang="ru-RU" b="1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9pPr>
                    </a:lstStyle>
                    <a:p>
                      <a:r>
                        <a:rPr lang="ru-RU" b="1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 чел.</a:t>
                      </a:r>
                    </a:p>
                    <a:p>
                      <a:endParaRPr lang="ru-RU" b="1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923911"/>
                  </a:ext>
                </a:extLst>
              </a:tr>
              <a:tr h="57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9pPr>
                    </a:lstStyle>
                    <a:p>
                      <a:r>
                        <a:rPr lang="ru-RU" b="1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Сохранность</a:t>
                      </a:r>
                    </a:p>
                    <a:p>
                      <a:r>
                        <a:rPr lang="ru-RU" b="1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контингента</a:t>
                      </a:r>
                      <a:endParaRPr lang="ru-RU" b="1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9pPr>
                    </a:lstStyle>
                    <a:p>
                      <a:r>
                        <a:rPr lang="ru-RU" b="1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100%</a:t>
                      </a:r>
                      <a:endParaRPr lang="ru-RU" b="1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100%</a:t>
                      </a:r>
                    </a:p>
                    <a:p>
                      <a:endParaRPr lang="ru-RU" b="1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sto MT" panose="020406030505050303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100%</a:t>
                      </a:r>
                    </a:p>
                    <a:p>
                      <a:endParaRPr lang="ru-RU" b="1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05361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08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60648"/>
            <a:ext cx="4680520" cy="6411872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4398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892480" cy="562074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4.Результаты анализа текущей документации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268760"/>
            <a:ext cx="7992888" cy="4341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Согласно нормативных документов, имеется следующая учебная документация: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Журнал учета работы учебных групп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Личные дела на  обучающихся (заявление, личные карточки)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Протоколы контрольных переводных нормативов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Календарный план спортивно-массовых мероприятий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Протоколы, положения соревнований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Учебные планы и рабочий план конспект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План воспитательной  и культурно-массовой работы с обучающимися</a:t>
            </a: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Перспективный план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49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758" b="95273" l="9959" r="8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60648"/>
            <a:ext cx="4375300" cy="5993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76672"/>
            <a:ext cx="4303292" cy="5895105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791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base.com-840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840</TotalTime>
  <Words>758</Words>
  <Application>Microsoft Office PowerPoint</Application>
  <PresentationFormat>Экран (4:3)</PresentationFormat>
  <Paragraphs>129</Paragraphs>
  <Slides>28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8" baseType="lpstr">
      <vt:lpstr>Arial</vt:lpstr>
      <vt:lpstr>Arial Unicode MS</vt:lpstr>
      <vt:lpstr>Calibri</vt:lpstr>
      <vt:lpstr>Calibri Light</vt:lpstr>
      <vt:lpstr>Calisto MT</vt:lpstr>
      <vt:lpstr>Segoe UI Symbol</vt:lpstr>
      <vt:lpstr>Times New Roman</vt:lpstr>
      <vt:lpstr>Verdana</vt:lpstr>
      <vt:lpstr>Wingdings</vt:lpstr>
      <vt:lpstr>powerpointbase.com-840</vt:lpstr>
      <vt:lpstr>  Министерство образования Республики Мордовия  Портфолио      Денисова Дениса Юрьевича тренера-преподавателя по греко-римской борьбе  МУДО «СДЮСШ №4» г.о.Саранск  </vt:lpstr>
      <vt:lpstr>Презентация PowerPoint</vt:lpstr>
      <vt:lpstr>ПРЕДСТАВЛЕНИЕ</vt:lpstr>
      <vt:lpstr>2.Степень обеспечения повышения уровня подготовленности воспитанников</vt:lpstr>
      <vt:lpstr>Презентация PowerPoint</vt:lpstr>
      <vt:lpstr>3. Сохранность контингента воспитанников на этапах спортивной подготовки </vt:lpstr>
      <vt:lpstr>Презентация PowerPoint</vt:lpstr>
      <vt:lpstr>4.Результаты анализа текущей документации</vt:lpstr>
      <vt:lpstr>Презентация PowerPoint</vt:lpstr>
      <vt:lpstr>7.Проведение открытых мастер-классов, открытых занятий, мероприятий (очно)</vt:lpstr>
      <vt:lpstr>Презентация PowerPoint</vt:lpstr>
      <vt:lpstr>8.Выступление на заседаниях, методических советов, научно-практических конференциях, педагогических чтениях, семинарах, секциях, форумах, радиопередачах (очно)</vt:lpstr>
      <vt:lpstr>Презентация PowerPoint</vt:lpstr>
      <vt:lpstr>9.Результаты участия воспитанников в официальных соревнованиях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10.Система взаимодействия с родителями воспитанников</vt:lpstr>
      <vt:lpstr>Презентация PowerPoint</vt:lpstr>
      <vt:lpstr>14.Общественно-педагогическая активность педагога : участие в комиссиях, педагогических сообществах, в жюри, конкурсов</vt:lpstr>
      <vt:lpstr>15.Награды и поощрения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Елена Лукина</cp:lastModifiedBy>
  <cp:revision>75</cp:revision>
  <dcterms:created xsi:type="dcterms:W3CDTF">2017-06-13T20:19:07Z</dcterms:created>
  <dcterms:modified xsi:type="dcterms:W3CDTF">2021-01-21T08:25:30Z</dcterms:modified>
</cp:coreProperties>
</file>