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5"/>
  </p:notesMasterIdLst>
  <p:sldIdLst>
    <p:sldId id="318" r:id="rId2"/>
    <p:sldId id="319" r:id="rId3"/>
    <p:sldId id="331" r:id="rId4"/>
    <p:sldId id="320" r:id="rId5"/>
    <p:sldId id="349" r:id="rId6"/>
    <p:sldId id="321" r:id="rId7"/>
    <p:sldId id="345" r:id="rId8"/>
    <p:sldId id="314" r:id="rId9"/>
    <p:sldId id="315" r:id="rId10"/>
    <p:sldId id="316" r:id="rId11"/>
    <p:sldId id="354" r:id="rId12"/>
    <p:sldId id="334" r:id="rId13"/>
    <p:sldId id="350" r:id="rId14"/>
    <p:sldId id="294" r:id="rId15"/>
    <p:sldId id="348" r:id="rId16"/>
    <p:sldId id="342" r:id="rId17"/>
    <p:sldId id="336" r:id="rId18"/>
    <p:sldId id="351" r:id="rId19"/>
    <p:sldId id="352" r:id="rId20"/>
    <p:sldId id="353" r:id="rId21"/>
    <p:sldId id="328" r:id="rId22"/>
    <p:sldId id="340" r:id="rId23"/>
    <p:sldId id="330" r:id="rId24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2289" autoAdjust="0"/>
  </p:normalViewPr>
  <p:slideViewPr>
    <p:cSldViewPr>
      <p:cViewPr>
        <p:scale>
          <a:sx n="93" d="100"/>
          <a:sy n="93" d="100"/>
        </p:scale>
        <p:origin x="-51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405F-65DE-40BD-B356-090AD1E938F5}" type="datetimeFigureOut">
              <a:rPr lang="ru-RU" smtClean="0"/>
              <a:pPr/>
              <a:t>01.01.2003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8E91E-BFD1-4AD2-83D3-AF94D2871D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8E91E-BFD1-4AD2-83D3-AF94D2871DFE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1/1/2003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zvezdacham.schoolrm.ru/sveden/employees/18116/211972/" TargetMode="Externa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600" y="228600"/>
            <a:ext cx="4876800" cy="2209800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800" dirty="0" smtClean="0">
                <a:solidFill>
                  <a:srgbClr val="632523"/>
                </a:solidFill>
              </a:rPr>
              <a:t>Министерство образования  РМ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2400" dirty="0" smtClean="0"/>
              <a:t> </a:t>
            </a:r>
            <a:r>
              <a:rPr lang="ru-RU" sz="2000" dirty="0" err="1" smtClean="0"/>
              <a:t>Портфолио</a:t>
            </a:r>
            <a:r>
              <a:rPr lang="ru-RU" altLang="ru-RU" sz="2800" dirty="0" smtClean="0">
                <a:solidFill>
                  <a:srgbClr val="632523"/>
                </a:solidFill>
                <a:latin typeface="Monotype Corsiva" pitchFamily="66" charset="0"/>
              </a:rPr>
              <a:t>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1400" i="1" dirty="0" smtClean="0">
                <a:ea typeface="Arial Unicode MS" pitchFamily="34" charset="-128"/>
                <a:cs typeface="Arial Unicode MS" pitchFamily="34" charset="-128"/>
              </a:rPr>
              <a:t>Дмитриевой  Ирины Александровны</a:t>
            </a:r>
            <a:r>
              <a:rPr lang="ru-RU" sz="1000" i="1" dirty="0" smtClean="0"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sz="1000" i="1" dirty="0" smtClean="0">
                <a:ea typeface="Arial Unicode MS" pitchFamily="34" charset="-128"/>
                <a:cs typeface="Arial Unicode MS" pitchFamily="34" charset="-128"/>
              </a:rPr>
            </a:br>
            <a:r>
              <a:rPr lang="ru-RU" sz="1400" i="1" dirty="0" smtClean="0">
                <a:ea typeface="Arial Unicode MS" pitchFamily="34" charset="-128"/>
                <a:cs typeface="Arial Unicode MS" pitchFamily="34" charset="-128"/>
              </a:rPr>
              <a:t>воспитателя структурного подразделения « Детский сад комбинированного вида «Звездочка»МБДОУ «Детский сад «Планета детства»комбинированного вида» </a:t>
            </a:r>
            <a:r>
              <a:rPr lang="ru-RU" sz="1400" i="1" dirty="0" err="1" smtClean="0">
                <a:ea typeface="Arial Unicode MS" pitchFamily="34" charset="-128"/>
                <a:cs typeface="Arial Unicode MS" pitchFamily="34" charset="-128"/>
              </a:rPr>
              <a:t>Чамзинский</a:t>
            </a:r>
            <a:r>
              <a:rPr lang="ru-RU" sz="1400" i="1" dirty="0" smtClean="0">
                <a:ea typeface="Arial Unicode MS" pitchFamily="34" charset="-128"/>
                <a:cs typeface="Arial Unicode MS" pitchFamily="34" charset="-128"/>
              </a:rPr>
              <a:t> муниципальный район РМ</a:t>
            </a:r>
            <a:r>
              <a:rPr lang="ru-RU" altLang="ru-RU" sz="2800" i="1" dirty="0" smtClean="0">
                <a:solidFill>
                  <a:srgbClr val="632523"/>
                </a:solidFill>
                <a:ea typeface="Arial Unicode MS" pitchFamily="34" charset="-128"/>
                <a:cs typeface="Arial Unicode MS" pitchFamily="34" charset="-128"/>
              </a:rPr>
              <a:t/>
            </a:r>
            <a:br>
              <a:rPr lang="ru-RU" altLang="ru-RU" sz="2800" i="1" dirty="0" smtClean="0">
                <a:solidFill>
                  <a:srgbClr val="632523"/>
                </a:solidFill>
                <a:ea typeface="Arial Unicode MS" pitchFamily="34" charset="-128"/>
                <a:cs typeface="Arial Unicode MS" pitchFamily="34" charset="-128"/>
              </a:rPr>
            </a:br>
            <a:endParaRPr lang="ru-RU" sz="1800" i="1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2590800"/>
            <a:ext cx="4419600" cy="29718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b="1" dirty="0" smtClean="0"/>
              <a:t>Дата рождения:</a:t>
            </a:r>
            <a:r>
              <a:rPr lang="ru-RU" dirty="0" smtClean="0"/>
              <a:t> 06. 10. 1966 года.</a:t>
            </a:r>
          </a:p>
          <a:p>
            <a:pPr algn="l"/>
            <a:r>
              <a:rPr lang="ru-RU" b="1" dirty="0" smtClean="0"/>
              <a:t>Образование: </a:t>
            </a:r>
            <a:r>
              <a:rPr lang="ru-RU" dirty="0" smtClean="0"/>
              <a:t>высшее, МГПИ им. </a:t>
            </a:r>
            <a:r>
              <a:rPr lang="ru-RU" dirty="0" err="1" smtClean="0"/>
              <a:t>М.Е.Евсевьева</a:t>
            </a:r>
            <a:endParaRPr lang="ru-RU" dirty="0" smtClean="0"/>
          </a:p>
          <a:p>
            <a:pPr algn="l"/>
            <a:r>
              <a:rPr lang="ru-RU" b="1" dirty="0" smtClean="0"/>
              <a:t>Специальность:</a:t>
            </a:r>
            <a:r>
              <a:rPr lang="ru-RU" dirty="0" smtClean="0"/>
              <a:t> педагогика и психология (дошкольная)</a:t>
            </a:r>
          </a:p>
          <a:p>
            <a:pPr algn="l"/>
            <a:r>
              <a:rPr lang="ru-RU" b="1" dirty="0" smtClean="0"/>
              <a:t>Квалификация:</a:t>
            </a:r>
            <a:r>
              <a:rPr lang="ru-RU" dirty="0" smtClean="0"/>
              <a:t> воспитателя. Преподавателя  дошкольной педагогики и психологии.</a:t>
            </a:r>
          </a:p>
          <a:p>
            <a:pPr algn="l"/>
            <a:r>
              <a:rPr lang="ru-RU" b="1" dirty="0" smtClean="0"/>
              <a:t>Регистрационный: </a:t>
            </a:r>
            <a:r>
              <a:rPr lang="ru-RU" dirty="0" smtClean="0"/>
              <a:t>№ 20</a:t>
            </a:r>
          </a:p>
          <a:p>
            <a:pPr algn="l"/>
            <a:r>
              <a:rPr lang="ru-RU" b="1" dirty="0" smtClean="0"/>
              <a:t>Дата выдачи:</a:t>
            </a:r>
            <a:r>
              <a:rPr lang="ru-RU" dirty="0" smtClean="0"/>
              <a:t> 27 июля 1992 года.</a:t>
            </a:r>
          </a:p>
          <a:p>
            <a:pPr algn="l"/>
            <a:r>
              <a:rPr lang="ru-RU" b="1" dirty="0" smtClean="0"/>
              <a:t>Стаж работы:</a:t>
            </a:r>
            <a:endParaRPr lang="ru-RU" dirty="0" smtClean="0"/>
          </a:p>
          <a:p>
            <a:pPr algn="l"/>
            <a:r>
              <a:rPr lang="ru-RU" dirty="0" smtClean="0"/>
              <a:t>а) общий трудовой – </a:t>
            </a:r>
            <a:r>
              <a:rPr lang="en-US" dirty="0" smtClean="0"/>
              <a:t>33</a:t>
            </a:r>
            <a:r>
              <a:rPr lang="ru-RU" dirty="0" smtClean="0"/>
              <a:t>года</a:t>
            </a:r>
          </a:p>
          <a:p>
            <a:pPr algn="l"/>
            <a:r>
              <a:rPr lang="ru-RU" dirty="0" smtClean="0"/>
              <a:t>б) общий педагогический  – 33года</a:t>
            </a:r>
          </a:p>
          <a:p>
            <a:pPr algn="l"/>
            <a:r>
              <a:rPr lang="ru-RU" b="1" dirty="0" smtClean="0"/>
              <a:t>   Наличие квалификационной категории</a:t>
            </a:r>
            <a:r>
              <a:rPr lang="ru-RU" dirty="0" smtClean="0"/>
              <a:t>: первая</a:t>
            </a:r>
          </a:p>
          <a:p>
            <a:pPr algn="l"/>
            <a:r>
              <a:rPr lang="ru-RU" dirty="0" smtClean="0"/>
              <a:t>            квалификационная категория.</a:t>
            </a:r>
          </a:p>
          <a:p>
            <a:pPr algn="l"/>
            <a:r>
              <a:rPr lang="ru-RU" b="1" dirty="0" smtClean="0"/>
              <a:t>Дата последней аттестации:</a:t>
            </a:r>
            <a:r>
              <a:rPr lang="en-US" b="1" dirty="0" smtClean="0"/>
              <a:t> </a:t>
            </a:r>
            <a:r>
              <a:rPr lang="ru-RU" dirty="0" smtClean="0"/>
              <a:t>приказ №363 от </a:t>
            </a:r>
            <a:r>
              <a:rPr lang="en-US" dirty="0" smtClean="0"/>
              <a:t>06</a:t>
            </a:r>
            <a:r>
              <a:rPr lang="ru-RU" dirty="0" smtClean="0"/>
              <a:t> .</a:t>
            </a:r>
            <a:r>
              <a:rPr lang="en-US" dirty="0" smtClean="0"/>
              <a:t>04</a:t>
            </a:r>
            <a:r>
              <a:rPr lang="ru-RU" dirty="0" smtClean="0"/>
              <a:t>.2015г.</a:t>
            </a:r>
          </a:p>
          <a:p>
            <a:pPr algn="l"/>
            <a:r>
              <a:rPr lang="ru-RU" b="1" dirty="0" smtClean="0"/>
              <a:t> 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6" descr="фото для аттес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209800"/>
            <a:ext cx="2179904" cy="3263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half" idx="3"/>
          </p:nvPr>
        </p:nvSpPr>
        <p:spPr>
          <a:xfrm>
            <a:off x="4495800" y="609600"/>
            <a:ext cx="4292241" cy="639762"/>
          </a:xfrm>
        </p:spPr>
        <p:txBody>
          <a:bodyPr/>
          <a:lstStyle/>
          <a:p>
            <a:endParaRPr lang="ru-RU"/>
          </a:p>
        </p:txBody>
      </p:sp>
      <p:pic>
        <p:nvPicPr>
          <p:cNvPr id="10" name="Picture 5" descr="C:\Users\Maksim\Desktop\аттестация\Грамоты.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 l="7143" t="1755"/>
          <a:stretch>
            <a:fillRect/>
          </a:stretch>
        </p:blipFill>
        <p:spPr bwMode="auto">
          <a:xfrm>
            <a:off x="152400" y="299892"/>
            <a:ext cx="4114800" cy="602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C:\Users\Maksim\Desktop\аттестация\Грамоты.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t="1611" r="5264"/>
          <a:stretch>
            <a:fillRect/>
          </a:stretch>
        </p:blipFill>
        <p:spPr bwMode="auto">
          <a:xfrm>
            <a:off x="4495800" y="296211"/>
            <a:ext cx="3962400" cy="604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Ирине Александровне\10.0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11281" y="0"/>
            <a:ext cx="4783281" cy="6858000"/>
          </a:xfrm>
          <a:prstGeom prst="rect">
            <a:avLst/>
          </a:prstGeom>
          <a:noFill/>
        </p:spPr>
      </p:pic>
      <p:pic>
        <p:nvPicPr>
          <p:cNvPr id="2051" name="Picture 3" descr="F:\Ирине Александровне\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83632" y="152400"/>
            <a:ext cx="4531768" cy="6705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0" y="685800"/>
            <a:ext cx="8001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</a:t>
            </a: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 Наличие авторских программ, </a:t>
            </a:r>
            <a:endParaRPr kumimoji="0" lang="ru-RU" sz="11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методических пособий</a:t>
            </a:r>
            <a:endParaRPr kumimoji="0" lang="ru-RU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8607552" cy="1066800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ru-RU" sz="1800" dirty="0" smtClean="0">
                <a:solidFill>
                  <a:srgbClr val="000000"/>
                </a:solidFill>
                <a:ea typeface="Times New Roman" pitchFamily="18" charset="0"/>
                <a:cs typeface="Arial" pitchFamily="34" charset="0"/>
              </a:rPr>
              <a:t>6</a:t>
            </a:r>
            <a:r>
              <a:rPr lang="ru-RU" sz="1800" cap="none" dirty="0" smtClean="0"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. Выступления на заседаниях методических советах, научно – практических конференциях, педагогических чтениях, семинарах, секциях , форумах, радиопередачах. </a:t>
            </a:r>
            <a:r>
              <a:rPr lang="ru-RU" sz="1800" cap="none" dirty="0" smtClean="0">
                <a:solidFill>
                  <a:schemeClr val="tx1"/>
                </a:solidFill>
                <a:effectLst/>
                <a:cs typeface="Arial" pitchFamily="34" charset="0"/>
              </a:rPr>
              <a:t/>
            </a:r>
            <a:br>
              <a:rPr lang="ru-RU" sz="1800" cap="none" dirty="0" smtClean="0">
                <a:solidFill>
                  <a:schemeClr val="tx1"/>
                </a:solidFill>
                <a:effectLst/>
                <a:cs typeface="Arial" pitchFamily="34" charset="0"/>
              </a:rPr>
            </a:br>
            <a:endParaRPr lang="ru-RU" sz="1800" dirty="0"/>
          </a:p>
        </p:txBody>
      </p:sp>
      <p:pic>
        <p:nvPicPr>
          <p:cNvPr id="6" name="Picture 2" descr="F:\Дмитриева И.А\1.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648201" y="1066800"/>
            <a:ext cx="4165022" cy="5791200"/>
          </a:xfrm>
          <a:prstGeom prst="rect">
            <a:avLst/>
          </a:prstGeom>
          <a:noFill/>
        </p:spPr>
      </p:pic>
      <p:pic>
        <p:nvPicPr>
          <p:cNvPr id="7172" name="Picture 4" descr="F:\Дмитриева И.А\1.1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1066800"/>
            <a:ext cx="4495800" cy="5791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3752" cy="914400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7. Проведение открытых занятий, мастер-классов, мероприятий</a:t>
            </a:r>
            <a:endParaRPr lang="ru-RU" sz="2000" dirty="0">
              <a:latin typeface="+mn-lt"/>
            </a:endParaRPr>
          </a:p>
        </p:txBody>
      </p:sp>
      <p:pic>
        <p:nvPicPr>
          <p:cNvPr id="8194" name="Picture 2" descr="F:\Дмитриева И.А\1.1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990600"/>
            <a:ext cx="4343400" cy="5867400"/>
          </a:xfrm>
          <a:prstGeom prst="rect">
            <a:avLst/>
          </a:prstGeom>
          <a:noFill/>
        </p:spPr>
      </p:pic>
      <p:pic>
        <p:nvPicPr>
          <p:cNvPr id="8195" name="Picture 3" descr="F:\Дмитриева И.А\1.0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53354"/>
            <a:ext cx="4380783" cy="5804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0" y="198120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8. </a:t>
            </a:r>
            <a:r>
              <a:rPr lang="ru-RU" sz="2800" b="1" dirty="0" smtClean="0">
                <a:ea typeface="Times New Roman" pitchFamily="18" charset="0"/>
                <a:cs typeface="Arial" pitchFamily="34" charset="0"/>
              </a:rPr>
              <a:t>Экспертная деятельность</a:t>
            </a:r>
            <a:r>
              <a:rPr kumimoji="0" lang="ru-RU" sz="28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534400" cy="990600"/>
          </a:xfrm>
        </p:spPr>
        <p:txBody>
          <a:bodyPr>
            <a:noAutofit/>
          </a:bodyPr>
          <a:lstStyle/>
          <a:p>
            <a:r>
              <a:rPr lang="ru-RU" altLang="ru-RU" sz="2000" dirty="0" smtClean="0">
                <a:solidFill>
                  <a:schemeClr val="tx1"/>
                </a:solidFill>
                <a:cs typeface="Lucida Sans Unicode" pitchFamily="34" charset="0"/>
              </a:rPr>
              <a:t>9.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Общественно-педагогическая  активность педагога: участие в комиссиях, педагогических сообществах, в жюри конкурсов</a:t>
            </a:r>
            <a:endParaRPr lang="ru-RU" sz="2000" dirty="0"/>
          </a:p>
        </p:txBody>
      </p:sp>
      <p:pic>
        <p:nvPicPr>
          <p:cNvPr id="9218" name="Picture 2" descr="F:\Дмитриева И.А\1.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0914" y="1064876"/>
            <a:ext cx="4918486" cy="57931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700" b="1" i="1" dirty="0" smtClean="0">
                <a:solidFill>
                  <a:schemeClr val="accent2">
                    <a:lumMod val="50000"/>
                  </a:schemeClr>
                </a:solidFill>
              </a:rPr>
              <a:t>10. Позитивные результаты работы с воспитанниками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F:\Дмитриева И.А\1.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768" y="1066800"/>
            <a:ext cx="4055890" cy="5705584"/>
          </a:xfrm>
          <a:prstGeom prst="rect">
            <a:avLst/>
          </a:prstGeom>
          <a:noFill/>
        </p:spPr>
      </p:pic>
      <p:pic>
        <p:nvPicPr>
          <p:cNvPr id="10243" name="Picture 3" descr="F:\Дмитриева И.А\1.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50329" y="1066800"/>
            <a:ext cx="4641272" cy="5706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607552" cy="762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11. Качество взаимодействия с родителями.</a:t>
            </a:r>
            <a:endParaRPr lang="ru-RU" sz="2000" dirty="0"/>
          </a:p>
        </p:txBody>
      </p:sp>
      <p:pic>
        <p:nvPicPr>
          <p:cNvPr id="11266" name="Picture 2" descr="F:\Дмитриева И.А\1.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9600" y="954741"/>
            <a:ext cx="4495800" cy="5903259"/>
          </a:xfrm>
          <a:prstGeom prst="rect">
            <a:avLst/>
          </a:prstGeom>
          <a:noFill/>
        </p:spPr>
      </p:pic>
      <p:pic>
        <p:nvPicPr>
          <p:cNvPr id="11267" name="Picture 3" descr="F:\Дмитриева И.А\1.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" y="934022"/>
            <a:ext cx="4343400" cy="59239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7620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12. Работа с детьми из социально-неблагополучных семей</a:t>
            </a:r>
            <a:endParaRPr lang="ru-RU" sz="2000" dirty="0"/>
          </a:p>
        </p:txBody>
      </p:sp>
      <p:pic>
        <p:nvPicPr>
          <p:cNvPr id="12290" name="Picture 2" descr="F:\Дмитриева И.А\1.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76400" y="1001973"/>
            <a:ext cx="5095503" cy="5856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Дмитриева И.А\1.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14500" y="0"/>
            <a:ext cx="5524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2514600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50000"/>
                  </a:schemeClr>
                </a:solidFill>
                <a:latin typeface="+mn-lt"/>
              </a:rPr>
              <a:t>13. Участие педагога в профессиональных конкурсах</a:t>
            </a:r>
            <a:endParaRPr lang="ru-RU" sz="28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&amp;S\Наташа\Рабочий стол\АТЕСТАЦИЯ\Ирине Александровне\172796Ф1.Б.2018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4038600" cy="6412043"/>
          </a:xfrm>
          <a:prstGeom prst="rect">
            <a:avLst/>
          </a:prstGeom>
          <a:noFill/>
        </p:spPr>
      </p:pic>
      <p:pic>
        <p:nvPicPr>
          <p:cNvPr id="3" name="Рисунок 5" descr="C:\Users\Maksim\Desktop\портфолии Милешиной\Грамоты.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399" y="152400"/>
            <a:ext cx="4657887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1"/>
          <p:cNvSpPr>
            <a:spLocks noChangeArrowheads="1"/>
          </p:cNvSpPr>
          <p:nvPr/>
        </p:nvSpPr>
        <p:spPr bwMode="auto">
          <a:xfrm>
            <a:off x="1828800" y="1981200"/>
            <a:ext cx="4800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11. Награды и поощрения педагога.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990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                               14.Награды и поощрения</a:t>
            </a:r>
            <a:endParaRPr lang="ru-RU" sz="2000" dirty="0"/>
          </a:p>
        </p:txBody>
      </p:sp>
      <p:pic>
        <p:nvPicPr>
          <p:cNvPr id="13314" name="Picture 2" descr="F:\Дмитриева И.А\1.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52600" y="1066800"/>
            <a:ext cx="5417532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&amp;S\Наташа\Рабочий стол\АТЕСТАЦИЯ\грамота Дмитриево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1" y="0"/>
            <a:ext cx="5334000" cy="68173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0"/>
            <a:ext cx="8302752" cy="1447800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1800" b="1" dirty="0" smtClean="0"/>
              <a:t/>
            </a:r>
            <a:br>
              <a:rPr lang="ru-RU" sz="1800" b="1" dirty="0" smtClean="0"/>
            </a:br>
            <a:r>
              <a:rPr lang="ru-RU" sz="2000" b="1" dirty="0" smtClean="0">
                <a:latin typeface="+mn-lt"/>
              </a:rPr>
              <a:t>    представление собственного </a:t>
            </a:r>
            <a:r>
              <a:rPr lang="ru-RU" sz="2400" b="1" dirty="0" smtClean="0">
                <a:latin typeface="+mn-lt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+mn-lt"/>
                <a:cs typeface="Times New Roman" pitchFamily="18" charset="0"/>
              </a:rPr>
              <a:t>Инновационного педагогического опыта «Формирование коммуникативных  навыков и  качеств у дошкольников»</a:t>
            </a:r>
            <a:r>
              <a:rPr lang="ru-RU" sz="5400" dirty="0" smtClean="0">
                <a:cs typeface="Times New Roman" pitchFamily="18" charset="0"/>
              </a:rPr>
              <a:t/>
            </a:r>
            <a:br>
              <a:rPr lang="ru-RU" sz="5400" dirty="0" smtClean="0">
                <a:cs typeface="Times New Roman" pitchFamily="18" charset="0"/>
              </a:rPr>
            </a:br>
            <a:endParaRPr lang="ru-RU" sz="4400" dirty="0"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52400" y="1447800"/>
            <a:ext cx="4343400" cy="4876800"/>
          </a:xfrm>
        </p:spPr>
        <p:txBody>
          <a:bodyPr/>
          <a:lstStyle/>
          <a:p>
            <a:r>
              <a:rPr lang="ru-RU" sz="1800" u="sng" dirty="0" smtClean="0">
                <a:hlinkClick r:id="rId2"/>
              </a:rPr>
              <a:t>https://zvezdacham.schoolrm.ru/sveden/employees/18116/211972/</a:t>
            </a:r>
            <a:endParaRPr lang="ru-RU" sz="1800" dirty="0" smtClean="0"/>
          </a:p>
          <a:p>
            <a:endParaRPr lang="ru-RU" dirty="0"/>
          </a:p>
        </p:txBody>
      </p:sp>
      <p:pic>
        <p:nvPicPr>
          <p:cNvPr id="1026" name="Picture 2" descr="F:\Дмитриева И.А\1.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4563" y="1600200"/>
            <a:ext cx="3650673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cs typeface="Times New Roman" pitchFamily="18" charset="0"/>
              </a:rPr>
              <a:t>1. Участие в инновационной (экспериментальной) деятельности.</a:t>
            </a:r>
            <a:br>
              <a:rPr lang="ru-RU" sz="1800" dirty="0" smtClean="0">
                <a:cs typeface="Times New Roman" pitchFamily="18" charset="0"/>
              </a:rPr>
            </a:br>
            <a:r>
              <a:rPr lang="ru-RU" sz="1800" dirty="0" smtClean="0">
                <a:cs typeface="Times New Roman" pitchFamily="18" charset="0"/>
              </a:rPr>
              <a:t>                                    Республиканский уровень</a:t>
            </a:r>
            <a:endParaRPr lang="ru-RU" sz="1800" dirty="0">
              <a:cs typeface="Times New Roman" pitchFamily="18" charset="0"/>
            </a:endParaRPr>
          </a:p>
        </p:txBody>
      </p:sp>
      <p:pic>
        <p:nvPicPr>
          <p:cNvPr id="7" name="Picture 5" descr="F:\Выписка из приказ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8700" y="1219200"/>
            <a:ext cx="437816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2895600" y="1981200"/>
            <a:ext cx="1219200" cy="22860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F:\Дмитриева И.А\1.0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488576"/>
            <a:ext cx="4267200" cy="5892053"/>
          </a:xfrm>
          <a:prstGeom prst="rect">
            <a:avLst/>
          </a:prstGeom>
          <a:noFill/>
        </p:spPr>
      </p:pic>
      <p:pic>
        <p:nvPicPr>
          <p:cNvPr id="3075" name="Picture 3" descr="F:\Дмитриева И.А\1.1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35641"/>
            <a:ext cx="4473287" cy="57889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3752" cy="609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                                         2.Наставничество</a:t>
            </a:r>
            <a:endParaRPr lang="ru-RU" sz="2000" dirty="0"/>
          </a:p>
        </p:txBody>
      </p:sp>
      <p:pic>
        <p:nvPicPr>
          <p:cNvPr id="4098" name="Picture 2" descr="F:\Дмитриева И.А\1.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806335"/>
            <a:ext cx="4343400" cy="6051665"/>
          </a:xfrm>
          <a:prstGeom prst="rect">
            <a:avLst/>
          </a:prstGeom>
          <a:noFill/>
        </p:spPr>
      </p:pic>
      <p:pic>
        <p:nvPicPr>
          <p:cNvPr id="4099" name="Picture 3" descr="F:\Дмитриева И.А\1.0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390373" y="838200"/>
            <a:ext cx="4601227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381000" y="1073818"/>
            <a:ext cx="7315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3.Наличие публикаций, включая интернет публикации</a:t>
            </a:r>
            <a:endParaRPr lang="ru-RU" dirty="0" smtClean="0">
              <a:ea typeface="Times New Roman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8600" y="0"/>
            <a:ext cx="7620000" cy="1066800"/>
          </a:xfrm>
        </p:spPr>
        <p:txBody>
          <a:bodyPr>
            <a:normAutofit/>
          </a:bodyPr>
          <a:lstStyle/>
          <a:p>
            <a:pPr algn="ctr"/>
            <a:r>
              <a:rPr lang="ru-RU" sz="1600" dirty="0" smtClean="0"/>
              <a:t>4.Результаты участия воспитанников в конкурсах, выставках,      турнирах, соревнованиях , фестивалях.</a:t>
            </a:r>
            <a:endParaRPr lang="ru-RU" sz="1600" dirty="0"/>
          </a:p>
        </p:txBody>
      </p:sp>
      <p:pic>
        <p:nvPicPr>
          <p:cNvPr id="5122" name="Picture 2" descr="F:\Дмитриева И.А\1.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84744" y="838200"/>
            <a:ext cx="4825656" cy="601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5" descr="G:\грамоты2016-2017\IMG_344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 l="28125" t="2083" r="23438" b="4166"/>
          <a:stretch>
            <a:fillRect/>
          </a:stretch>
        </p:blipFill>
        <p:spPr bwMode="auto">
          <a:xfrm>
            <a:off x="9558" y="304800"/>
            <a:ext cx="463864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G:\грамоты2016-2017\IMG_34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 l="25781" r="24998" b="5208"/>
          <a:stretch>
            <a:fillRect/>
          </a:stretch>
        </p:blipFill>
        <p:spPr bwMode="auto">
          <a:xfrm>
            <a:off x="4572000" y="228600"/>
            <a:ext cx="41910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691</TotalTime>
  <Words>228</Words>
  <Application>Microsoft Office PowerPoint</Application>
  <PresentationFormat>Экран (4:3)</PresentationFormat>
  <Paragraphs>33</Paragraphs>
  <Slides>23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Министерство образования  РМ   Портфолио  Дмитриевой  Ирины Александровны воспитателя структурного подразделения « Детский сад комбинированного вида «Звездочка»МБДОУ «Детский сад «Планета детства»комбинированного вида» Чамзинский муниципальный район РМ </vt:lpstr>
      <vt:lpstr>Слайд 2</vt:lpstr>
      <vt:lpstr>       представление собственного  Инновационного педагогического опыта «Формирование коммуникативных  навыков и  качеств у дошкольников» </vt:lpstr>
      <vt:lpstr>1. Участие в инновационной (экспериментальной) деятельности.                                     Республиканский уровень</vt:lpstr>
      <vt:lpstr>Слайд 5</vt:lpstr>
      <vt:lpstr>                                         2.Наставничество</vt:lpstr>
      <vt:lpstr>Слайд 7</vt:lpstr>
      <vt:lpstr>4.Результаты участия воспитанников в конкурсах, выставках,      турнирах, соревнованиях , фестивалях.</vt:lpstr>
      <vt:lpstr>Слайд 9</vt:lpstr>
      <vt:lpstr>Слайд 10</vt:lpstr>
      <vt:lpstr>Слайд 11</vt:lpstr>
      <vt:lpstr>Слайд 12</vt:lpstr>
      <vt:lpstr>6. Выступления на заседаниях методических советах, научно – практических конференциях, педагогических чтениях, семинарах, секциях , форумах, радиопередачах.  </vt:lpstr>
      <vt:lpstr>7. Проведение открытых занятий, мастер-классов, мероприятий</vt:lpstr>
      <vt:lpstr>Слайд 15</vt:lpstr>
      <vt:lpstr>9.Общественно-педагогическая  активность педагога: участие в комиссиях, педагогических сообществах, в жюри конкурсов</vt:lpstr>
      <vt:lpstr>10. Позитивные результаты работы с воспитанниками </vt:lpstr>
      <vt:lpstr>11. Качество взаимодействия с родителями.</vt:lpstr>
      <vt:lpstr>12. Работа с детьми из социально-неблагополучных семей</vt:lpstr>
      <vt:lpstr>13. Участие педагога в профессиональных конкурсах</vt:lpstr>
      <vt:lpstr>Слайд 21</vt:lpstr>
      <vt:lpstr>                                     14.Награды и поощрения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cp:lastModifiedBy>Наташа</cp:lastModifiedBy>
  <cp:revision>77</cp:revision>
  <dcterms:modified xsi:type="dcterms:W3CDTF">2003-01-01T00:51:27Z</dcterms:modified>
</cp:coreProperties>
</file>