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8" r:id="rId10"/>
    <p:sldId id="264" r:id="rId11"/>
    <p:sldId id="267" r:id="rId12"/>
    <p:sldId id="266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9" r:id="rId31"/>
    <p:sldId id="28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516" y="-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7.wdp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255065"/>
            <a:ext cx="348172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РМ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432560" y="1196752"/>
            <a:ext cx="7406640" cy="635330"/>
          </a:xfr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43608" y="2492896"/>
            <a:ext cx="8064896" cy="295232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Хабаровой Елены </a:t>
            </a:r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Валерьевны</a:t>
            </a:r>
          </a:p>
          <a:p>
            <a:pPr algn="ctr"/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 algn="ctr"/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430780" algn="l"/>
              </a:tabLst>
            </a:pP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структурного подразделения «Детский сад №9 комбинированного вида» </a:t>
            </a:r>
          </a:p>
          <a:p>
            <a:pPr algn="ctr">
              <a:lnSpc>
                <a:spcPct val="115000"/>
              </a:lnSpc>
              <a:tabLst>
                <a:tab pos="2430780" algn="l"/>
              </a:tabLst>
            </a:pP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вида»</a:t>
            </a:r>
            <a:b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Рузаевского муниципального района</a:t>
            </a:r>
          </a:p>
          <a:p>
            <a:pPr algn="ctr"/>
            <a:endParaRPr lang="ru-RU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55976" y="6309320"/>
            <a:ext cx="1734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Рузаевка 2023 </a:t>
            </a:r>
            <a:r>
              <a:rPr lang="ru-RU" sz="105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78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4.jpg"/>
          <p:cNvPicPr>
            <a:picLocks noChangeAspect="1"/>
          </p:cNvPicPr>
          <p:nvPr/>
        </p:nvPicPr>
        <p:blipFill rotWithShape="1">
          <a:blip r:embed="rId2"/>
          <a:srcRect l="6499" t="2114" r="2326" b="3126"/>
          <a:stretch/>
        </p:blipFill>
        <p:spPr>
          <a:xfrm>
            <a:off x="107504" y="303886"/>
            <a:ext cx="4468854" cy="6192688"/>
          </a:xfrm>
          <a:prstGeom prst="rect">
            <a:avLst/>
          </a:prstGeom>
        </p:spPr>
      </p:pic>
      <p:pic>
        <p:nvPicPr>
          <p:cNvPr id="6" name="Рисунок 5" descr="006.jpg"/>
          <p:cNvPicPr>
            <a:picLocks noChangeAspect="1"/>
          </p:cNvPicPr>
          <p:nvPr/>
        </p:nvPicPr>
        <p:blipFill rotWithShape="1">
          <a:blip r:embed="rId3" cstate="print"/>
          <a:srcRect l="6346" t="7049" r="6780" b="8123"/>
          <a:stretch/>
        </p:blipFill>
        <p:spPr>
          <a:xfrm>
            <a:off x="4610893" y="397513"/>
            <a:ext cx="4388130" cy="6005434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209673" y="4344639"/>
            <a:ext cx="86409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8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LIA\Desktop\Risunok-_203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911" y="116632"/>
            <a:ext cx="4789626" cy="65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005.jpg"/>
          <p:cNvPicPr>
            <a:picLocks noChangeAspect="1"/>
          </p:cNvPicPr>
          <p:nvPr/>
        </p:nvPicPr>
        <p:blipFill rotWithShape="1">
          <a:blip r:embed="rId3" cstate="print"/>
          <a:srcRect l="7508" t="5047" r="9385" b="6699"/>
          <a:stretch/>
        </p:blipFill>
        <p:spPr>
          <a:xfrm>
            <a:off x="13805" y="213910"/>
            <a:ext cx="4518448" cy="6397617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627784" y="3933056"/>
            <a:ext cx="86409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7092280" y="3573016"/>
            <a:ext cx="86409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7.jpg"/>
          <p:cNvPicPr>
            <a:picLocks noChangeAspect="1"/>
          </p:cNvPicPr>
          <p:nvPr/>
        </p:nvPicPr>
        <p:blipFill rotWithShape="1">
          <a:blip r:embed="rId2" cstate="print"/>
          <a:srcRect l="12442" t="13080" r="11873" b="13827"/>
          <a:stretch/>
        </p:blipFill>
        <p:spPr>
          <a:xfrm>
            <a:off x="2339752" y="254244"/>
            <a:ext cx="4921058" cy="6336704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411760" y="5157192"/>
            <a:ext cx="115212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4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412776"/>
            <a:ext cx="7406640" cy="147218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 практических конференциях, педагогических чтениях, семинарах, секциях, форумах, радиопередачах (очно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284984"/>
            <a:ext cx="7406640" cy="2976736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– 2</a:t>
            </a: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- 1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- 1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Российский уровень - 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-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7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4988" y="0"/>
            <a:ext cx="5112568" cy="68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8.jpg"/>
          <p:cNvPicPr>
            <a:picLocks noChangeAspect="1"/>
          </p:cNvPicPr>
          <p:nvPr/>
        </p:nvPicPr>
        <p:blipFill>
          <a:blip r:embed="rId2" cstate="print"/>
          <a:srcRect t="2865" b="6874"/>
          <a:stretch>
            <a:fillRect/>
          </a:stretch>
        </p:blipFill>
        <p:spPr>
          <a:xfrm>
            <a:off x="3320389" y="18988"/>
            <a:ext cx="5705736" cy="3744416"/>
          </a:xfrm>
          <a:prstGeom prst="rect">
            <a:avLst/>
          </a:prstGeom>
        </p:spPr>
      </p:pic>
      <p:pic>
        <p:nvPicPr>
          <p:cNvPr id="3" name="Рисунок 2" descr="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494" y="2489994"/>
            <a:ext cx="6048763" cy="4397847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860032" y="3501008"/>
            <a:ext cx="86409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97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308" y="116632"/>
            <a:ext cx="4898318" cy="6531091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771799" y="2792023"/>
            <a:ext cx="12232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2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268760"/>
            <a:ext cx="7406640" cy="1472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Проведение открытых занятий, мастер- классов, мероприятий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140968"/>
            <a:ext cx="7406640" cy="2832720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– </a:t>
            </a:r>
            <a:r>
              <a:rPr lang="ru-RU" sz="2800" b="1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b="1" kern="5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- 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Российский уровень - 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- 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3728" y="116632"/>
            <a:ext cx="4971088" cy="662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6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196752"/>
            <a:ext cx="7406640" cy="147218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жюри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конкурсов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2996952"/>
            <a:ext cx="7406640" cy="3024336"/>
          </a:xfrm>
        </p:spPr>
        <p:txBody>
          <a:bodyPr>
            <a:normAutofit fontScale="92500" lnSpcReduction="10000"/>
          </a:bodyPr>
          <a:lstStyle/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 педагогических Интернет сообществ - </a:t>
            </a: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методического объединения ОО – 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Председатель профсоюзного комитета ОО – 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на муниципальном уровне – 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на республиканском уровне –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на российском уровне – 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на международном уровне – </a:t>
            </a:r>
            <a:endParaRPr lang="ru-RU" sz="28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145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96632" cy="63408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Визитная карточка</a:t>
            </a:r>
            <a:endParaRPr lang="ru-RU" b="1" i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980728"/>
            <a:ext cx="5009760" cy="5328592"/>
          </a:xfrm>
        </p:spPr>
        <p:txBody>
          <a:bodyPr>
            <a:normAutofit fontScale="47500" lnSpcReduction="20000"/>
          </a:bodyPr>
          <a:lstStyle/>
          <a:p>
            <a:pPr marL="0" lvl="0" indent="0" algn="just">
              <a:buNone/>
            </a:pPr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i="1" kern="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Ф.И.О.: </a:t>
            </a:r>
            <a:r>
              <a:rPr lang="ru-RU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Хабарова Елена Валерьевна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Дата рождения: </a:t>
            </a:r>
            <a:r>
              <a:rPr lang="ru-RU" i="1" dirty="0" smtClean="0"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07.05.1984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Образование, наименование учебного заведения, год окончания: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высшее, МГПИ им.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М.Е.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2019г.</a:t>
            </a:r>
          </a:p>
          <a:p>
            <a:pPr marL="0" lvl="0" indent="0" algn="just">
              <a:buNone/>
            </a:pP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Направление подготовки: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«44.03.01 Педагогическое образование»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Присвоенная квалификация: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бакалавр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воспитатель.</a:t>
            </a:r>
          </a:p>
          <a:p>
            <a:pPr marL="0" lvl="0" indent="0" algn="just">
              <a:buNone/>
            </a:pP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4.Должность 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которой выходит на аттестацию: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воспитатель.</a:t>
            </a:r>
          </a:p>
          <a:p>
            <a:pPr marL="0" lvl="0" indent="0" algn="just">
              <a:buNone/>
            </a:pP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Место работы: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структурное подразделение «Детский сад № 9 комбинированного вида» МБДОУ «Детский сад «Радуга» комбинированного вида» Рузаевского муниципального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района</a:t>
            </a:r>
          </a:p>
          <a:p>
            <a:pPr marL="0" lvl="0" indent="0" algn="just">
              <a:buNone/>
            </a:pP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Общий трудовой стаж: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15 лет </a:t>
            </a:r>
          </a:p>
          <a:p>
            <a:pPr marL="0" lvl="0" indent="0" algn="just">
              <a:buNone/>
            </a:pP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Общий педагогический стаж: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marL="0" lvl="0" indent="0" algn="just">
              <a:buNone/>
            </a:pPr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8. Стаж работы в данной организации: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3 месяца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Сведения о предыдущей аттестации: </a:t>
            </a:r>
            <a:endParaRPr lang="ru-RU" b="1" i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высшая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квалификационная категория (Приказ №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313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26.03.2019г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Наличие ученой степени: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нет.</a:t>
            </a:r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4" name="Picture 2" descr="C:\Users\Администратор\Downloads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2898661" cy="3942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12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2.jpg"/>
          <p:cNvPicPr>
            <a:picLocks noChangeAspect="1"/>
          </p:cNvPicPr>
          <p:nvPr/>
        </p:nvPicPr>
        <p:blipFill rotWithShape="1">
          <a:blip r:embed="rId2" cstate="print"/>
          <a:srcRect l="7378" t="6505" r="10162" b="8155"/>
          <a:stretch/>
        </p:blipFill>
        <p:spPr>
          <a:xfrm>
            <a:off x="4572000" y="0"/>
            <a:ext cx="4499992" cy="66574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2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4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воспитанниками: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2060848"/>
            <a:ext cx="7406640" cy="468052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0"/>
              </a:spcAft>
            </a:pPr>
            <a:r>
              <a:rPr lang="ru-RU" sz="2800" i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наличие системы воспитательной работы;</a:t>
            </a:r>
            <a:endParaRPr lang="ru-RU" sz="2800" i="1" kern="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i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наличие качественной, эстетически оформленной текущей документации;</a:t>
            </a:r>
            <a:endParaRPr lang="ru-RU" sz="2800" i="1" kern="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i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организация индивидуального подхода;</a:t>
            </a:r>
            <a:endParaRPr lang="ru-RU" sz="2800" i="1" kern="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i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снижение простудной заболеваемости воспитанников;</a:t>
            </a:r>
            <a:endParaRPr lang="ru-RU" sz="2800" i="1" kern="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i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отлаженная система взаимодействия с родителями;</a:t>
            </a:r>
            <a:endParaRPr lang="ru-RU" sz="2800" i="1" kern="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i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отсутствие жалоб и обращений родителей на неправомерные действия;</a:t>
            </a:r>
            <a:endParaRPr lang="ru-RU" sz="2800" i="1" kern="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i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реализация </a:t>
            </a:r>
            <a:r>
              <a:rPr lang="ru-RU" sz="2800" i="1" kern="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800" i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технологий в воспитательном процессе;</a:t>
            </a:r>
            <a:endParaRPr lang="ru-RU" sz="2800" i="1" kern="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kern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духовно-нравственное воспитание и народные традиции</a:t>
            </a:r>
            <a:r>
              <a:rPr lang="ru-RU" sz="2800" i="1" kern="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74937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3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7780" y="764704"/>
            <a:ext cx="3651870" cy="4869160"/>
          </a:xfrm>
          <a:prstGeom prst="rect">
            <a:avLst/>
          </a:prstGeom>
        </p:spPr>
      </p:pic>
      <p:pic>
        <p:nvPicPr>
          <p:cNvPr id="3" name="Рисунок 2" descr="014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007" r="8343"/>
          <a:stretch/>
        </p:blipFill>
        <p:spPr>
          <a:xfrm>
            <a:off x="3131840" y="767057"/>
            <a:ext cx="3054776" cy="4869160"/>
          </a:xfrm>
          <a:prstGeom prst="rect">
            <a:avLst/>
          </a:prstGeom>
        </p:spPr>
      </p:pic>
      <p:pic>
        <p:nvPicPr>
          <p:cNvPr id="5" name="Рисунок 4" descr="015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119"/>
          <a:stretch/>
        </p:blipFill>
        <p:spPr>
          <a:xfrm>
            <a:off x="6186616" y="857321"/>
            <a:ext cx="3137912" cy="477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4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родителями: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132856"/>
            <a:ext cx="7560840" cy="4171224"/>
          </a:xfrm>
        </p:spPr>
        <p:txBody>
          <a:bodyPr>
            <a:normAutofit fontScale="92500" lnSpcReduction="20000"/>
          </a:bodyPr>
          <a:lstStyle/>
          <a:p>
            <a:pPr marL="24130">
              <a:spcAft>
                <a:spcPts val="0"/>
              </a:spcAft>
            </a:pPr>
            <a:r>
              <a:rPr lang="ru-RU" sz="2800" i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систематическое проведение родительских собраний;</a:t>
            </a:r>
          </a:p>
          <a:p>
            <a:pPr marL="24130">
              <a:spcAft>
                <a:spcPts val="0"/>
              </a:spcAft>
            </a:pPr>
            <a:r>
              <a:rPr lang="ru-RU" sz="2800" i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проведение круглых столов, консультаций в нетрадиционной форме (педагогическое просвещение родителей);</a:t>
            </a:r>
          </a:p>
          <a:p>
            <a:pPr marL="24130">
              <a:spcAft>
                <a:spcPts val="0"/>
              </a:spcAft>
            </a:pPr>
            <a:r>
              <a:rPr lang="ru-RU" sz="2800" i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проведение экскурсий, образовательных путешествий с детьми;</a:t>
            </a:r>
          </a:p>
          <a:p>
            <a:pPr indent="24130">
              <a:spcAft>
                <a:spcPts val="0"/>
              </a:spcAft>
            </a:pPr>
            <a:r>
              <a:rPr lang="ru-RU" sz="2800" i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проведение совместных конкурсов, выставок;</a:t>
            </a:r>
          </a:p>
          <a:p>
            <a:r>
              <a:rPr lang="ru-RU" sz="2800" i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организация родителей на субботниках, благоустройстве участков, создании развивающей среды группы</a:t>
            </a:r>
            <a:r>
              <a:rPr lang="ru-RU" sz="2800" i="1" kern="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6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48" y="260648"/>
            <a:ext cx="4649759" cy="6199678"/>
          </a:xfrm>
          <a:prstGeom prst="rect">
            <a:avLst/>
          </a:prstGeom>
        </p:spPr>
      </p:pic>
      <p:pic>
        <p:nvPicPr>
          <p:cNvPr id="5" name="Рисунок 4" descr="017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976" y="270506"/>
            <a:ext cx="4664292" cy="621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64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педагога в профессиональных </a:t>
            </a:r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132856"/>
            <a:ext cx="7766680" cy="431524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Интернет-конкурсы – 2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Очные  муниципальные конкурсы –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Очные республиканские конкурсы – 2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конкурсах –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Победы и призовые места в очных республиканских конкурсах –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Победы и призовые места в очных российских конкурсах –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Победы и призовые места в очных международных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конкурсах –</a:t>
            </a:r>
            <a:endParaRPr lang="ru-RU" sz="20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4887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ULIA\Desktop\иде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248472" cy="622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YULIA\Desktop\epCUo9kpJX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341727" cy="622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537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3114" y="277362"/>
            <a:ext cx="4536505" cy="6175974"/>
          </a:xfrm>
          <a:prstGeom prst="rect">
            <a:avLst/>
          </a:prstGeom>
        </p:spPr>
      </p:pic>
      <p:pic>
        <p:nvPicPr>
          <p:cNvPr id="3" name="Рисунок 2" descr="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782" y="188640"/>
            <a:ext cx="4623234" cy="63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76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36307"/>
            <a:ext cx="4826310" cy="643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05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педагога</a:t>
            </a:r>
            <a:endParaRPr lang="ru-RU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2564904"/>
            <a:ext cx="7406640" cy="388843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Интернет 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Поощрения муниципального уровня - 1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Поощрения республиканского уровня -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Поощрения российского уровня -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Поощрения международного уровня-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Почетная грамота Министерства образования Российской Федерации-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Почетный работник просвещения-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Заслуженный работник образования РМ-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37774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340768"/>
            <a:ext cx="7406640" cy="1472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1403648" y="3068960"/>
            <a:ext cx="7406640" cy="17526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на уровне образовательной организации – 1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участие на муниципальном уровне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участие </a:t>
            </a:r>
            <a:r>
              <a:rPr lang="ru-RU" sz="20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республиканском </a:t>
            </a:r>
            <a:r>
              <a:rPr lang="ru-RU" sz="2000" b="1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уровне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участие </a:t>
            </a:r>
            <a:r>
              <a:rPr lang="ru-RU" sz="20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российском уровне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на международном уровне</a:t>
            </a:r>
            <a:r>
              <a:rPr lang="ru-RU" sz="30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6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ULIA\Desktop\14420902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536504" cy="641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240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6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789" b="2326"/>
          <a:stretch/>
        </p:blipFill>
        <p:spPr>
          <a:xfrm>
            <a:off x="2123728" y="188640"/>
            <a:ext cx="4793014" cy="635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40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586" y="185883"/>
            <a:ext cx="4707763" cy="6277017"/>
          </a:xfrm>
          <a:prstGeom prst="rect">
            <a:avLst/>
          </a:prstGeom>
        </p:spPr>
      </p:pic>
      <p:pic>
        <p:nvPicPr>
          <p:cNvPr id="5" name="Рисунок 4" descr="хабарова 001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0"/>
          <a:stretch/>
        </p:blipFill>
        <p:spPr>
          <a:xfrm>
            <a:off x="0" y="239637"/>
            <a:ext cx="4694059" cy="6285707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220072" y="2852936"/>
            <a:ext cx="3528392" cy="5844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694059" y="2912848"/>
            <a:ext cx="64807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61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1403648" y="2708920"/>
            <a:ext cx="7406640" cy="1752600"/>
          </a:xfrm>
        </p:spPr>
        <p:txBody>
          <a:bodyPr>
            <a:normAutofit lnSpcReduction="10000"/>
          </a:bodyPr>
          <a:lstStyle/>
          <a:p>
            <a:pPr algn="ctr">
              <a:spcAft>
                <a:spcPts val="0"/>
              </a:spcAft>
            </a:pPr>
            <a:r>
              <a:rPr lang="ru-RU" sz="20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Интернет – </a:t>
            </a:r>
          </a:p>
          <a:p>
            <a:pPr algn="ctr">
              <a:spcAft>
                <a:spcPts val="0"/>
              </a:spcAft>
            </a:pPr>
            <a:r>
              <a:rPr lang="ru-RU" sz="20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- </a:t>
            </a:r>
            <a:r>
              <a:rPr lang="ru-RU" sz="2000" b="1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- 1</a:t>
            </a:r>
            <a:endParaRPr lang="ru-RU" sz="20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Российский уровень - 1</a:t>
            </a:r>
            <a:endParaRPr lang="ru-RU" sz="20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- </a:t>
            </a:r>
            <a:endParaRPr lang="ru-RU" sz="20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443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1720" y="116632"/>
            <a:ext cx="4988527" cy="665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1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04948"/>
            <a:ext cx="5040560" cy="672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4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268760"/>
            <a:ext cx="7992888" cy="14721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 фестивалях и т.п.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573016"/>
            <a:ext cx="7406640" cy="1752600"/>
          </a:xfrm>
        </p:spPr>
        <p:txBody>
          <a:bodyPr>
            <a:normAutofit fontScale="77500" lnSpcReduction="20000"/>
          </a:bodyPr>
          <a:lstStyle/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  <a:r>
              <a:rPr lang="ru-RU" sz="2800" b="1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 2</a:t>
            </a:r>
            <a:endParaRPr lang="ru-RU" sz="2800" b="1" kern="5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</a:t>
            </a:r>
            <a:r>
              <a:rPr lang="ru-RU" sz="2800" b="1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</a:t>
            </a:r>
            <a:r>
              <a:rPr lang="ru-RU" sz="2800" b="1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Российский уровень –</a:t>
            </a:r>
            <a:r>
              <a:rPr lang="ru-RU" sz="2800" b="1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–</a:t>
            </a:r>
            <a:r>
              <a:rPr lang="ru-RU" sz="2800" b="1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kern="5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86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ULIA\Desktop\Баканова Улья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9105"/>
            <a:ext cx="4355976" cy="662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9105"/>
            <a:ext cx="4499992" cy="662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279</TotalTime>
  <Words>510</Words>
  <Application>Microsoft Office PowerPoint</Application>
  <PresentationFormat>Экран (4:3)</PresentationFormat>
  <Paragraphs>81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ПОРТФОЛИО</vt:lpstr>
      <vt:lpstr>Визитная карточка</vt:lpstr>
      <vt:lpstr>Участие в инновационной (экспериментальной) деятельности</vt:lpstr>
      <vt:lpstr>Презентация PowerPoint</vt:lpstr>
      <vt:lpstr>Наличие публикаций</vt:lpstr>
      <vt:lpstr>Презентация PowerPoint</vt:lpstr>
      <vt:lpstr>Презентация PowerPoint</vt:lpstr>
      <vt:lpstr>Результаты участия воспитанников в конкурсах, выставках, турнирах, соревнованиях, акциях,  фестивалях и т.п.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Выступления на заседаниях методических советов, научно- 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Проведение открытых занятий, мастер- классов, мероприятий</vt:lpstr>
      <vt:lpstr>Презентация PowerPoint</vt:lpstr>
      <vt:lpstr>Общественно-педагогическая активность педагога: участие в комиссиях, педагогических сообществах,  в жюри конкурсов</vt:lpstr>
      <vt:lpstr>Презентация PowerPoint</vt:lpstr>
      <vt:lpstr>Позитивные результаты работы с воспитанниками:</vt:lpstr>
      <vt:lpstr>Презентация PowerPoint</vt:lpstr>
      <vt:lpstr>Качество взаимодействия с родителями:</vt:lpstr>
      <vt:lpstr>Презентация PowerPoint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Награды и поощрения педагога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YULIA</dc:creator>
  <cp:lastModifiedBy>1</cp:lastModifiedBy>
  <cp:revision>20</cp:revision>
  <dcterms:created xsi:type="dcterms:W3CDTF">2023-12-20T17:34:43Z</dcterms:created>
  <dcterms:modified xsi:type="dcterms:W3CDTF">2023-12-21T08:17:23Z</dcterms:modified>
</cp:coreProperties>
</file>