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sldIdLst>
    <p:sldId id="257" r:id="rId2"/>
    <p:sldId id="299" r:id="rId3"/>
    <p:sldId id="306" r:id="rId4"/>
    <p:sldId id="259" r:id="rId5"/>
    <p:sldId id="300" r:id="rId6"/>
    <p:sldId id="263" r:id="rId7"/>
    <p:sldId id="301" r:id="rId8"/>
    <p:sldId id="264" r:id="rId9"/>
    <p:sldId id="302" r:id="rId10"/>
    <p:sldId id="265" r:id="rId11"/>
    <p:sldId id="266" r:id="rId12"/>
    <p:sldId id="303" r:id="rId13"/>
    <p:sldId id="267" r:id="rId14"/>
    <p:sldId id="304" r:id="rId15"/>
    <p:sldId id="268" r:id="rId16"/>
    <p:sldId id="305" r:id="rId17"/>
    <p:sldId id="269" r:id="rId18"/>
    <p:sldId id="270" r:id="rId19"/>
    <p:sldId id="298" r:id="rId20"/>
    <p:sldId id="272" r:id="rId21"/>
    <p:sldId id="273" r:id="rId22"/>
    <p:sldId id="281" r:id="rId23"/>
    <p:sldId id="282" r:id="rId24"/>
    <p:sldId id="283" r:id="rId25"/>
    <p:sldId id="274" r:id="rId26"/>
    <p:sldId id="275" r:id="rId27"/>
    <p:sldId id="308" r:id="rId28"/>
    <p:sldId id="307" r:id="rId29"/>
    <p:sldId id="277" r:id="rId30"/>
    <p:sldId id="284" r:id="rId31"/>
    <p:sldId id="278" r:id="rId32"/>
    <p:sldId id="279" r:id="rId33"/>
    <p:sldId id="280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6" r:id="rId43"/>
    <p:sldId id="293" r:id="rId44"/>
    <p:sldId id="294" r:id="rId45"/>
    <p:sldId id="295" r:id="rId46"/>
    <p:sldId id="297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6C4C9-34F1-41AF-863A-A572853DCDFE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063A1-DE38-450C-85B3-185CADA8E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51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063A1-DE38-450C-85B3-185CADA8E88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9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063A1-DE38-450C-85B3-185CADA8E88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21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23BDF-2C73-47C6-9838-74B8525BF0C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33AAE-98B6-4562-8FA1-7CE8A2A3D3E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582" y="116632"/>
            <a:ext cx="1050925" cy="1154112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</p:spPr>
      </p:pic>
      <p:sp>
        <p:nvSpPr>
          <p:cNvPr id="5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187624" y="121714"/>
            <a:ext cx="7125113" cy="924475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  <a:headEnd/>
            <a:tailEnd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900" b="1" i="0" u="none" strike="noStrike" kern="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ctr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        </a:t>
            </a:r>
            <a:r>
              <a:rPr kumimoji="0" lang="ru-RU" alt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marL="0" marR="0" lvl="0" indent="0" algn="ctr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9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25" y="1052736"/>
            <a:ext cx="2423187" cy="517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1127800" y="4293096"/>
            <a:ext cx="7125112" cy="2000548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  <a:headEnd/>
            <a:tailEnd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Сурковой Светланы Юрьевны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F6F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чителя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-логопеда, 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структурного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подразделения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Детский сад №16 комбинированного вида»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МБДОУ «Детский сад «Радуга»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комбинированного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вида»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Рузаевского муниципального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района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Рузаевка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2022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45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" y="332656"/>
            <a:ext cx="4470183" cy="631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04" y="308605"/>
            <a:ext cx="4504217" cy="636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799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7091"/>
            <a:ext cx="5400600" cy="67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743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971600" y="692696"/>
            <a:ext cx="7125112" cy="4051437"/>
          </a:xfrm>
        </p:spPr>
        <p:txBody>
          <a:bodyPr>
            <a:normAutofit/>
          </a:bodyPr>
          <a:lstStyle/>
          <a:p>
            <a:pPr marL="0" lvl="0" indent="0" algn="ctr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ru-RU" alt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Результаты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участия в инновационной (экспериментальной деятельности).</a:t>
            </a:r>
            <a: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67161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612125" cy="634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6753"/>
            <a:ext cx="4453610" cy="62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564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971600" y="908720"/>
            <a:ext cx="7125112" cy="4051437"/>
          </a:xfrm>
        </p:spPr>
        <p:txBody>
          <a:bodyPr>
            <a:normAutofit/>
          </a:bodyPr>
          <a:lstStyle/>
          <a:p>
            <a:pPr marL="0" lvl="0" indent="0" algn="ctr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ru-RU" alt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Участие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в: </a:t>
            </a:r>
            <a: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заочных олимпиадах, открытых конкурсах, конференциях, выставках, турнирах, соревнованиях.</a:t>
            </a:r>
            <a: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08607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6" y="16701"/>
            <a:ext cx="4750526" cy="671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6686"/>
            <a:ext cx="4283968" cy="658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81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971600" y="764704"/>
            <a:ext cx="7125112" cy="4051437"/>
          </a:xfrm>
        </p:spPr>
        <p:txBody>
          <a:bodyPr>
            <a:normAutofit/>
          </a:bodyPr>
          <a:lstStyle/>
          <a:p>
            <a:pPr marL="0" lvl="0" indent="0" algn="ctr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ru-RU" alt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Наличие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публикаций.</a:t>
            </a:r>
            <a: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90391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479017" cy="633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29" y="380877"/>
            <a:ext cx="4431053" cy="626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967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529936" cy="647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98" y="260648"/>
            <a:ext cx="4576494" cy="646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040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418"/>
            <a:ext cx="4544604" cy="64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78" y="138422"/>
            <a:ext cx="4323589" cy="645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28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332656"/>
            <a:ext cx="7776864" cy="604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Общие </a:t>
            </a:r>
            <a:r>
              <a:rPr lang="ru-RU" b="1" dirty="0" smtClean="0">
                <a:solidFill>
                  <a:schemeClr val="bg1"/>
                </a:solidFill>
              </a:rPr>
              <a:t>сведения о педагоге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Фамилия, имя, </a:t>
            </a:r>
            <a:r>
              <a:rPr lang="ru-RU" b="1" dirty="0" smtClean="0">
                <a:solidFill>
                  <a:schemeClr val="bg1"/>
                </a:solidFill>
              </a:rPr>
              <a:t>отчество    </a:t>
            </a:r>
            <a:r>
              <a:rPr lang="ru-RU" dirty="0" smtClean="0">
                <a:solidFill>
                  <a:schemeClr val="bg1"/>
                </a:solidFill>
              </a:rPr>
              <a:t>Суркова </a:t>
            </a:r>
            <a:r>
              <a:rPr lang="ru-RU" dirty="0">
                <a:solidFill>
                  <a:schemeClr val="bg1"/>
                </a:solidFill>
              </a:rPr>
              <a:t>Светлана Юрьевна</a:t>
            </a:r>
          </a:p>
          <a:p>
            <a:r>
              <a:rPr lang="ru-RU" b="1" dirty="0">
                <a:solidFill>
                  <a:schemeClr val="bg1"/>
                </a:solidFill>
              </a:rPr>
              <a:t>Дата рождения </a:t>
            </a:r>
            <a:r>
              <a:rPr lang="ru-RU" b="1" dirty="0" smtClean="0">
                <a:solidFill>
                  <a:schemeClr val="bg1"/>
                </a:solidFill>
              </a:rPr>
              <a:t>                  </a:t>
            </a:r>
            <a:r>
              <a:rPr lang="ru-RU" dirty="0" smtClean="0">
                <a:solidFill>
                  <a:schemeClr val="bg1"/>
                </a:solidFill>
              </a:rPr>
              <a:t>10.02.1983 </a:t>
            </a:r>
            <a:r>
              <a:rPr lang="ru-RU" dirty="0">
                <a:solidFill>
                  <a:schemeClr val="bg1"/>
                </a:solidFill>
              </a:rPr>
              <a:t>г.</a:t>
            </a:r>
          </a:p>
          <a:p>
            <a:r>
              <a:rPr lang="ru-RU" b="1" dirty="0">
                <a:solidFill>
                  <a:schemeClr val="bg1"/>
                </a:solidFill>
              </a:rPr>
              <a:t>Образование </a:t>
            </a:r>
            <a:r>
              <a:rPr lang="ru-RU" dirty="0" smtClean="0">
                <a:solidFill>
                  <a:schemeClr val="bg1"/>
                </a:solidFill>
              </a:rPr>
              <a:t>                     Высшее </a:t>
            </a:r>
            <a:r>
              <a:rPr lang="ru-RU" dirty="0">
                <a:solidFill>
                  <a:schemeClr val="bg1"/>
                </a:solidFill>
              </a:rPr>
              <a:t>педагогическое</a:t>
            </a:r>
          </a:p>
          <a:p>
            <a:r>
              <a:rPr lang="ru-RU" b="1" dirty="0">
                <a:solidFill>
                  <a:schemeClr val="bg1"/>
                </a:solidFill>
              </a:rPr>
              <a:t>Год окончания </a:t>
            </a:r>
            <a:r>
              <a:rPr lang="ru-RU" b="1" dirty="0" smtClean="0">
                <a:solidFill>
                  <a:schemeClr val="bg1"/>
                </a:solidFill>
              </a:rPr>
              <a:t>                   </a:t>
            </a:r>
            <a:r>
              <a:rPr lang="ru-RU" dirty="0" smtClean="0">
                <a:solidFill>
                  <a:schemeClr val="bg1"/>
                </a:solidFill>
              </a:rPr>
              <a:t>2006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Специальность по диплому</a:t>
            </a:r>
            <a:r>
              <a:rPr lang="ru-RU" dirty="0">
                <a:solidFill>
                  <a:schemeClr val="bg1"/>
                </a:solidFill>
              </a:rPr>
              <a:t> «Олигофренопедагогика» с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дополнительной специальностью </a:t>
            </a:r>
            <a:r>
              <a:rPr lang="ru-RU" dirty="0">
                <a:solidFill>
                  <a:schemeClr val="bg1"/>
                </a:solidFill>
              </a:rPr>
              <a:t>«логопедия»</a:t>
            </a:r>
          </a:p>
          <a:p>
            <a:r>
              <a:rPr lang="ru-RU" b="1" dirty="0">
                <a:solidFill>
                  <a:schemeClr val="bg1"/>
                </a:solidFill>
              </a:rPr>
              <a:t>Профессия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Учитель-логопед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Стаж </a:t>
            </a:r>
            <a:r>
              <a:rPr lang="ru-RU" b="1" dirty="0" smtClean="0">
                <a:solidFill>
                  <a:schemeClr val="bg1"/>
                </a:solidFill>
              </a:rPr>
              <a:t>работы                        </a:t>
            </a:r>
            <a:r>
              <a:rPr lang="ru-RU" dirty="0" smtClean="0">
                <a:solidFill>
                  <a:schemeClr val="bg1"/>
                </a:solidFill>
              </a:rPr>
              <a:t>21 </a:t>
            </a:r>
            <a:r>
              <a:rPr lang="ru-RU" dirty="0">
                <a:solidFill>
                  <a:schemeClr val="bg1"/>
                </a:solidFill>
              </a:rPr>
              <a:t>лет</a:t>
            </a:r>
          </a:p>
          <a:p>
            <a:r>
              <a:rPr lang="ru-RU" b="1" dirty="0">
                <a:solidFill>
                  <a:schemeClr val="bg1"/>
                </a:solidFill>
              </a:rPr>
              <a:t>Педагогический стаж </a:t>
            </a:r>
            <a:r>
              <a:rPr lang="ru-RU" b="1" dirty="0" smtClean="0">
                <a:solidFill>
                  <a:schemeClr val="bg1"/>
                </a:solidFill>
              </a:rPr>
              <a:t>        </a:t>
            </a:r>
            <a:r>
              <a:rPr lang="ru-RU" dirty="0" smtClean="0">
                <a:solidFill>
                  <a:schemeClr val="bg1"/>
                </a:solidFill>
              </a:rPr>
              <a:t>20 </a:t>
            </a:r>
            <a:r>
              <a:rPr lang="ru-RU" dirty="0">
                <a:solidFill>
                  <a:schemeClr val="bg1"/>
                </a:solidFill>
              </a:rPr>
              <a:t>лет</a:t>
            </a:r>
          </a:p>
          <a:p>
            <a:r>
              <a:rPr lang="ru-RU" b="1" dirty="0">
                <a:solidFill>
                  <a:schemeClr val="bg1"/>
                </a:solidFill>
              </a:rPr>
              <a:t>Аттестация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22.05.2017 </a:t>
            </a:r>
            <a:r>
              <a:rPr lang="ru-RU" dirty="0">
                <a:solidFill>
                  <a:schemeClr val="bg1"/>
                </a:solidFill>
              </a:rPr>
              <a:t>год</a:t>
            </a:r>
          </a:p>
          <a:p>
            <a:r>
              <a:rPr lang="ru-RU" b="1" dirty="0">
                <a:solidFill>
                  <a:schemeClr val="bg1"/>
                </a:solidFill>
              </a:rPr>
              <a:t>Категория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Высшая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Курсы </a:t>
            </a:r>
            <a:r>
              <a:rPr lang="ru-RU" b="1" dirty="0">
                <a:solidFill>
                  <a:schemeClr val="bg1"/>
                </a:solidFill>
              </a:rPr>
              <a:t>переподготовки </a:t>
            </a:r>
            <a:r>
              <a:rPr lang="ru-RU" b="1" dirty="0" smtClean="0">
                <a:solidFill>
                  <a:schemeClr val="bg1"/>
                </a:solidFill>
              </a:rPr>
              <a:t>      </a:t>
            </a:r>
            <a:r>
              <a:rPr lang="ru-RU" dirty="0" smtClean="0">
                <a:solidFill>
                  <a:schemeClr val="bg1"/>
                </a:solidFill>
              </a:rPr>
              <a:t>2020 </a:t>
            </a:r>
            <a:r>
              <a:rPr lang="ru-RU" dirty="0">
                <a:solidFill>
                  <a:schemeClr val="bg1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714285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980728"/>
            <a:ext cx="7125112" cy="4051437"/>
          </a:xfrm>
        </p:spPr>
        <p:txBody>
          <a:bodyPr>
            <a:normAutofit lnSpcReduction="10000"/>
          </a:bodyPr>
          <a:lstStyle/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 Выступления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заседаниях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методических советов,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научно – практических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конференциях,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педагогических чтениях,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семинарах, секциях, форумов,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радиопередачах (очно).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953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66922"/>
            <a:ext cx="4804295" cy="679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420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68739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07" y="116632"/>
            <a:ext cx="4533793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043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6828" y="-624634"/>
            <a:ext cx="3068960" cy="433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98305" y="-616365"/>
            <a:ext cx="3030692" cy="428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8894" y="2774248"/>
            <a:ext cx="3168352" cy="447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65221" y="2718573"/>
            <a:ext cx="3214492" cy="454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224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9335" y="-718226"/>
            <a:ext cx="3556315" cy="50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86" y="980728"/>
            <a:ext cx="3965094" cy="56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510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764704"/>
            <a:ext cx="7125112" cy="4051437"/>
          </a:xfrm>
        </p:spPr>
        <p:txBody>
          <a:bodyPr/>
          <a:lstStyle/>
          <a:p>
            <a:pPr marL="0" lvl="0" indent="0" algn="ctr" defTabSz="914400" fontAlgn="base">
              <a:spcAft>
                <a:spcPct val="0"/>
              </a:spcAft>
              <a:buClrTx/>
              <a:buNone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fontAlgn="base">
              <a:spcAft>
                <a:spcPct val="0"/>
              </a:spcAft>
              <a:buClrTx/>
              <a:buNone/>
            </a:pPr>
            <a:r>
              <a:rPr lang="ru-RU" alt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 Проведение </a:t>
            </a:r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открытых занятий,  </a:t>
            </a:r>
            <a:endParaRPr lang="ru-RU" alt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fontAlgn="base">
              <a:spcAft>
                <a:spcPct val="0"/>
              </a:spcAft>
              <a:buClr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мастер – классов,</a:t>
            </a:r>
            <a:endParaRPr lang="ru-RU" alt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fontAlgn="base">
              <a:spcAft>
                <a:spcPct val="0"/>
              </a:spcAft>
              <a:buClr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мероприятий (очно).</a:t>
            </a:r>
            <a:endParaRPr lang="ru-RU" alt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063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92" y="24340"/>
            <a:ext cx="4964771" cy="683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665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9256" y="-1037553"/>
            <a:ext cx="6192688" cy="875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848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536504" cy="658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561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836712"/>
            <a:ext cx="7125112" cy="4051437"/>
          </a:xfrm>
        </p:spPr>
        <p:txBody>
          <a:bodyPr/>
          <a:lstStyle/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Наставничество.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endParaRPr lang="ru-RU" sz="28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91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188640"/>
            <a:ext cx="4543673" cy="924475"/>
          </a:xfrm>
        </p:spPr>
        <p:txBody>
          <a:bodyPr/>
          <a:lstStyle/>
          <a:p>
            <a:pPr lvl="0" algn="ctr" defTabSz="914400">
              <a:spcBef>
                <a:spcPts val="0"/>
              </a:spcBef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Обобщение 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педагогического опыта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расположено на официальном сайте детского сада: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://upload2.schoolrm.ru/iblock/e2b/e2b5c5b5555da97c194336bce78351c5/PEDAGOGICHESKIY-OPYT_gotovyy.docx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20220210_2018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9975" y="1706809"/>
            <a:ext cx="5232582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841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601944" cy="650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78" y="337592"/>
            <a:ext cx="4483597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785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4421"/>
            <a:ext cx="4737559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688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052736"/>
            <a:ext cx="7125112" cy="4051437"/>
          </a:xfrm>
        </p:spPr>
        <p:txBody>
          <a:bodyPr/>
          <a:lstStyle/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 Общественно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педагогическая активность педагога: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в работе педагогических      сообществ, комиссиях, 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жюри конкурсов.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 </a:t>
            </a:r>
            <a:endParaRPr lang="ru-RU" sz="28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5117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" y="260648"/>
            <a:ext cx="4577429" cy="64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40" y="260648"/>
            <a:ext cx="447018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171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1293"/>
            <a:ext cx="4392488" cy="654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43" y="260646"/>
            <a:ext cx="4507457" cy="651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472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86" y="116632"/>
            <a:ext cx="4902485" cy="674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865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02437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737" y="-426121"/>
            <a:ext cx="3323279" cy="469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14895" y="2853001"/>
            <a:ext cx="3234963" cy="469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192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692696"/>
            <a:ext cx="7125112" cy="4051437"/>
          </a:xfrm>
        </p:spPr>
        <p:txBody>
          <a:bodyPr/>
          <a:lstStyle/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13. Участие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педагога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293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662148" cy="658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652" y="134887"/>
            <a:ext cx="4270794" cy="657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146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497312" cy="635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06" y="188640"/>
            <a:ext cx="4474594" cy="639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433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" y="332656"/>
            <a:ext cx="4541089" cy="625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56" y="332656"/>
            <a:ext cx="4549085" cy="626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066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6" y="116632"/>
            <a:ext cx="4595554" cy="649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10" y="145165"/>
            <a:ext cx="4407700" cy="646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726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17071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6950"/>
            <a:ext cx="438592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261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572100" cy="646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44" y="118187"/>
            <a:ext cx="4571001" cy="646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251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692696"/>
            <a:ext cx="7125112" cy="4051437"/>
          </a:xfrm>
        </p:spPr>
        <p:txBody>
          <a:bodyPr/>
          <a:lstStyle/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Aft>
                <a:spcPts val="0"/>
              </a:spcAft>
              <a:buClrTx/>
              <a:buNone/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14. Награды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поощрения.</a:t>
            </a:r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404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83" y="188640"/>
            <a:ext cx="453379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21744" cy="639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785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601944" cy="650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406699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49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31117" cy="668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00" y="188640"/>
            <a:ext cx="4261915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41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043608" y="980728"/>
            <a:ext cx="7125112" cy="4051437"/>
          </a:xfrm>
        </p:spPr>
        <p:txBody>
          <a:bodyPr>
            <a:normAutofit/>
          </a:bodyPr>
          <a:lstStyle/>
          <a:p>
            <a:pPr marL="0" lvl="0" indent="0" algn="ctr" defTabSz="914400" fontAlgn="base">
              <a:spcAft>
                <a:spcPct val="0"/>
              </a:spcAft>
              <a:buNone/>
            </a:pPr>
            <a:endParaRPr lang="ru-RU" altLang="ru-RU" sz="2400" b="1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algn="ctr" defTabSz="914400" fontAlgn="base">
              <a:spcAft>
                <a:spcPct val="0"/>
              </a:spcAft>
              <a:buNone/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 Соответствие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данных</a:t>
            </a:r>
            <a: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первичного обследования и диагноза </a:t>
            </a:r>
            <a: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перспективному плану  индивидуальной и</a:t>
            </a:r>
            <a:b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групповой  коррекции.</a:t>
            </a:r>
            <a: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09685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4665677" cy="659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507"/>
            <a:ext cx="4480110" cy="65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27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899592" y="836712"/>
            <a:ext cx="7125112" cy="4051437"/>
          </a:xfrm>
        </p:spPr>
        <p:txBody>
          <a:bodyPr>
            <a:normAutofit/>
          </a:bodyPr>
          <a:lstStyle/>
          <a:p>
            <a:pPr marL="0" lvl="0" indent="0" algn="ctr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ru-RU" altLang="ru-RU" sz="2400" b="1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lvl="0" indent="0" algn="ctr" defTabSz="9144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2. Динамика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продвижения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воспитанников </a:t>
            </a:r>
          </a:p>
          <a:p>
            <a:pPr marL="0" lvl="0" indent="0" algn="ctr" defTabSz="9144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соответствии</a:t>
            </a:r>
            <a:b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 перспективным планом </a:t>
            </a:r>
            <a:endParaRPr lang="ru-RU" altLang="ru-RU" sz="2400" b="1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lvl="0" indent="0" algn="ctr" defTabSz="9144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коррекционной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работы.</a:t>
            </a:r>
            <a:endParaRPr lang="ru-RU" altLang="ru-RU" sz="2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0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47846"/>
            <a:ext cx="4515409" cy="638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20" y="373765"/>
            <a:ext cx="4474594" cy="632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234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971600" y="620688"/>
            <a:ext cx="7125112" cy="4051437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ct val="20000"/>
              </a:spcBef>
              <a:buNone/>
              <a:defRPr/>
            </a:pPr>
            <a:endParaRPr 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Bef>
                <a:spcPct val="20000"/>
              </a:spcBef>
              <a:buNone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Взаимодействие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родителями.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65796"/>
      </p:ext>
    </p:extLst>
  </p:cSld>
  <p:clrMapOvr>
    <a:masterClrMapping/>
  </p:clrMapOvr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189</TotalTime>
  <Words>229</Words>
  <Application>Microsoft Office PowerPoint</Application>
  <PresentationFormat>Экран (4:3)</PresentationFormat>
  <Paragraphs>62</Paragraphs>
  <Slides>46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Winter</vt:lpstr>
      <vt:lpstr>         Министерство образования Республики Мордовия  </vt:lpstr>
      <vt:lpstr>Презентация PowerPoint</vt:lpstr>
      <vt:lpstr>    Обобщение  педагогического опыта  расположено на официальном сайте детского сада:  https://upload2.schoolrm.ru/iblock/e2b/e2b5c5b5555da97c194336bce78351c5/PEDAGOGICHESKIY-OPYT_gotovyy.docx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Евгений</dc:creator>
  <cp:lastModifiedBy>Евгений</cp:lastModifiedBy>
  <cp:revision>24</cp:revision>
  <dcterms:created xsi:type="dcterms:W3CDTF">2022-02-09T15:02:29Z</dcterms:created>
  <dcterms:modified xsi:type="dcterms:W3CDTF">2022-03-28T13:21:53Z</dcterms:modified>
</cp:coreProperties>
</file>