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9" r:id="rId1"/>
  </p:sldMasterIdLst>
  <p:notesMasterIdLst>
    <p:notesMasterId r:id="rId32"/>
  </p:notesMasterIdLst>
  <p:sldIdLst>
    <p:sldId id="257" r:id="rId2"/>
    <p:sldId id="328" r:id="rId3"/>
    <p:sldId id="326" r:id="rId4"/>
    <p:sldId id="329" r:id="rId5"/>
    <p:sldId id="330" r:id="rId6"/>
    <p:sldId id="331" r:id="rId7"/>
    <p:sldId id="355" r:id="rId8"/>
    <p:sldId id="357" r:id="rId9"/>
    <p:sldId id="332" r:id="rId10"/>
    <p:sldId id="353" r:id="rId11"/>
    <p:sldId id="364" r:id="rId12"/>
    <p:sldId id="365" r:id="rId13"/>
    <p:sldId id="350" r:id="rId14"/>
    <p:sldId id="334" r:id="rId15"/>
    <p:sldId id="335" r:id="rId16"/>
    <p:sldId id="351" r:id="rId17"/>
    <p:sldId id="336" r:id="rId18"/>
    <p:sldId id="358" r:id="rId19"/>
    <p:sldId id="359" r:id="rId20"/>
    <p:sldId id="345" r:id="rId21"/>
    <p:sldId id="362" r:id="rId22"/>
    <p:sldId id="363" r:id="rId23"/>
    <p:sldId id="337" r:id="rId24"/>
    <p:sldId id="338" r:id="rId25"/>
    <p:sldId id="361" r:id="rId26"/>
    <p:sldId id="366" r:id="rId27"/>
    <p:sldId id="340" r:id="rId28"/>
    <p:sldId id="341" r:id="rId29"/>
    <p:sldId id="352" r:id="rId30"/>
    <p:sldId id="342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E6D87081-4853-4FF8-B8E2-759FD01630BE}">
          <p14:sldIdLst>
            <p14:sldId id="257"/>
            <p14:sldId id="328"/>
            <p14:sldId id="326"/>
            <p14:sldId id="329"/>
            <p14:sldId id="330"/>
            <p14:sldId id="331"/>
            <p14:sldId id="355"/>
            <p14:sldId id="357"/>
            <p14:sldId id="332"/>
            <p14:sldId id="353"/>
            <p14:sldId id="364"/>
            <p14:sldId id="365"/>
            <p14:sldId id="350"/>
            <p14:sldId id="334"/>
            <p14:sldId id="335"/>
            <p14:sldId id="351"/>
            <p14:sldId id="336"/>
            <p14:sldId id="358"/>
            <p14:sldId id="359"/>
            <p14:sldId id="345"/>
          </p14:sldIdLst>
        </p14:section>
        <p14:section name="Раздел без заголовка" id="{912881FB-4604-4619-84DD-42A239D5F395}">
          <p14:sldIdLst>
            <p14:sldId id="362"/>
            <p14:sldId id="363"/>
            <p14:sldId id="337"/>
            <p14:sldId id="338"/>
            <p14:sldId id="361"/>
            <p14:sldId id="366"/>
            <p14:sldId id="340"/>
            <p14:sldId id="341"/>
            <p14:sldId id="352"/>
            <p14:sldId id="342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50" autoAdjust="0"/>
    <p:restoredTop sz="99462" autoAdjust="0"/>
  </p:normalViewPr>
  <p:slideViewPr>
    <p:cSldViewPr snapToGrid="0">
      <p:cViewPr varScale="1">
        <p:scale>
          <a:sx n="87" d="100"/>
          <a:sy n="87" d="100"/>
        </p:scale>
        <p:origin x="-84" y="-18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40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11" d="100"/>
        <a:sy n="111" d="100"/>
      </p:scale>
      <p:origin x="0" y="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72F1E4-3F0E-46F5-B008-E10DB6F5B730}" type="datetimeFigureOut">
              <a:rPr lang="ru-RU" smtClean="0"/>
              <a:pPr/>
              <a:t>12.02.2021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4A3825-C7B9-43F5-A43C-DB252519224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84403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2/12/2021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25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2/12/2021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5564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1785600" y="274641"/>
            <a:ext cx="36576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12800" y="274641"/>
            <a:ext cx="107696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2/12/2021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6878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smtClean="0"/>
              <a:pPr/>
              <a:t>2/12/2021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1356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2/12/2021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402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128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2296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pPr/>
              <a:t>2/12/2021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818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2/12/2021</a:t>
            </a:fld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5438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2/12/2021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2941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2/12/2021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866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2/12/2021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8637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2/12/2021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316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2/12/2021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5593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hyperlink" Target="https://upload2.schoolrm.ru/iblock/249/249e4f6478fad00e303904fcadbfbb82/33de885a1060c1e5573b92b12a019db1.pdf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0848" y="174171"/>
            <a:ext cx="10424530" cy="92528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dirty="0">
                <a:latin typeface="Trebuchet MS" panose="020B0603020202020204" pitchFamily="34" charset="0"/>
              </a:rPr>
              <a:t/>
            </a:r>
            <a:br>
              <a:rPr lang="ru-RU" sz="1800" dirty="0">
                <a:latin typeface="Trebuchet MS" panose="020B0603020202020204" pitchFamily="34" charset="0"/>
              </a:rPr>
            </a:br>
            <a:r>
              <a:rPr lang="ru-RU" b="1" dirty="0" smtClean="0">
                <a:latin typeface="Trebuchet MS" panose="020B0603020202020204" pitchFamily="34" charset="0"/>
              </a:rPr>
              <a:t>Министерство образования РМ</a:t>
            </a:r>
            <a:br>
              <a:rPr lang="ru-RU" b="1" dirty="0" smtClean="0">
                <a:latin typeface="Trebuchet MS" panose="020B0603020202020204" pitchFamily="34" charset="0"/>
              </a:rPr>
            </a:br>
            <a:endParaRPr lang="ru-RU" b="1" dirty="0">
              <a:latin typeface="Trebuchet MS" panose="020B0603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0471" y="1038579"/>
            <a:ext cx="5658170" cy="545253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ПОРТФОЛИО </a:t>
            </a:r>
          </a:p>
          <a:p>
            <a:pPr marL="0" indent="0" algn="ctr">
              <a:buNone/>
            </a:pPr>
            <a:r>
              <a:rPr lang="ru-RU" sz="17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Хохлиной</a:t>
            </a:r>
            <a:r>
              <a:rPr lang="ru-RU" sz="17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Оксаны Ивановны, воспитателя </a:t>
            </a:r>
          </a:p>
          <a:p>
            <a:pPr marL="0" indent="0" algn="ctr">
              <a:buNone/>
            </a:pPr>
            <a:r>
              <a:rPr lang="ru-RU" sz="17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МАДОУ «Детский сад №82 комбинированного вида»  </a:t>
            </a:r>
          </a:p>
          <a:p>
            <a:pPr marL="0" indent="0" algn="ctr">
              <a:buNone/>
            </a:pPr>
            <a:r>
              <a:rPr lang="ru-RU" sz="17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г. о. Саранск</a:t>
            </a:r>
          </a:p>
          <a:p>
            <a:pPr marL="0" indent="0">
              <a:buNone/>
            </a:pPr>
            <a:endParaRPr lang="ru-RU" sz="17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7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Дата рождения: </a:t>
            </a:r>
            <a:r>
              <a:rPr lang="ru-RU" sz="17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19.12.1985 г.</a:t>
            </a:r>
            <a:endParaRPr lang="ru-RU" sz="17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fontAlgn="base">
              <a:lnSpc>
                <a:spcPct val="90000"/>
              </a:lnSpc>
              <a:spcAft>
                <a:spcPct val="0"/>
              </a:spcAft>
              <a:buNone/>
            </a:pPr>
            <a:r>
              <a:rPr lang="ru-RU" sz="17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Профессиональное </a:t>
            </a:r>
            <a:r>
              <a:rPr lang="ru-RU" sz="17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образование</a:t>
            </a:r>
            <a:r>
              <a:rPr lang="ru-RU" sz="17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altLang="ru-RU" sz="17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</a:p>
          <a:p>
            <a:pPr marL="0" lvl="0" indent="0" fontAlgn="base">
              <a:lnSpc>
                <a:spcPct val="90000"/>
              </a:lnSpc>
              <a:spcAft>
                <a:spcPct val="0"/>
              </a:spcAft>
              <a:buNone/>
            </a:pPr>
            <a:r>
              <a:rPr lang="ru-RU" altLang="ru-RU" sz="17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1. </a:t>
            </a:r>
            <a:r>
              <a:rPr lang="ru-RU" altLang="ru-RU" sz="17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В</a:t>
            </a:r>
            <a:r>
              <a:rPr lang="ru-RU" altLang="ru-RU" sz="17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ысшее, окончила Мордовский государственный университет им. Н.П. Огарева, квалификация – Географ по специальности «География», 2011 г.</a:t>
            </a:r>
          </a:p>
          <a:p>
            <a:pPr marL="0" lvl="0" indent="0" fontAlgn="base">
              <a:lnSpc>
                <a:spcPct val="90000"/>
              </a:lnSpc>
              <a:spcAft>
                <a:spcPct val="0"/>
              </a:spcAft>
              <a:buNone/>
            </a:pPr>
            <a:r>
              <a:rPr lang="ru-RU" sz="17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7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Высшее, окончила Федеральное государственное бюджетное образовательное учреждение высшего профессионального образования «Мордовский государственный педагогический институт имени М. Е. </a:t>
            </a:r>
            <a:r>
              <a:rPr lang="ru-RU" sz="17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sz="17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», программа </a:t>
            </a:r>
            <a:r>
              <a:rPr lang="ru-RU" sz="17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бакалавриата</a:t>
            </a:r>
            <a:r>
              <a:rPr lang="ru-RU" sz="17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по направлению подготовки 44.03.01 Педагогическое образование, квалификация Бакалавр, 27.01.2017 г.</a:t>
            </a:r>
          </a:p>
          <a:p>
            <a:pPr marL="0" indent="0">
              <a:buNone/>
            </a:pPr>
            <a:r>
              <a:rPr lang="ru-RU" sz="17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Наличие </a:t>
            </a:r>
            <a:r>
              <a:rPr lang="ru-RU" sz="17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квалификационной </a:t>
            </a:r>
            <a:r>
              <a:rPr lang="ru-RU" sz="17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категории: </a:t>
            </a:r>
            <a:r>
              <a:rPr lang="ru-RU" sz="17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первая</a:t>
            </a:r>
            <a:endParaRPr lang="ru-RU" sz="17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7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Дата последней </a:t>
            </a:r>
            <a:r>
              <a:rPr lang="ru-RU" sz="17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аттестации: </a:t>
            </a:r>
            <a:r>
              <a:rPr lang="ru-RU" sz="17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 мая 2016 г.</a:t>
            </a:r>
          </a:p>
          <a:p>
            <a:pPr marL="0" indent="0">
              <a:buNone/>
            </a:pPr>
            <a:r>
              <a:rPr lang="ru-RU" sz="17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Звание:</a:t>
            </a:r>
            <a:r>
              <a:rPr lang="ru-RU" sz="1700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 имею</a:t>
            </a:r>
            <a:endParaRPr lang="ru-RU" sz="17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0" t="8463" r="35316" b="16268"/>
          <a:stretch/>
        </p:blipFill>
        <p:spPr>
          <a:xfrm>
            <a:off x="7066845" y="1365956"/>
            <a:ext cx="3770489" cy="4334934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0758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ru-RU" sz="32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4.Результат участия воспитанников в конкурсах, турнирах, выставках, соревнованиях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1" name="Picture 7" descr="C:\Users\User\Desktop\Оксана Хохлина\Private\Категория 2021\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44" y="1509225"/>
            <a:ext cx="3516852" cy="482848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4674" y="1509225"/>
            <a:ext cx="3546418" cy="48284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749" y="1509225"/>
            <a:ext cx="3512253" cy="482848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4070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ru-RU" sz="32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4.Результат участия воспитанников в конкурсах, турнирах, выставках, соревнованиях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9" name="Picture 5" descr="G:\Категория 2021\001 (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992" y="1467396"/>
            <a:ext cx="3533502" cy="485964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651" y="1467396"/>
            <a:ext cx="3534919" cy="485964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43007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ru-RU" sz="32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4.Результат участия воспитанников в конкурсах, турнирах, выставках, соревнованиях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C:\Users\User\Desktop\Оксана Хохлина\Private\Категория 2021\001 (5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6182" y="1607196"/>
            <a:ext cx="3510845" cy="482848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222" y="1607195"/>
            <a:ext cx="3512253" cy="482848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07724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ru-RU" sz="32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4.Результат участия воспитанников в конкурсах, турнирах, выставках, соревнованиях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298" y="1810861"/>
            <a:ext cx="3227616" cy="456183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5" name="Объект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248" y="1828798"/>
            <a:ext cx="3354786" cy="4525963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74666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Наличие авторских программ, методических пособий</a:t>
            </a:r>
            <a:r>
              <a:rPr lang="ru-RU" b="1" i="1" dirty="0">
                <a:solidFill>
                  <a:srgbClr val="000066"/>
                </a:solidFill>
                <a:latin typeface="Arial" charset="0"/>
                <a:cs typeface="Arial" charset="0"/>
              </a:rPr>
              <a:t/>
            </a:r>
            <a:br>
              <a:rPr lang="ru-RU" b="1" i="1" dirty="0">
                <a:solidFill>
                  <a:srgbClr val="000066"/>
                </a:solidFill>
                <a:latin typeface="Arial" charset="0"/>
                <a:cs typeface="Arial" charset="0"/>
              </a:rPr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220" y="1702682"/>
            <a:ext cx="3362488" cy="4624740"/>
          </a:xfrm>
          <a:ln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359" y="1670756"/>
            <a:ext cx="3385701" cy="465666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06189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407406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6.Выступления на заседаниях методических советов, научно – практических конференциях, педагогических чтениях, семинарах, секциях, радиопередачах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278" y="1898299"/>
            <a:ext cx="3202234" cy="4525963"/>
          </a:xfrm>
          <a:ln>
            <a:solidFill>
              <a:schemeClr val="tx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92" y="1898299"/>
            <a:ext cx="3292195" cy="45259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Объект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874" y="1898298"/>
            <a:ext cx="3292196" cy="452596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01114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6.Выступления на заседаниях методических советов, научно – практических конференциях, педагогических чтениях, семинарах, секциях, радиопередачах</a:t>
            </a:r>
            <a:endParaRPr lang="ru-RU" sz="32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988" y="2381938"/>
            <a:ext cx="4376452" cy="3286125"/>
          </a:xfrm>
          <a:ln w="3175">
            <a:solidFill>
              <a:schemeClr val="tx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38018" y="2476466"/>
            <a:ext cx="4401680" cy="312229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541573" y="1836775"/>
            <a:ext cx="3165204" cy="440168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79615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8311" y="248355"/>
            <a:ext cx="10972800" cy="1670755"/>
          </a:xfrm>
        </p:spPr>
        <p:txBody>
          <a:bodyPr>
            <a:normAutofit fontScale="90000"/>
          </a:bodyPr>
          <a:lstStyle/>
          <a:p>
            <a:r>
              <a:rPr lang="ru-RU" altLang="ru-RU" sz="3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7.Проведение  открытых занятий, мастер – классов, </a:t>
            </a:r>
            <a:r>
              <a:rPr lang="ru-RU" altLang="ru-RU" sz="36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</a:t>
            </a:r>
            <a:r>
              <a:rPr lang="ru-RU" altLang="ru-RU" b="1" i="1" dirty="0">
                <a:solidFill>
                  <a:srgbClr val="000066"/>
                </a:solidFill>
                <a:latin typeface="Arial" charset="0"/>
                <a:cs typeface="Arial" charset="0"/>
              </a:rPr>
              <a:t/>
            </a:r>
            <a:br>
              <a:rPr lang="ru-RU" altLang="ru-RU" b="1" i="1" dirty="0">
                <a:solidFill>
                  <a:srgbClr val="000066"/>
                </a:solidFill>
                <a:latin typeface="Arial" charset="0"/>
                <a:cs typeface="Arial" charset="0"/>
              </a:rPr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12" y="1712460"/>
            <a:ext cx="3060090" cy="4206875"/>
          </a:xfrm>
          <a:ln>
            <a:solidFill>
              <a:schemeClr val="tx1"/>
            </a:solidFill>
          </a:ln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062" y="1685451"/>
            <a:ext cx="3042514" cy="41846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142" y="1685452"/>
            <a:ext cx="3058887" cy="42052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24022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8311" y="248355"/>
            <a:ext cx="10972800" cy="1670755"/>
          </a:xfrm>
        </p:spPr>
        <p:txBody>
          <a:bodyPr>
            <a:normAutofit fontScale="90000"/>
          </a:bodyPr>
          <a:lstStyle/>
          <a:p>
            <a:r>
              <a:rPr lang="ru-RU" altLang="ru-RU" sz="3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7.Проведение  открытых занятий, мастер – классов, </a:t>
            </a:r>
            <a:r>
              <a:rPr lang="ru-RU" altLang="ru-RU" sz="36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</a:t>
            </a:r>
            <a:r>
              <a:rPr lang="ru-RU" altLang="ru-RU" b="1" i="1" dirty="0">
                <a:solidFill>
                  <a:srgbClr val="000066"/>
                </a:solidFill>
                <a:latin typeface="Arial" charset="0"/>
                <a:cs typeface="Arial" charset="0"/>
              </a:rPr>
              <a:t/>
            </a:r>
            <a:br>
              <a:rPr lang="ru-RU" altLang="ru-RU" b="1" i="1" dirty="0">
                <a:solidFill>
                  <a:srgbClr val="000066"/>
                </a:solidFill>
                <a:latin typeface="Arial" charset="0"/>
                <a:cs typeface="Arial" charset="0"/>
              </a:rPr>
            </a:b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346" y="1774586"/>
            <a:ext cx="3290671" cy="4525963"/>
          </a:xfrm>
          <a:ln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873" y="1774586"/>
            <a:ext cx="3270099" cy="449558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29206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8311" y="248355"/>
            <a:ext cx="10972800" cy="1670755"/>
          </a:xfrm>
        </p:spPr>
        <p:txBody>
          <a:bodyPr>
            <a:normAutofit fontScale="90000"/>
          </a:bodyPr>
          <a:lstStyle/>
          <a:p>
            <a:r>
              <a:rPr lang="ru-RU" altLang="ru-RU" sz="3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7.Проведение  открытых занятий, мастер – классов, </a:t>
            </a:r>
            <a:r>
              <a:rPr lang="ru-RU" altLang="ru-RU" sz="36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</a:t>
            </a:r>
            <a:r>
              <a:rPr lang="ru-RU" altLang="ru-RU" b="1" i="1" dirty="0">
                <a:solidFill>
                  <a:srgbClr val="000066"/>
                </a:solidFill>
                <a:latin typeface="Arial" charset="0"/>
                <a:cs typeface="Arial" charset="0"/>
              </a:rPr>
              <a:t/>
            </a:r>
            <a:br>
              <a:rPr lang="ru-RU" altLang="ru-RU" b="1" i="1" dirty="0">
                <a:solidFill>
                  <a:srgbClr val="000066"/>
                </a:solidFill>
                <a:latin typeface="Arial" charset="0"/>
                <a:cs typeface="Arial" charset="0"/>
              </a:rPr>
            </a:br>
            <a:endParaRPr lang="ru-RU" dirty="0"/>
          </a:p>
        </p:txBody>
      </p:sp>
      <p:pic>
        <p:nvPicPr>
          <p:cNvPr id="2050" name="Picture 2" descr="C:\Users\User\Desktop\Оксана Хохлина\Private\Категория 2021\001 (8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04" y="1580443"/>
            <a:ext cx="3320039" cy="456635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4"/>
          <p:cNvPicPr>
            <a:picLocks noGrp="1"/>
          </p:cNvPicPr>
          <p:nvPr>
            <p:ph idx="1"/>
          </p:nvPr>
        </p:nvPicPr>
        <p:blipFill rotWithShape="1">
          <a:blip r:embed="rId3"/>
          <a:srcRect l="32213" t="9487" r="30284" b="5641"/>
          <a:stretch/>
        </p:blipFill>
        <p:spPr bwMode="auto">
          <a:xfrm>
            <a:off x="4267464" y="1600638"/>
            <a:ext cx="3199871" cy="4525963"/>
          </a:xfrm>
          <a:prstGeom prst="rect">
            <a:avLst/>
          </a:prstGeom>
          <a:ln w="317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4"/>
          <a:srcRect l="35139" t="20557" r="33746" b="6879"/>
          <a:stretch/>
        </p:blipFill>
        <p:spPr bwMode="auto">
          <a:xfrm>
            <a:off x="7924801" y="1580443"/>
            <a:ext cx="2721428" cy="4566355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96874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ru-RU" sz="32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к аттестации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759" y="1534886"/>
            <a:ext cx="3292196" cy="4525963"/>
          </a:xfrm>
          <a:ln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824" y="1465704"/>
            <a:ext cx="3376006" cy="464118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14399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ru-RU" sz="32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Экспертная деятельность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имею.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57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610606"/>
          </a:xfrm>
        </p:spPr>
        <p:txBody>
          <a:bodyPr>
            <a:noAutofit/>
          </a:bodyPr>
          <a:lstStyle/>
          <a:p>
            <a:r>
              <a:rPr lang="ru-RU" altLang="ru-RU" sz="32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9.Общественно- педагогическая </a:t>
            </a:r>
            <a:r>
              <a:rPr lang="ru-RU" altLang="ru-RU" sz="32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активность</a:t>
            </a:r>
            <a:r>
              <a:rPr lang="en-US" altLang="ru-RU" sz="32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altLang="ru-RU" sz="32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комиссиях, педагогических сообществах, в жюри, в конкурсах</a:t>
            </a:r>
            <a:br>
              <a:rPr lang="ru-RU" altLang="ru-RU" sz="32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777" y="1830771"/>
            <a:ext cx="3290671" cy="4525963"/>
          </a:xfrm>
          <a:ln>
            <a:solidFill>
              <a:schemeClr val="tx1"/>
            </a:solidFill>
          </a:ln>
        </p:spPr>
      </p:pic>
      <p:pic>
        <p:nvPicPr>
          <p:cNvPr id="4" name="Объект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785" y="1814080"/>
            <a:ext cx="3290671" cy="452596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68153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610606"/>
          </a:xfrm>
        </p:spPr>
        <p:txBody>
          <a:bodyPr>
            <a:noAutofit/>
          </a:bodyPr>
          <a:lstStyle/>
          <a:p>
            <a:r>
              <a:rPr lang="ru-RU" altLang="ru-RU" sz="32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9.Общественно- педагогическая </a:t>
            </a:r>
            <a:r>
              <a:rPr lang="ru-RU" altLang="ru-RU" sz="32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активность</a:t>
            </a:r>
            <a:r>
              <a:rPr lang="en-US" altLang="ru-RU" sz="32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altLang="ru-RU" sz="32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комиссиях, педагогических сообществах, в жюри, в конкурсах</a:t>
            </a:r>
            <a:br>
              <a:rPr lang="ru-RU" altLang="ru-RU" sz="32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609" y="1768826"/>
            <a:ext cx="2584200" cy="35542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347" y="1768826"/>
            <a:ext cx="2584200" cy="35542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1832" y="1768826"/>
            <a:ext cx="2580195" cy="35487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79" y="1796139"/>
            <a:ext cx="2548513" cy="3505204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42000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610606"/>
          </a:xfrm>
        </p:spPr>
        <p:txBody>
          <a:bodyPr>
            <a:noAutofit/>
          </a:bodyPr>
          <a:lstStyle/>
          <a:p>
            <a:r>
              <a:rPr lang="ru-RU" altLang="ru-RU" sz="32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9.Общественно- педагогическая </a:t>
            </a:r>
            <a:r>
              <a:rPr lang="ru-RU" altLang="ru-RU" sz="32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активность</a:t>
            </a:r>
            <a:r>
              <a:rPr lang="en-US" altLang="ru-RU" sz="32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altLang="ru-RU" sz="32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комиссиях, педагогических сообществах, в жюри, в конкурсах</a:t>
            </a:r>
            <a:br>
              <a:rPr lang="ru-RU" altLang="ru-RU" sz="32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User\Desktop\Хохлина О. И\Private\категория\жюри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552" y="1758014"/>
            <a:ext cx="3236289" cy="4577793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891" y="1758016"/>
            <a:ext cx="3238905" cy="457779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19540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ru-RU" sz="32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 Позитивные </a:t>
            </a:r>
            <a:r>
              <a:rPr lang="ru-RU" altLang="ru-RU" sz="32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работы с воспитанниками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59" y="1703985"/>
            <a:ext cx="2702013" cy="3714606"/>
          </a:xfrm>
          <a:ln>
            <a:solidFill>
              <a:schemeClr val="tx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966" y="1711829"/>
            <a:ext cx="2690204" cy="369837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108" y="1711829"/>
            <a:ext cx="2657549" cy="36534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7254" y="1711828"/>
            <a:ext cx="2690203" cy="369837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85182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ru-RU" sz="32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 Качество взаимодействия с родителями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402" y="1615379"/>
            <a:ext cx="3282969" cy="45132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074" y="1615379"/>
            <a:ext cx="3292196" cy="4525963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31294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ru-RU" sz="32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 Качество взаимодействия с родителями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372" y="1516011"/>
            <a:ext cx="3212719" cy="4416703"/>
          </a:xfrm>
          <a:ln>
            <a:solidFill>
              <a:schemeClr val="tx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395" y="1516011"/>
            <a:ext cx="3212720" cy="441670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77739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ru-RU" sz="32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12. Работа с </a:t>
            </a:r>
            <a:r>
              <a:rPr lang="ru-RU" altLang="ru-RU" sz="32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детьми </a:t>
            </a:r>
            <a:r>
              <a:rPr lang="ru-RU" altLang="ru-RU" sz="32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социально-неблагополучных семей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902" y="1600200"/>
            <a:ext cx="3292196" cy="4525963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13251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ru-RU" sz="32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13. Участие педагога в профессиональных конкурсах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45066" y="1851378"/>
            <a:ext cx="10837333" cy="4274788"/>
          </a:xfrm>
        </p:spPr>
        <p:txBody>
          <a:bodyPr/>
          <a:lstStyle/>
          <a:p>
            <a:pPr marL="0" indent="0">
              <a:buNone/>
            </a:pPr>
            <a:r>
              <a:rPr lang="ru-RU" dirty="0" err="1" smtClean="0">
                <a:solidFill>
                  <a:schemeClr val="bg1"/>
                </a:solidFill>
              </a:rPr>
              <a:t>нглшпнгш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3074" name="Picture 2" descr="C:\Users\User\Desktop\Рисунок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454" y="1762255"/>
            <a:ext cx="2980944" cy="452323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\Downloads\1354086-065-068-ser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8177" y="1851378"/>
            <a:ext cx="3201081" cy="452323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237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ru-RU" sz="32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14. Награды </a:t>
            </a:r>
            <a:r>
              <a:rPr lang="ru-RU" altLang="ru-RU" sz="32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поощрения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51" y="1451502"/>
            <a:ext cx="3236716" cy="4578388"/>
          </a:xfrm>
          <a:ln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160" y="1456266"/>
            <a:ext cx="3204267" cy="453248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87210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altLang="ru-RU" sz="32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педагогического опыта </a:t>
            </a:r>
            <a:br>
              <a:rPr lang="ru-RU" altLang="ru-RU" sz="32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2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«Влияние устного народного творчества </a:t>
            </a:r>
            <a:br>
              <a:rPr lang="ru-RU" altLang="ru-RU" sz="32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2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развитие речи детей 2-3 лет</a:t>
            </a:r>
            <a:r>
              <a:rPr lang="ru-RU" altLang="ru-RU" sz="3200" b="1" dirty="0" smtClean="0">
                <a:solidFill>
                  <a:srgbClr val="000066"/>
                </a:solidFill>
                <a:latin typeface="Arial" charset="0"/>
              </a:rPr>
              <a:t>»</a:t>
            </a:r>
            <a:endParaRPr lang="ru-RU" sz="3200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hlinkClick r:id="rId2"/>
              </a:rPr>
              <a:t>https://upload2.schoolrm.ru/iblock/249/249e4f6478fad00e303904fcadbfbb82/33de885a1060c1e5573b92b12a019db1.pdf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489" y="2629703"/>
            <a:ext cx="6479822" cy="377055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19701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ru-RU" sz="32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14. Награды </a:t>
            </a:r>
            <a:r>
              <a:rPr lang="ru-RU" altLang="ru-RU" sz="32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поощрения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C:\Users\User\Downloads\diplom_186671 (2)_page-0001 (1)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307" y="1588368"/>
            <a:ext cx="3331494" cy="451965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pic>
        <p:nvPicPr>
          <p:cNvPr id="7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897" y="1582057"/>
            <a:ext cx="3354786" cy="452596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73348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ru-RU" sz="32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1.Участие в инновационной </a:t>
            </a:r>
            <a:br>
              <a:rPr lang="ru-RU" altLang="ru-RU" sz="32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2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(экспериментальной деятельности)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88" y="1470816"/>
            <a:ext cx="3322036" cy="4525963"/>
          </a:xfrm>
          <a:ln w="3175"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478769" y="1574247"/>
            <a:ext cx="3234461" cy="43191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775" y="1417638"/>
            <a:ext cx="3445276" cy="457914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48169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ru-RU" sz="32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инновационной</a:t>
            </a:r>
            <a:br>
              <a:rPr lang="ru-RU" altLang="ru-RU" sz="32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2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(экспериментальной деятельности)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447" y="1737120"/>
            <a:ext cx="3203513" cy="440608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8393" y="1621210"/>
            <a:ext cx="3202234" cy="4525963"/>
          </a:xfrm>
          <a:ln>
            <a:solidFill>
              <a:schemeClr val="tx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66" y="1737120"/>
            <a:ext cx="3204997" cy="440608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9476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ru-RU" sz="32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Наставничество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64" y="1504722"/>
            <a:ext cx="3290671" cy="4525963"/>
          </a:xfrm>
          <a:ln>
            <a:solidFill>
              <a:schemeClr val="tx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538" y="1509225"/>
            <a:ext cx="3288920" cy="452145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0711" y="1509224"/>
            <a:ext cx="3288919" cy="452145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557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ru-RU" sz="32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Наличие публикаций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9826" y="2003268"/>
            <a:ext cx="4055032" cy="271529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334" y="1333399"/>
            <a:ext cx="4012898" cy="405503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744" y="1668185"/>
            <a:ext cx="4183714" cy="338545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89161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ru-RU" sz="32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Наличие публикаций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7"/>
          <p:cNvPicPr>
            <a:picLocks noGrp="1"/>
          </p:cNvPicPr>
          <p:nvPr>
            <p:ph idx="1"/>
          </p:nvPr>
        </p:nvPicPr>
        <p:blipFill rotWithShape="1">
          <a:blip r:embed="rId2"/>
          <a:srcRect l="32170" t="9743" r="30765" b="5483"/>
          <a:stretch/>
        </p:blipFill>
        <p:spPr bwMode="auto">
          <a:xfrm>
            <a:off x="909158" y="1672368"/>
            <a:ext cx="3053241" cy="4521602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51" t="9232" r="32052" b="7691"/>
          <a:stretch/>
        </p:blipFill>
        <p:spPr bwMode="auto">
          <a:xfrm>
            <a:off x="4702628" y="1643742"/>
            <a:ext cx="2634343" cy="4550227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72" t="10770" r="30447" b="5128"/>
          <a:stretch/>
        </p:blipFill>
        <p:spPr bwMode="auto">
          <a:xfrm>
            <a:off x="8098971" y="1643743"/>
            <a:ext cx="2541815" cy="4550227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46086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ru-RU" sz="32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Наличие публикаций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717" y="1401137"/>
            <a:ext cx="3413716" cy="482486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06572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10047077</TotalTime>
  <Words>360</Words>
  <Application>Microsoft Office PowerPoint</Application>
  <PresentationFormat>Произвольный</PresentationFormat>
  <Paragraphs>45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 Министерство образования РМ </vt:lpstr>
      <vt:lpstr>Представление к аттестации</vt:lpstr>
      <vt:lpstr>Представление педагогического опыта  «Влияние устного народного творчества  на развитие речи детей 2-3 лет»</vt:lpstr>
      <vt:lpstr>1.Участие в инновационной  (экспериментальной деятельности)</vt:lpstr>
      <vt:lpstr>Участие в инновационной  (экспериментальной деятельности)</vt:lpstr>
      <vt:lpstr>2. Наставничество</vt:lpstr>
      <vt:lpstr>3. Наличие публикаций</vt:lpstr>
      <vt:lpstr>3. Наличие публикаций</vt:lpstr>
      <vt:lpstr>3. Наличие публикаций</vt:lpstr>
      <vt:lpstr>4.Результат участия воспитанников в конкурсах, турнирах, выставках, соревнованиях</vt:lpstr>
      <vt:lpstr>4.Результат участия воспитанников в конкурсах, турнирах, выставках, соревнованиях</vt:lpstr>
      <vt:lpstr>4.Результат участия воспитанников в конкурсах, турнирах, выставках, соревнованиях</vt:lpstr>
      <vt:lpstr>4.Результат участия воспитанников в конкурсах, турнирах, выставках, соревнованиях</vt:lpstr>
      <vt:lpstr>5. Наличие авторских программ, методических пособий </vt:lpstr>
      <vt:lpstr>6.Выступления на заседаниях методических советов, научно – практических конференциях, педагогических чтениях, семинарах, секциях, радиопередачах</vt:lpstr>
      <vt:lpstr>6.Выступления на заседаниях методических советов, научно – практических конференциях, педагогических чтениях, семинарах, секциях, радиопередачах</vt:lpstr>
      <vt:lpstr>7.Проведение  открытых занятий, мастер – классов, мероприятий </vt:lpstr>
      <vt:lpstr>7.Проведение  открытых занятий, мастер – классов, мероприятий </vt:lpstr>
      <vt:lpstr>7.Проведение  открытых занятий, мастер – классов, мероприятий </vt:lpstr>
      <vt:lpstr>8. Экспертная деятельность</vt:lpstr>
      <vt:lpstr>9.Общественно- педагогическая активность: участие в комиссиях, педагогических сообществах, в жюри, в конкурсах </vt:lpstr>
      <vt:lpstr>9.Общественно- педагогическая активность: участие в комиссиях, педагогических сообществах, в жюри, в конкурсах </vt:lpstr>
      <vt:lpstr>9.Общественно- педагогическая активность: участие в комиссиях, педагогических сообществах, в жюри, в конкурсах </vt:lpstr>
      <vt:lpstr>10. Позитивные результаты работы с воспитанниками</vt:lpstr>
      <vt:lpstr>11. Качество взаимодействия с родителями</vt:lpstr>
      <vt:lpstr>11. Качество взаимодействия с родителями</vt:lpstr>
      <vt:lpstr>12. Работа с  детьми из социально-неблагополучных семей</vt:lpstr>
      <vt:lpstr>13. Участие педагога в профессиональных конкурсах</vt:lpstr>
      <vt:lpstr>14. Награды и поощрения</vt:lpstr>
      <vt:lpstr>14. Награды и поощрения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Портфолио</dc:title>
  <dc:creator>Пользователь Windows</dc:creator>
  <cp:lastModifiedBy>User</cp:lastModifiedBy>
  <cp:revision>309</cp:revision>
  <cp:lastPrinted>2020-03-19T11:07:04Z</cp:lastPrinted>
  <dcterms:created xsi:type="dcterms:W3CDTF">2013-03-02T13:34:20Z</dcterms:created>
  <dcterms:modified xsi:type="dcterms:W3CDTF">2021-02-12T09:12:59Z</dcterms:modified>
</cp:coreProperties>
</file>