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59" r:id="rId5"/>
    <p:sldId id="258" r:id="rId6"/>
    <p:sldId id="260" r:id="rId7"/>
    <p:sldId id="261" r:id="rId8"/>
    <p:sldId id="262" r:id="rId9"/>
    <p:sldId id="292" r:id="rId10"/>
    <p:sldId id="263" r:id="rId11"/>
    <p:sldId id="264" r:id="rId12"/>
    <p:sldId id="265" r:id="rId13"/>
    <p:sldId id="266" r:id="rId14"/>
    <p:sldId id="267" r:id="rId15"/>
    <p:sldId id="290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82" r:id="rId28"/>
    <p:sldId id="283" r:id="rId29"/>
    <p:sldId id="284" r:id="rId30"/>
    <p:sldId id="285" r:id="rId31"/>
    <p:sldId id="286" r:id="rId32"/>
    <p:sldId id="293" r:id="rId33"/>
    <p:sldId id="294" r:id="rId34"/>
    <p:sldId id="295" r:id="rId35"/>
    <p:sldId id="289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990000"/>
    <a:srgbClr val="422C16"/>
    <a:srgbClr val="0C788E"/>
    <a:srgbClr val="0099CC"/>
    <a:srgbClr val="3366CC"/>
    <a:srgbClr val="660033"/>
    <a:srgbClr val="00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2718" autoAdjust="0"/>
  </p:normalViewPr>
  <p:slideViewPr>
    <p:cSldViewPr>
      <p:cViewPr>
        <p:scale>
          <a:sx n="59" d="100"/>
          <a:sy n="59" d="100"/>
        </p:scale>
        <p:origin x="-161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9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соответствие должности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2018</c:v>
                </c:pt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0.18</c:v>
                </c:pt>
                <c:pt idx="1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 кв.категория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2018</c:v>
                </c:pt>
              </c:numCache>
            </c:numRef>
          </c:cat>
          <c:val>
            <c:numRef>
              <c:f>Лист1!$C$2:$C$5</c:f>
              <c:numCache>
                <c:formatCode>0%</c:formatCode>
                <c:ptCount val="4"/>
                <c:pt idx="0">
                  <c:v>0.63</c:v>
                </c:pt>
                <c:pt idx="1">
                  <c:v>0.48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высшая категория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2018</c:v>
                </c:pt>
              </c:numCache>
            </c:numRef>
          </c:cat>
          <c:val>
            <c:numRef>
              <c:f>Лист1!$D$2:$D$5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6836864"/>
        <c:axId val="35130176"/>
        <c:axId val="0"/>
      </c:bar3DChart>
      <c:catAx>
        <c:axId val="3683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130176"/>
        <c:crosses val="autoZero"/>
        <c:auto val="1"/>
        <c:lblAlgn val="ctr"/>
        <c:lblOffset val="100"/>
        <c:noMultiLvlLbl val="0"/>
      </c:catAx>
      <c:valAx>
        <c:axId val="351301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68368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778319982586969"/>
          <c:y val="6.0984363806320371E-2"/>
          <c:w val="0.50547884135322829"/>
          <c:h val="0.8384750832283003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2013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</c:v>
                </c:pt>
                <c:pt idx="1">
                  <c:v>0.38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2013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0.65</c:v>
                </c:pt>
                <c:pt idx="1">
                  <c:v>0.49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2013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0.23</c:v>
                </c:pt>
                <c:pt idx="1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724352"/>
        <c:axId val="33698304"/>
        <c:axId val="71593984"/>
      </c:bar3DChart>
      <c:catAx>
        <c:axId val="50724352"/>
        <c:scaling>
          <c:orientation val="minMax"/>
        </c:scaling>
        <c:delete val="0"/>
        <c:axPos val="b"/>
        <c:majorTickMark val="out"/>
        <c:minorTickMark val="none"/>
        <c:tickLblPos val="nextTo"/>
        <c:crossAx val="33698304"/>
        <c:crosses val="autoZero"/>
        <c:auto val="1"/>
        <c:lblAlgn val="ctr"/>
        <c:lblOffset val="100"/>
        <c:noMultiLvlLbl val="0"/>
      </c:catAx>
      <c:valAx>
        <c:axId val="336983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50724352"/>
        <c:crosses val="autoZero"/>
        <c:crossBetween val="between"/>
      </c:valAx>
      <c:serAx>
        <c:axId val="71593984"/>
        <c:scaling>
          <c:orientation val="minMax"/>
        </c:scaling>
        <c:delete val="0"/>
        <c:axPos val="b"/>
        <c:majorTickMark val="out"/>
        <c:minorTickMark val="none"/>
        <c:tickLblPos val="nextTo"/>
        <c:crossAx val="33698304"/>
        <c:crosses val="autoZero"/>
      </c:serAx>
    </c:plotArea>
    <c:legend>
      <c:legendPos val="r"/>
      <c:layout>
        <c:manualLayout>
          <c:xMode val="edge"/>
          <c:yMode val="edge"/>
          <c:x val="0.56066369717498132"/>
          <c:y val="0.27843338288082931"/>
          <c:w val="0.27413737518261211"/>
          <c:h val="0.236355203827927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pn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07504" y="5085184"/>
            <a:ext cx="8568779" cy="1296144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663300"/>
                </a:solidFill>
              </a:rPr>
              <a:t/>
            </a:r>
            <a:br>
              <a:rPr lang="ru-RU" sz="2000" b="1" i="1" dirty="0" smtClean="0">
                <a:solidFill>
                  <a:srgbClr val="663300"/>
                </a:solidFill>
              </a:rPr>
            </a:br>
            <a:r>
              <a:rPr lang="ru-RU" sz="2000" b="1" i="1" dirty="0" smtClean="0">
                <a:solidFill>
                  <a:srgbClr val="663300"/>
                </a:solidFill>
              </a:rPr>
              <a:t>Муниципальное дошкольное образовательное  учреждение «Детский сад №55 комбинированного вида» </a:t>
            </a:r>
            <a:br>
              <a:rPr lang="ru-RU" sz="2000" b="1" i="1" dirty="0" smtClean="0">
                <a:solidFill>
                  <a:srgbClr val="663300"/>
                </a:solidFill>
              </a:rPr>
            </a:br>
            <a:r>
              <a:rPr lang="ru-RU" sz="2000" b="1" i="1" dirty="0" smtClean="0">
                <a:solidFill>
                  <a:srgbClr val="663300"/>
                </a:solidFill>
              </a:rPr>
              <a:t/>
            </a:r>
            <a:br>
              <a:rPr lang="ru-RU" sz="2000" b="1" i="1" dirty="0" smtClean="0">
                <a:solidFill>
                  <a:srgbClr val="663300"/>
                </a:solidFill>
              </a:rPr>
            </a:br>
            <a:endParaRPr lang="es-ES" sz="2000" b="1" i="1" dirty="0">
              <a:solidFill>
                <a:srgbClr val="66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946" y="404664"/>
            <a:ext cx="81369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Презентация опыта работы в инновационном режиме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«Влияние современных игровых технологий и методик на развитие познавательной активности детей дошкольного возраста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(2013-2018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</a:rPr>
              <a:t>г.г</a:t>
            </a:r>
            <a:r>
              <a:rPr lang="ru-RU" sz="3200" b="1" smtClean="0">
                <a:solidFill>
                  <a:schemeClr val="accent6">
                    <a:lumMod val="75000"/>
                  </a:schemeClr>
                </a:solidFill>
              </a:rPr>
              <a:t>.)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:\klipart igrushki\0_91a50_6483bdbb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76672"/>
            <a:ext cx="2304256" cy="2695004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отчет по инновации\Проектная деятельность\№11\SAM_3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7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52" y="3789041"/>
            <a:ext cx="4796392" cy="2934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922"/>
            <a:ext cx="4536503" cy="34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Пользователь\Desktop\Фото театра прошлых лет\DSC02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2" y="3605271"/>
            <a:ext cx="4694764" cy="3129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Пользователь\Desktop\Мои документы\ЛЕТО - 18\фото с лета - 18\Ласковое солнышко 2 мл гр (фото)\IMG_20180810_0933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/>
          <a:stretch/>
        </p:blipFill>
        <p:spPr bwMode="auto">
          <a:xfrm>
            <a:off x="4824536" y="154922"/>
            <a:ext cx="4211960" cy="3450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Пользователь\Desktop\Мои документы\ЛЕТО - 18\фото с лета - 18\ПРАЗДНИК  мыльных пузырей\SAM_2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73" y="3684157"/>
            <a:ext cx="4224823" cy="305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476673"/>
            <a:ext cx="7772400" cy="864096"/>
          </a:xfrm>
        </p:spPr>
        <p:txBody>
          <a:bodyPr/>
          <a:lstStyle/>
          <a:p>
            <a:r>
              <a:rPr lang="ru-RU" dirty="0" smtClean="0"/>
              <a:t>5 этапов: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8136904" cy="3384376"/>
          </a:xfrm>
        </p:spPr>
        <p:txBody>
          <a:bodyPr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1 этап – организационный (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2013-2014г.г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.)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2 этап – практический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(2014-2015г.г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.)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3 этап –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обобщающий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(2015-2016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г.г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)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4 этап – аналитический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(2016-2017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г.г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.)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5 этап – внедренческий.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(2017-2018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г.г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.)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00534399"/>
              </p:ext>
            </p:extLst>
          </p:nvPr>
        </p:nvGraphicFramePr>
        <p:xfrm>
          <a:off x="611560" y="692696"/>
          <a:ext cx="777686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8" t="17831" b="16531"/>
          <a:stretch/>
        </p:blipFill>
        <p:spPr bwMode="auto">
          <a:xfrm>
            <a:off x="179512" y="260648"/>
            <a:ext cx="3024928" cy="230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56" y="2348880"/>
            <a:ext cx="2640951" cy="279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Пользователь\Desktop\Мои документы\Папки воспитателей\Карасева Г.М\P1010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40" y="214541"/>
            <a:ext cx="3035768" cy="2276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C:\Users\Пользователь\Desktop\Мои документы\Папки воспитателей\Кирейчева Е.В\итоговое Кирейчева\DSC04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2963"/>
            <a:ext cx="2555776" cy="289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 descr="C:\Users\Пользователь\Desktop\Мои документы\Папки воспитателей\Милкина М.В\открытое занятие Милкина М.В - 2015\SAM_35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3128" r="7230" b="21641"/>
          <a:stretch/>
        </p:blipFill>
        <p:spPr bwMode="auto">
          <a:xfrm>
            <a:off x="2843807" y="2603780"/>
            <a:ext cx="3420486" cy="2232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11190" r="5390" b="4718"/>
          <a:stretch/>
        </p:blipFill>
        <p:spPr bwMode="auto">
          <a:xfrm>
            <a:off x="6372200" y="3140968"/>
            <a:ext cx="2555776" cy="1788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Мои документы\Папки воспитателей\Полетаева Л.В\фото с занятия\DSC015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4719" r="8616" b="16307"/>
          <a:stretch/>
        </p:blipFill>
        <p:spPr bwMode="auto">
          <a:xfrm>
            <a:off x="5870368" y="2536387"/>
            <a:ext cx="3240270" cy="265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Пользователь\Desktop\Мои документы\Папки воспитателей\Сальникова О.Н\SAM_64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6" r="27431"/>
          <a:stretch/>
        </p:blipFill>
        <p:spPr bwMode="auto">
          <a:xfrm>
            <a:off x="3491880" y="188640"/>
            <a:ext cx="3555387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Пользователь\Desktop\Мои документы\Папки воспитателей\Скобова Н.Д\ФОТО\DSC053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13689" b="7269"/>
          <a:stretch/>
        </p:blipFill>
        <p:spPr bwMode="auto">
          <a:xfrm>
            <a:off x="6383159" y="188640"/>
            <a:ext cx="2707473" cy="234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Пользователь\Desktop\Мои документы\Фото для презентации Сада\SAM_33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" y="155071"/>
            <a:ext cx="3551581" cy="262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C:\Users\Пользователь\Desktop\Мои документы\Фото для презентации Сада\SAM_34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/>
        </p:blipFill>
        <p:spPr bwMode="auto">
          <a:xfrm>
            <a:off x="113748" y="2815673"/>
            <a:ext cx="2859782" cy="2341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30" y="2907660"/>
            <a:ext cx="2896838" cy="215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8" y="918155"/>
            <a:ext cx="2786063" cy="1894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82" y="774688"/>
            <a:ext cx="2520280" cy="181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44656"/>
            <a:ext cx="2535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+mn-cs"/>
              </a:rPr>
              <a:t>Песочная страна- страна чудес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3663" y="398490"/>
            <a:ext cx="2819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+mn-cs"/>
              </a:rPr>
              <a:t>Ужасно интересно все то, что неизвестно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1" t="6584" b="36128"/>
          <a:stretch/>
        </p:blipFill>
        <p:spPr bwMode="auto">
          <a:xfrm>
            <a:off x="3170962" y="997237"/>
            <a:ext cx="2445234" cy="1736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34382" y="444656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+mn-cs"/>
              </a:rPr>
              <a:t>Я – гений!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812739"/>
            <a:ext cx="2535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err="1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+mn-cs"/>
              </a:rPr>
              <a:t>Танграм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1085"/>
            <a:ext cx="2701981" cy="192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87960" y="2820626"/>
            <a:ext cx="2411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Разноцветный мир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30" y="3159180"/>
            <a:ext cx="2685475" cy="200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71232" y="2584253"/>
            <a:ext cx="2593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Путешествие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по стране </a:t>
            </a:r>
            <a:r>
              <a:rPr lang="ru-RU" sz="1600" b="1" i="1" dirty="0" err="1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Сенсорика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174" y="3255206"/>
            <a:ext cx="2392395" cy="18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36939" y="-182327"/>
            <a:ext cx="7772400" cy="51498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Проектная деятельность педагогов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457" y="323945"/>
            <a:ext cx="2433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Играем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 с блоками </a:t>
            </a:r>
            <a:r>
              <a:rPr lang="ru-RU" sz="1600" b="1" i="1" dirty="0" err="1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Дьенеша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7" y="940941"/>
            <a:ext cx="2462029" cy="19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90136" y="313267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Занимательные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палочки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40941"/>
            <a:ext cx="24447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4582" y="247000"/>
            <a:ext cx="3258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Формирование познавательных  интересов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 через сюжетно-ролевую игру</a:t>
            </a:r>
            <a:endParaRPr lang="ru-RU" sz="14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4476"/>
          <a:stretch/>
        </p:blipFill>
        <p:spPr bwMode="auto">
          <a:xfrm>
            <a:off x="5938176" y="929920"/>
            <a:ext cx="2257843" cy="193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123" y="2861815"/>
            <a:ext cx="2433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А ну-ка, расскажи!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7" y="3238568"/>
            <a:ext cx="2450345" cy="181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8806" y="2873971"/>
            <a:ext cx="2579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Край мой - Мордовия</a:t>
            </a:r>
            <a:endParaRPr lang="ru-RU" sz="16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4" b="21180"/>
          <a:stretch/>
        </p:blipFill>
        <p:spPr bwMode="auto">
          <a:xfrm>
            <a:off x="3192926" y="3238568"/>
            <a:ext cx="2438285" cy="1705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15511" y="2766249"/>
            <a:ext cx="31967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Знакомимся с мордовскими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народными играми</a:t>
            </a:r>
            <a:endParaRPr lang="ru-RU" sz="1500" i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19" y="3317918"/>
            <a:ext cx="2342359" cy="162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Волшебные краски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п</a:t>
            </a: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ланеты Земля</a:t>
            </a:r>
            <a:endParaRPr lang="ru-RU" dirty="0"/>
          </a:p>
        </p:txBody>
      </p:sp>
      <p:pic>
        <p:nvPicPr>
          <p:cNvPr id="7170" name="Picture 2" descr="C:\Users\Пользователь\Desktop\Мои документы\Папки воспитателей\Ильина О.С\Ильина Оксана - на конкурс\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9" b="21892"/>
          <a:stretch/>
        </p:blipFill>
        <p:spPr bwMode="auto">
          <a:xfrm>
            <a:off x="376582" y="989439"/>
            <a:ext cx="2414169" cy="1793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21624" y="3835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Мордовский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национальный костюм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" name="Picture 6" descr="C:\Users\Пользователь\Desktop\отчет по инновации\Проектная деятельность\Макеева - проект\SAM_97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8246" b="9186"/>
          <a:stretch/>
        </p:blipFill>
        <p:spPr bwMode="auto">
          <a:xfrm>
            <a:off x="3203848" y="1045281"/>
            <a:ext cx="2607552" cy="1737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56526" y="383515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Пешеходом быть –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наука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90" y="968290"/>
            <a:ext cx="2350376" cy="1766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6582" y="2829675"/>
            <a:ext cx="32593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Играем пальчиками –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500" b="1" i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р</a:t>
            </a:r>
            <a:r>
              <a:rPr lang="ru-RU" sz="15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азвиваем речь</a:t>
            </a:r>
            <a:endParaRPr lang="ru-RU" sz="1500" dirty="0">
              <a:solidFill>
                <a:srgbClr val="00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2" y="3352979"/>
            <a:ext cx="2761564" cy="184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53146" y="2869127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Давайте поиграем!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893"/>
            <a:ext cx="2550453" cy="178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460338" y="2921169"/>
            <a:ext cx="1858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Georgia" pitchFamily="18" charset="0"/>
                <a:cs typeface="Arial"/>
              </a:rPr>
              <a:t>Играем и поем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90" y="3344950"/>
            <a:ext cx="2530230" cy="1644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Мои документы\ОСЕНЬ - 16 -фото\SAM_8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779912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Пользователь\Desktop\Мои документы\ОСЕНЬ - 16 -фото\SAM_8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4989"/>
            <a:ext cx="3039802" cy="405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C:\Users\Пользователь\Desktop\Мои документы\Лето -2015\Август -15\мастер-класс загадка\SAM_6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63" y="4477097"/>
            <a:ext cx="3174537" cy="2380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Пользователь\Desktop\Сентябрь 18\Месячник безопасности\методическая работа\Семинар Здоровьесьережения\Фото - семинара\SAM_26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2" y="116632"/>
            <a:ext cx="3490864" cy="261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C:\Users\Пользователь\Desktop\Мои документы\Лето - 2016\Семинары 16-17\Семинар 1\фото с семинара 1\SAM_88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2" b="4090"/>
          <a:stretch/>
        </p:blipFill>
        <p:spPr bwMode="auto">
          <a:xfrm>
            <a:off x="2987824" y="1988840"/>
            <a:ext cx="3209103" cy="248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 descr="C:\Users\Пользователь\Desktop\Мои документы\Лето - 2016\Семинары 16-17\Семинар 1\фото с семинара 1\SAM_88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27" y="2297624"/>
            <a:ext cx="2947073" cy="221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0" name="Picture 8" descr="C:\Users\Пользователь\Desktop\Мои документы\Лето - 2016\Семинары 16-17\Семинар 1\фото с семинара 1\SAM_884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t="22370" r="23538" b="12348"/>
          <a:stretch/>
        </p:blipFill>
        <p:spPr bwMode="auto">
          <a:xfrm>
            <a:off x="7493695" y="116632"/>
            <a:ext cx="1649376" cy="207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201" name="Picture 9" descr="C:\Users\Пользователь\Desktop\Мои документы\МЕТОДИКА ЛЕПКА\фото\SAM_73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83" y="4529123"/>
            <a:ext cx="3038580" cy="2278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76672"/>
            <a:ext cx="84969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i="1" dirty="0" smtClean="0"/>
              <a:t>«…Весь процесс воспитания ребенка мы рассматриваем как обучение тому, в какие игры следует играть и как в них играть»</a:t>
            </a:r>
            <a:endParaRPr lang="ru-RU" sz="3200" dirty="0" smtClean="0"/>
          </a:p>
          <a:p>
            <a:pPr algn="r"/>
            <a:r>
              <a:rPr lang="ru-RU" sz="3200" b="1" i="1" dirty="0" smtClean="0"/>
              <a:t>                                    Эрик Берн    </a:t>
            </a:r>
            <a:endParaRPr lang="ru-RU" sz="3200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Игра – ведущий вид деятельности ребенка – дошкольника.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Мои документы\семинар  ФИЗО -2014\семинар - фото -2014\SAM_7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788"/>
            <a:ext cx="4916184" cy="351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Пользователь\Desktop\Мои документы\Семинар для инструкторов по физической культуре - январь 2012\Семинар для музыкантов - 2015\Фото\SAM_0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47" y="143568"/>
            <a:ext cx="4788023" cy="4149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C:\Users\Пользователь\Desktop\Мои документы\Акаемова - семинар -2016\фото - ритмопластика\SAM_7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7" y="3128685"/>
            <a:ext cx="3807583" cy="2781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C:\Users\Пользователь\Desktop\Мои документы\ОСЕНЬ - 16 -фото\SAM_9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78952"/>
            <a:ext cx="3438730" cy="257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C:\Users\Пользователь\Desktop\Мои документы\ОСЕНЬ - 16 -фото\SAM_90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50" y="4647543"/>
            <a:ext cx="2948645" cy="221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отчет по инновации\печать\журнал матюшкин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2376263" cy="35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отчет по инновации\печать\журнал матюшкина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47" y="692696"/>
            <a:ext cx="2386993" cy="376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1\Desktop\Тянишева И.А старший\публика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2016224" cy="356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2051" y="692696"/>
            <a:ext cx="1966414" cy="357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СКАНЕР\Журнал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376264" cy="32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СКАНЕР\Журнал Акаёмов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98" y="260649"/>
            <a:ext cx="2269339" cy="32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льзователь\Desktop\СКАНЕР\Журнал Захаркин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37" y="260648"/>
            <a:ext cx="2365034" cy="32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Пользователь\Desktop\СКАНЕР\Журнал Петк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0982"/>
            <a:ext cx="2051720" cy="32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Пользователь\Desktop\СКАНЕР\лукина журнал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4" y="3306982"/>
            <a:ext cx="2479567" cy="354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Пользователь\Desktop\СКАНЕР\лукина журнал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98" y="3501863"/>
            <a:ext cx="2173238" cy="33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СКАНЕР\Абинова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36" y="3481989"/>
            <a:ext cx="2061302" cy="337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СКАНЕР\Кирейчева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37" y="3544930"/>
            <a:ext cx="2360363" cy="331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692695"/>
            <a:ext cx="7772400" cy="57606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разного уровня: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4104456"/>
          </a:xfrm>
        </p:spPr>
        <p:txBody>
          <a:bodyPr/>
          <a:lstStyle/>
          <a:p>
            <a:r>
              <a:rPr lang="ru-RU" sz="2000" dirty="0" smtClean="0"/>
              <a:t>МУНИЦИПАЛЬНЫЙ УРОВЕНЬ:</a:t>
            </a:r>
          </a:p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Семинары-практикумы (2014 – 2018), школа Наставничества (2016), тотальный диктант по мордовскому языку, конкурс «Воспитатель  года – 2014» (1 место), «Воспитатель года – 2017» </a:t>
            </a:r>
          </a:p>
          <a:p>
            <a:r>
              <a:rPr lang="ru-RU" sz="2000" dirty="0" smtClean="0"/>
              <a:t>РЕСПУБЛИКАНСКИЙ УРОВЕНЬ:</a:t>
            </a:r>
          </a:p>
          <a:p>
            <a:pPr marL="342900" indent="-342900" algn="l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ФГБОУ ВПО  МГПИ </a:t>
            </a:r>
            <a:r>
              <a:rPr lang="ru-RU" sz="20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им.М.Е.Евсевьева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. Семинар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«Система работы по учебно-методическому комплекту «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</a:rPr>
              <a:t>Предшкольная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пора» как средство достижения комплексного результата готовности ребенка к школе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» (2013)</a:t>
            </a:r>
          </a:p>
          <a:p>
            <a:pPr marL="342900" indent="-342900" algn="l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ФГБОУ ВПО  МГПИ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</a:rPr>
              <a:t>им.М.Е.Евсевьева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– Межрегиональный семинар «Актуальные проблемы педагогики и методики начального образования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» (2014- 2016)</a:t>
            </a:r>
          </a:p>
          <a:p>
            <a:pPr marL="342900" indent="-342900" algn="l"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-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marL="342900" indent="-342900" algn="l">
              <a:buFontTx/>
              <a:buChar char="-"/>
            </a:pPr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1026" name="Picture 2" descr="C:\Users\Пользователь\Desktop\Мои документы\семинар по ФИЗО-2014 д.с. 55\Воспитатель года - 2014 г\фото - Воспитатель года - 2014\SAM_9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60"/>
            <a:ext cx="249627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Пользователь\Desktop\Мои документы\семинар по ФИЗО-2014 д.с. 55\Воспитатель года - 2014 г\фото - Воспитатель года - 2014\SAM_9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32623"/>
            <a:ext cx="2501436" cy="1876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Пользователь\Desktop\Мои документы\семинар по ФИЗО-2014 д.с. 55\Воспитатель года - 2014 г\фото - Воспитатель года - 2014\SAM_9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87" y="4832623"/>
            <a:ext cx="2544994" cy="1908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352928" cy="5306144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- Семинары –практикумы, образовательные форумы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для слушателей ГБОУ ДПО (ПК) с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МРИО (2014-2018)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ВСЕРОССИЙСКИЙ УРОВЕНЬ:</a:t>
            </a:r>
          </a:p>
          <a:p>
            <a:pPr marL="342900" indent="-342900" algn="l"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4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Всероссийская научно-практическая конференция «Этнокультурное образование: опыт 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перспективы (2014)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МЕЖДУНАРОДНЫЙ УРОВЕНЬ:</a:t>
            </a:r>
          </a:p>
          <a:p>
            <a:pPr marL="342900" indent="-342900" algn="l">
              <a:buFontTx/>
              <a:buChar char="-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9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Международная  научно-практическая конференция .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Calibri"/>
              </a:rPr>
              <a:t>Осовские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 педагогические чтения «Образование в современном мире: НОВОЕ ВРЕМЯ-НОВЫЕ РЕШЕНИЯ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» (2013)</a:t>
            </a:r>
          </a:p>
          <a:p>
            <a:pPr algn="l"/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-   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Международный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семинар «Финно-угорские языки и культура в дошкольном образовании: проблема обучения, опыт,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перспективы (2014)</a:t>
            </a:r>
            <a:endParaRPr lang="ru-RU" sz="2000" dirty="0"/>
          </a:p>
        </p:txBody>
      </p:sp>
      <p:pic>
        <p:nvPicPr>
          <p:cNvPr id="2050" name="Picture 2" descr="C:\Users\Пользователь\Desktop\Мои документы\Воспитатель года - 2017\Вос.года 2017\DSC0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3059832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Пользователь\Desktop\Мои документы\Воспитатель года - 2017\ФОТО С КОНКУРСА\SAM_9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87107"/>
            <a:ext cx="2843808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Пользователь\Desktop\Мои документы\Воспитатель года - 2017\ФОТО С КОНКУРСА\SAM_9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5" y="4293096"/>
            <a:ext cx="2603781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Центры игровой активности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I:\DCIM\102PHOTO\SAM_3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64136"/>
            <a:ext cx="3347864" cy="2510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DCIM\102PHOTO\SAM_3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674152"/>
            <a:ext cx="3384377" cy="253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:\DCIM\102PHOTO\SAM_30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7385" r="10923" b="3795"/>
          <a:stretch/>
        </p:blipFill>
        <p:spPr bwMode="auto">
          <a:xfrm>
            <a:off x="6451202" y="674221"/>
            <a:ext cx="2843033" cy="2538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32" y="3212435"/>
            <a:ext cx="331275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00" y="3146696"/>
            <a:ext cx="3669462" cy="316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I:\DCIM\102PHOTO\SAM_30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1692" r="16154"/>
          <a:stretch/>
        </p:blipFill>
        <p:spPr bwMode="auto">
          <a:xfrm>
            <a:off x="6599194" y="3301238"/>
            <a:ext cx="2544806" cy="2858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Центры игровой активности</a:t>
            </a:r>
            <a:endParaRPr lang="ru-RU" dirty="0"/>
          </a:p>
        </p:txBody>
      </p:sp>
      <p:pic>
        <p:nvPicPr>
          <p:cNvPr id="5" name="Picture 2" descr="C:\Users\Мама\Pictures\18б. последние фото\100_4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4" y="1033071"/>
            <a:ext cx="2906319" cy="2179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Пользователь\Desktop\отчет по инновации\Проектная деятельность\Пескова\фото к проекту Пескова\detsad-297456-1489550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0" y="1033071"/>
            <a:ext cx="2902953" cy="2068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53" y="919524"/>
            <a:ext cx="2803736" cy="218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Пользователь\Desktop\Мои документы\предметно-разв.среда - фото\SAM_48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/>
          <a:stretch/>
        </p:blipFill>
        <p:spPr bwMode="auto">
          <a:xfrm>
            <a:off x="2411760" y="3446557"/>
            <a:ext cx="2731148" cy="256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ользователь\Desktop\Мои документы\предметно-разв.среда - фото\SAM_48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45227" r="21829"/>
          <a:stretch/>
        </p:blipFill>
        <p:spPr bwMode="auto">
          <a:xfrm>
            <a:off x="4776706" y="3446557"/>
            <a:ext cx="1788506" cy="27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Пользователь\Desktop\Мои документы\предметно-разв.среда - фото\SAM_49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29316" r="16191" b="5643"/>
          <a:stretch/>
        </p:blipFill>
        <p:spPr bwMode="auto">
          <a:xfrm>
            <a:off x="0" y="3387756"/>
            <a:ext cx="2311416" cy="2856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SDC162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67" y="3446556"/>
            <a:ext cx="2582833" cy="27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Мои документы\предметно-разв.среда - фото\SAM_4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0" y="116632"/>
            <a:ext cx="3914653" cy="3480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 descr="C:\Users\Пользователь\Desktop\Мои документы\предметно-разв.среда - фото\SAM_49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3"/>
          <a:stretch/>
        </p:blipFill>
        <p:spPr bwMode="auto">
          <a:xfrm>
            <a:off x="4211961" y="106902"/>
            <a:ext cx="4628460" cy="347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C:\Users\Пользователь\Desktop\Мои документы\предметно-разв.среда - фото\SAM_5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2" y="3199545"/>
            <a:ext cx="4897118" cy="3672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99545"/>
            <a:ext cx="3757716" cy="3658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075"/>
            <a:ext cx="2406059" cy="320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r="9281"/>
          <a:stretch/>
        </p:blipFill>
        <p:spPr bwMode="auto">
          <a:xfrm>
            <a:off x="2585571" y="216405"/>
            <a:ext cx="3305444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8" y="3426835"/>
            <a:ext cx="2485249" cy="3314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 descr="C:\Users\Пользователь\Desktop\Мои документы\семинар по ФИЗО-2014 д.с. 55\Воспитатель года - 2014 г\фото - Воспитатель года - 2014\SAM_9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15" y="216405"/>
            <a:ext cx="3252985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0" name="Picture 6" descr="I:\DCIM\102PHOTO\SAM_32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09" y="3363515"/>
            <a:ext cx="2620864" cy="349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1" name="Picture 7" descr="C:\Users\Пользователь\Desktop\Мои документы\Воспитатель года - 2017\ФОТО С КОНКУРСА\SAM_99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0" t="3195" r="14924" b="40923"/>
          <a:stretch/>
        </p:blipFill>
        <p:spPr bwMode="auto">
          <a:xfrm>
            <a:off x="5369138" y="3363515"/>
            <a:ext cx="3774862" cy="349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17410" name="Picture 2" descr="C:\Users\Пользователь\Desktop\Фото театра прошлых лет\DSC01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27646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ьзователь\Desktop\Мои документы\Месячники - 2015 - 2016\Месячник по безопасности - 2015\фото по месячнику\SAM_59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95" y="188640"/>
            <a:ext cx="30723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Пользователь\Desktop\Мои документы\ПОХОД В МУЗЕЙ - 18\DSC01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8641"/>
            <a:ext cx="3276462" cy="24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Пользователь\Desktop\Декабрь - 18\Библиотека - фото\IMG_20181212_105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54106"/>
            <a:ext cx="3672408" cy="3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Пользователь\Desktop\Мои документы\фото - 2015\Краеведческий музей - 2015\SAM_2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2645635"/>
            <a:ext cx="3277553" cy="41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Пользователь\Desktop\Мои документы\фото-весна-2013\фото - встреча с инспектором ГИБДД\SAM_519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5"/>
          <a:stretch/>
        </p:blipFill>
        <p:spPr bwMode="auto">
          <a:xfrm>
            <a:off x="3382295" y="2822043"/>
            <a:ext cx="246986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Мои документы\ЛЕТО - 18\план на лето\Меропритятия\Гр.№6\DSC01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20308"/>
          <a:stretch/>
        </p:blipFill>
        <p:spPr bwMode="auto">
          <a:xfrm>
            <a:off x="179512" y="116632"/>
            <a:ext cx="4824536" cy="35976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Мои документы\ЛЕТО - 18\план на лето\Меропритятия\Гр.№6\DSC01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69" y="3284984"/>
            <a:ext cx="4484501" cy="33633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Мои документы\ШКОЛА ПЕДАГОГА\Строкина О.Д\фото\SAM_0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7419"/>
            <a:ext cx="3954909" cy="29661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4305"/>
            <a:ext cx="4496958" cy="297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68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pic>
        <p:nvPicPr>
          <p:cNvPr id="18434" name="Picture 2" descr="C:\Users\Пользователь\Desktop\Мои документы\фото - 2015\СИНИЧКИН ДЕНЬ\ФОТО\подготовительные группы\SAM_63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05"/>
          <a:stretch/>
        </p:blipFill>
        <p:spPr bwMode="auto">
          <a:xfrm>
            <a:off x="12616" y="116632"/>
            <a:ext cx="286944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льзователь\Desktop\Мои документы\фото - 2015\СИНИЧКИН ДЕНЬ\ФОТО\подготовительные группы\SAM_63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6"/>
          <a:stretch/>
        </p:blipFill>
        <p:spPr bwMode="auto">
          <a:xfrm>
            <a:off x="2882056" y="116633"/>
            <a:ext cx="3730113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Пользователь\Desktop\Мои документы\фото - 2015\СИНИЧКИН ДЕНЬ\ФОТО\подготовительные группы\SAM_63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3" b="13025"/>
          <a:stretch/>
        </p:blipFill>
        <p:spPr bwMode="auto">
          <a:xfrm>
            <a:off x="6516216" y="116632"/>
            <a:ext cx="2627784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Пользователь\Desktop\Фото театра прошлых лет\DSC028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10537"/>
          <a:stretch/>
        </p:blipFill>
        <p:spPr bwMode="auto">
          <a:xfrm>
            <a:off x="53965" y="3397738"/>
            <a:ext cx="3064156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Пользователь\Desktop\Мои документы\детсадовцы на театральном фестивале-2012\SAM_28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21" y="3469746"/>
            <a:ext cx="3820368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Пользователь\Desktop\Мои документы\детсадовцы на театральном фестивале-2012\SAM_28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3469746"/>
            <a:ext cx="2772308" cy="29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8356" y="188640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Формы работы с детьми</a:t>
            </a:r>
            <a:endParaRPr lang="ru-RU" dirty="0"/>
          </a:p>
        </p:txBody>
      </p:sp>
      <p:pic>
        <p:nvPicPr>
          <p:cNvPr id="2050" name="Picture 2" descr="C:\Users\Пользователь\Desktop\Мои документы\Папки воспитателей\Ильина О.С\Ильина Оксана - на конкурс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22" y="711249"/>
            <a:ext cx="2723624" cy="2042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87" y="2684904"/>
            <a:ext cx="2842259" cy="196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Пользователь\Desktop\Мои документы\Фото для садика\гр.№9 - маленькие\P10109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6206" r="12890" b="3124"/>
          <a:stretch/>
        </p:blipFill>
        <p:spPr bwMode="auto">
          <a:xfrm>
            <a:off x="222367" y="773415"/>
            <a:ext cx="2673482" cy="1935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Пользователь\Desktop\Мои документы\Фото для презентации Сада\SAM_32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49" y="720289"/>
            <a:ext cx="2951038" cy="2042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481">
            <a:off x="2854674" y="2483124"/>
            <a:ext cx="3169112" cy="253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Пользователь\Desktop\Мои документы\Папки воспитателей\Кирейчева Е.В\итоговое Кирейчева\DSC045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4" y="2564904"/>
            <a:ext cx="2648107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C:\Users\Пользователь\Desktop\Мои документы\работа по ознакомлению с городом - фото\DSC025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" y="4713141"/>
            <a:ext cx="2985458" cy="199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C:\Users\Пользователь\Desktop\Мои документы\Воспитатель года - 2017\фотографии\SAM_979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0" r="40974"/>
          <a:stretch/>
        </p:blipFill>
        <p:spPr bwMode="auto">
          <a:xfrm>
            <a:off x="5796543" y="4698975"/>
            <a:ext cx="3095937" cy="201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9" name="Picture 11" descr="C:\Users\Пользователь\Desktop\Мои документы\ОТЧЕТЫ 15-16-17-18\Отчеты - май -  ОСЕНЬ 2016\Месячник по национальной культуре\SAM_73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38" y="4698976"/>
            <a:ext cx="2627783" cy="2051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Формы работы с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родителями</a:t>
            </a:r>
            <a:r>
              <a:rPr lang="ru-RU" sz="18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ru-RU" sz="18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15749" r="17721" b="42199"/>
          <a:stretch/>
        </p:blipFill>
        <p:spPr bwMode="auto">
          <a:xfrm>
            <a:off x="107504" y="4847184"/>
            <a:ext cx="2740108" cy="198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12" y="4849881"/>
            <a:ext cx="2660492" cy="1996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Пользователь\Desktop\Мои документы\ОТЧЕТЫ 15-16-17-18\Отчеты - май -  ОСЕНЬ 2016\день семьи - фото\DSC03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5914"/>
            <a:ext cx="2861016" cy="214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Пользователь\Desktop\Мои документы\ОТЧЕТЫ 15-16-17-18\Отчеты - май -  ОСЕНЬ 2016\день семьи - фото\DSC035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3" r="30154" b="13231"/>
          <a:stretch/>
        </p:blipFill>
        <p:spPr bwMode="auto">
          <a:xfrm>
            <a:off x="2949444" y="745914"/>
            <a:ext cx="3243927" cy="2164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71" y="745914"/>
            <a:ext cx="2921560" cy="213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7182"/>
            <a:ext cx="2608856" cy="195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0"/>
          <a:stretch/>
        </p:blipFill>
        <p:spPr bwMode="auto">
          <a:xfrm>
            <a:off x="2705631" y="2877182"/>
            <a:ext cx="3114675" cy="1970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06" y="2864267"/>
            <a:ext cx="2856150" cy="2140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2" name="Picture 10" descr="C:\Users\Пользователь\Desktop\Мои документы\ФОТО Осень Зима -  17\Праздник осени - 2017\P30502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26436"/>
            <a:ext cx="3384376" cy="19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3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 с родителями</a:t>
            </a:r>
            <a:r>
              <a:rPr lang="ru-RU" sz="1800" kern="120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ru-RU" sz="1800" kern="1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4098" name="Picture 2" descr="C:\Users\Пользователь\Desktop\Мои документы\ОСЕНЬ - 16 -фото\SAM_91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3"/>
          <a:stretch/>
        </p:blipFill>
        <p:spPr bwMode="auto">
          <a:xfrm>
            <a:off x="23753" y="811245"/>
            <a:ext cx="266429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Ноябрь - 18\День правовой помощи 20.11.18\фото\IMG_20181120_1708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" b="25248"/>
          <a:stretch/>
        </p:blipFill>
        <p:spPr bwMode="auto">
          <a:xfrm>
            <a:off x="107504" y="4653136"/>
            <a:ext cx="2911302" cy="210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Мои документы\ОСЕНЬ - 16 -фото\SAM_8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06" y="4727227"/>
            <a:ext cx="3467877" cy="210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Ноябрь - 18\День правовой помощи 20.11.18\фото\SAM_273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6" y="2636912"/>
            <a:ext cx="3089316" cy="231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Ноябрь - 18\День правовой помощи 20.11.18\фото\SAM_27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7" b="21316"/>
          <a:stretch/>
        </p:blipFill>
        <p:spPr bwMode="auto">
          <a:xfrm>
            <a:off x="2657315" y="2659074"/>
            <a:ext cx="3841055" cy="215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Фото театра прошлых лет\DSC016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17684" r="1847" b="-17684"/>
          <a:stretch/>
        </p:blipFill>
        <p:spPr bwMode="auto">
          <a:xfrm>
            <a:off x="5845792" y="4800880"/>
            <a:ext cx="3046688" cy="25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20" y="2504719"/>
            <a:ext cx="2996880" cy="22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C:\Users\Пользователь\Desktop\Фото театра прошлых лет\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46539"/>
            <a:ext cx="2733541" cy="18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Пользователь\Desktop\Мои документы\Месячники - 2015 - 2016\Месячник по безопасности - 2015\фото по месячнику\SAM_59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44" y="846539"/>
            <a:ext cx="2239296" cy="18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Пользователь\Desktop\Мои документы\Месячники - 2015 - 2016\Месячник по безопасности - 2015\фото по месячнику\SAM_598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8372" r="6462" b="12500"/>
          <a:stretch/>
        </p:blipFill>
        <p:spPr bwMode="auto">
          <a:xfrm>
            <a:off x="6965440" y="836418"/>
            <a:ext cx="2178560" cy="17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Развитие познавательной активности</a:t>
            </a:r>
            <a:br>
              <a:rPr lang="ru-RU" sz="2800" b="1" i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002844"/>
              </p:ext>
            </p:extLst>
          </p:nvPr>
        </p:nvGraphicFramePr>
        <p:xfrm>
          <a:off x="323528" y="908721"/>
          <a:ext cx="770485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90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95536" y="404664"/>
            <a:ext cx="80648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Игра - что может быть интересней и значимей для ребёнка? Это и радость и познание, и творчество. Это то, ради чего ребёнок идет в детский сад.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564904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200" b="1" i="1" dirty="0">
              <a:solidFill>
                <a:srgbClr val="7030A0"/>
              </a:solidFill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66768"/>
            <a:ext cx="5544616" cy="286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229600" cy="3960440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Игровая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образовательная технология в детском саду – способ организации деятельности детей в процессе обучения предметному содержанию.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/>
                <a:ea typeface="Calibri"/>
                <a:cs typeface="Times New Roman"/>
              </a:rPr>
              <a:t> 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Пользователь\Desktop\Мои документы\Месячники 17-18\Месячник пожилого человека\фото - гр.№3\20171011_155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2144836" cy="381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ФГОС ДО:  </a:t>
            </a:r>
          </a:p>
          <a:p>
            <a:pPr algn="just">
              <a:buNone/>
            </a:pP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   Игра - важное средство социализации личности ребенка – дошкольника.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…</a:t>
            </a:r>
            <a:r>
              <a:rPr lang="ru-RU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формирование </a:t>
            </a:r>
            <a:r>
              <a:rPr lang="ru-RU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познавательных интересов и познавательных действий  в различных видах деятельности является важнейшим принципом дошкольного </a:t>
            </a:r>
            <a:r>
              <a:rPr lang="ru-RU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образования…</a:t>
            </a:r>
            <a:endParaRPr lang="ru-RU" sz="2400" dirty="0">
              <a:solidFill>
                <a:srgbClr val="990000"/>
              </a:solidFill>
              <a:latin typeface="Calibri"/>
              <a:ea typeface="Calibri"/>
              <a:cs typeface="Times New Roman"/>
            </a:endParaRPr>
          </a:p>
          <a:p>
            <a:pPr algn="just">
              <a:buNone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algn="just">
              <a:buNone/>
            </a:pP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Пользователь\Desktop\Мои документы\Месячники - 2015 - 2016\Месячник по безопасности - 2015\На конкурс\Дорожный_знак-мой_друг_дс55саранск_8927172593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I:\DCIM\102PHOTO\SAM_32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7591" r="10493" b="7667"/>
          <a:stretch/>
        </p:blipFill>
        <p:spPr bwMode="auto">
          <a:xfrm>
            <a:off x="3923928" y="3195845"/>
            <a:ext cx="513684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94" y="188640"/>
            <a:ext cx="3920377" cy="2939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Пользователь\Desktop\Мои документы\ФОТО Осень Зима -  17\Мамин день (фото) гр.№6\Изображение 0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r="21186" b="8954"/>
          <a:stretch/>
        </p:blipFill>
        <p:spPr bwMode="auto">
          <a:xfrm>
            <a:off x="107504" y="3742471"/>
            <a:ext cx="3784732" cy="2981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511" y="400309"/>
            <a:ext cx="8424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990000"/>
                </a:solidFill>
                <a:latin typeface="Franklin Gothic Medium Cond" pitchFamily="34" charset="0"/>
                <a:cs typeface="Arial" pitchFamily="34" charset="0"/>
              </a:rPr>
              <a:t>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Franklin Gothic Medium Cond" pitchFamily="34" charset="0"/>
                <a:cs typeface="Arial" pitchFamily="34" charset="0"/>
              </a:rPr>
              <a:t>итература</a:t>
            </a:r>
          </a:p>
        </p:txBody>
      </p:sp>
      <p:pic>
        <p:nvPicPr>
          <p:cNvPr id="4099" name="Picture 3" descr="C:\Users\Пользователь\Desktop\Мои документы\ФОТО Осень Зима -  17\Мамин день (фото) гр.№6\SAM_3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070"/>
            <a:ext cx="165618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Мои документы\ФОТО Осень Зима -  17\Мамин день (фото) гр.№6\SAM_32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/>
          <a:stretch/>
        </p:blipFill>
        <p:spPr bwMode="auto">
          <a:xfrm>
            <a:off x="1366918" y="1121070"/>
            <a:ext cx="169291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Ð°ÑÑÐ¸Ð½ÐºÐ¸ Ð¿Ð¾ Ð·Ð°Ð¿ÑÐ¾ÑÑ ÐºÑÑÐ°ÐºÐ¾Ð²Ð° ÐºÐ¾Ð½ÑÑÑÑÐ¸ÑÐ¾Ð²Ð°Ð½Ð¸Ðµ ÐºÐ°ÑÑÐ¸Ð½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2614"/>
            <a:ext cx="1559132" cy="28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Без названия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 bwMode="auto">
          <a:xfrm>
            <a:off x="3923928" y="1138546"/>
            <a:ext cx="1512167" cy="28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Пользователь\Desktop\6540977-svetlana-gin-zanyatiya-po-triz-v-detskom-sadu-posobie-dlya-pedagogov-doshkolnyh-uchrezhdeni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38546"/>
            <a:ext cx="1584176" cy="28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Пользователь\Desktop\Без названия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2844" r="6915" b="4030"/>
          <a:stretch/>
        </p:blipFill>
        <p:spPr bwMode="auto">
          <a:xfrm>
            <a:off x="6588224" y="1121070"/>
            <a:ext cx="1368152" cy="2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Пользователь\Desktop\Без названия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38546"/>
            <a:ext cx="1296143" cy="28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60648"/>
            <a:ext cx="8496944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8784976" cy="4621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Times New Roman"/>
              </a:rPr>
              <a:t> </a:t>
            </a:r>
            <a:r>
              <a:rPr lang="ru-RU" sz="1600" b="1" i="1" dirty="0">
                <a:latin typeface="Times New Roman"/>
                <a:ea typeface="Times New Roman"/>
              </a:rPr>
              <a:t>М</a:t>
            </a:r>
            <a:r>
              <a:rPr lang="ru-RU" sz="1600" b="1" i="1" dirty="0" smtClean="0">
                <a:latin typeface="Times New Roman"/>
                <a:ea typeface="Times New Roman"/>
              </a:rPr>
              <a:t>еждународные правовые акты:</a:t>
            </a:r>
            <a:endParaRPr lang="ru-RU" sz="1600" b="1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Конвенцией о правах ребенка (одобрена Генеральной Ассамблеей ООН 20.11.1989, вступила в силу для СССР от 15.09.1990);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 - Декларацией прав ребенка (провозглашена резолюцией 1286 Генеральной Ассамблеи ООН от 20.11.1959</a:t>
            </a:r>
            <a:r>
              <a:rPr lang="ru-RU" sz="1600" dirty="0" smtClean="0">
                <a:latin typeface="Times New Roman"/>
                <a:ea typeface="Times New Roman"/>
              </a:rPr>
              <a:t>)</a:t>
            </a:r>
            <a:endParaRPr lang="ru-RU" sz="1600" dirty="0">
              <a:effectLst/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latin typeface="Times New Roman"/>
                <a:ea typeface="Times New Roman"/>
              </a:rPr>
              <a:t>Законы РФ </a:t>
            </a:r>
            <a:r>
              <a:rPr lang="ru-RU" sz="1600" b="1" i="1" dirty="0">
                <a:latin typeface="Times New Roman"/>
                <a:ea typeface="Times New Roman"/>
              </a:rPr>
              <a:t>и </a:t>
            </a:r>
            <a:r>
              <a:rPr lang="ru-RU" sz="1600" b="1" i="1" dirty="0" smtClean="0">
                <a:latin typeface="Times New Roman"/>
                <a:ea typeface="Times New Roman"/>
              </a:rPr>
              <a:t>документы </a:t>
            </a:r>
            <a:r>
              <a:rPr lang="ru-RU" sz="1600" b="1" i="1" dirty="0">
                <a:latin typeface="Times New Roman"/>
                <a:ea typeface="Times New Roman"/>
              </a:rPr>
              <a:t>Правительства РФ: </a:t>
            </a:r>
            <a:endParaRPr lang="ru-RU" sz="1600" b="1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ст.30 Конституция РФ ст.7, 9, 12, 14, 17, 18, 28, 32, 33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Федеральный закон «Об образовании в Российской Федерации» № 273-ФЗ от 29.12.2012;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 - «Об основных гарантиях прав ребенка в Российской Федерации» от 24.07.1998 (с изм. и доп.); 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Национальная доктрина образования» (одобрена постановлением Правительства РФ от 30.06.2000 г</a:t>
            </a:r>
            <a:r>
              <a:rPr lang="ru-RU" sz="1600" dirty="0" smtClean="0">
                <a:latin typeface="Times New Roman" pitchFamily="18" charset="0"/>
                <a:ea typeface="Calibri"/>
                <a:cs typeface="Times New Roman" pitchFamily="18" charset="0"/>
              </a:rPr>
              <a:t>.)</a:t>
            </a: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1600" b="1" i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Документы Федеральных </a:t>
            </a: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</a:rPr>
              <a:t>служб: </a:t>
            </a:r>
            <a:endParaRPr lang="ru-RU" sz="16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-  «Санитарно-эпидемиологические требования к устройству, содержанию и организации режима работы дошкольных образовательных организаций. СанПиН 2.4.1.3049-13» (Постановление Главного государственного санитарного врача РФ от 15.05.2013 № 26);</a:t>
            </a:r>
          </a:p>
          <a:p>
            <a:endParaRPr lang="ru-RU" sz="16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60649"/>
            <a:ext cx="8496944" cy="5760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Нормативно-правовая база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36712"/>
            <a:ext cx="8568952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latin typeface="Times New Roman"/>
                <a:ea typeface="Times New Roman"/>
              </a:rPr>
              <a:t>Нормативно-правовыми документы </a:t>
            </a:r>
            <a:r>
              <a:rPr lang="ru-RU" sz="1600" b="1" i="1" dirty="0">
                <a:latin typeface="Times New Roman"/>
                <a:ea typeface="Times New Roman"/>
              </a:rPr>
              <a:t>Минобразования России и РМ:</a:t>
            </a:r>
            <a:endParaRPr lang="ru-RU" sz="1600" b="1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Приказ Министерства образования и науки РФ от 30.08.2013 г. № 1014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образования»;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Times New Roman"/>
              </a:rPr>
              <a:t>- Приказ </a:t>
            </a:r>
            <a:r>
              <a:rPr lang="ru-RU" sz="1600" dirty="0" err="1">
                <a:latin typeface="Times New Roman"/>
                <a:ea typeface="Times New Roman"/>
              </a:rPr>
              <a:t>Минобрнауки</a:t>
            </a:r>
            <a:r>
              <a:rPr lang="ru-RU" sz="1600" dirty="0">
                <a:latin typeface="Times New Roman"/>
                <a:ea typeface="Times New Roman"/>
              </a:rPr>
              <a:t> России от 17.10.2013 №1155 «Об утверждении федерального государственного образовательного стандарта дошкольного образования</a:t>
            </a:r>
            <a:r>
              <a:rPr lang="ru-RU" sz="1600" dirty="0" smtClean="0">
                <a:latin typeface="Times New Roman"/>
                <a:ea typeface="Times New Roman"/>
              </a:rPr>
              <a:t>»;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- Закон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РМ от 08.08.2013 №53-3 «Об образовании в Республике Мордовия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»</a:t>
            </a:r>
            <a:endParaRPr lang="ru-RU" sz="1600" dirty="0" smtClean="0">
              <a:latin typeface="Calibri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Постановление 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Правительства Республики Мордовия от 25 февраля 2013 г. №62 «Об утверждении Плана мероприятий («дорожной карты») «Изменения в отраслях социальной сферы, направленные на повышение эффективности образования и науки в Республике Мордовия» (с изменениями и дополнениями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)</a:t>
            </a:r>
            <a:endParaRPr lang="ru-RU" sz="1400" dirty="0">
              <a:effectLst/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atin typeface="Times New Roman"/>
                <a:ea typeface="Times New Roman"/>
              </a:rPr>
              <a:t>Нормативно-правовые </a:t>
            </a:r>
            <a:r>
              <a:rPr lang="ru-RU" sz="1600" b="1" i="1" dirty="0" smtClean="0">
                <a:latin typeface="Times New Roman"/>
                <a:ea typeface="Times New Roman"/>
              </a:rPr>
              <a:t>документы  </a:t>
            </a:r>
            <a:r>
              <a:rPr lang="ru-RU" sz="1600" b="1" i="1" dirty="0">
                <a:latin typeface="Times New Roman"/>
                <a:ea typeface="Times New Roman"/>
              </a:rPr>
              <a:t>ДОО</a:t>
            </a:r>
            <a:r>
              <a:rPr lang="ru-RU" sz="1600" i="1" dirty="0">
                <a:latin typeface="Times New Roman"/>
                <a:ea typeface="Times New Roman"/>
              </a:rPr>
              <a:t>: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</a:t>
            </a:r>
            <a:r>
              <a:rPr lang="ru-RU" sz="1600" dirty="0" smtClean="0">
                <a:latin typeface="Times New Roman"/>
                <a:ea typeface="Times New Roman"/>
              </a:rPr>
              <a:t>Устав </a:t>
            </a:r>
            <a:r>
              <a:rPr lang="ru-RU" sz="1600" dirty="0">
                <a:latin typeface="Times New Roman"/>
                <a:ea typeface="Times New Roman"/>
              </a:rPr>
              <a:t>МДОУ «Детский сад №55»;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</a:t>
            </a:r>
            <a:r>
              <a:rPr lang="ru-RU" sz="1600" dirty="0" smtClean="0">
                <a:latin typeface="Times New Roman"/>
                <a:ea typeface="Times New Roman"/>
              </a:rPr>
              <a:t>Программа </a:t>
            </a:r>
            <a:r>
              <a:rPr lang="ru-RU" sz="1600" dirty="0">
                <a:latin typeface="Times New Roman"/>
                <a:ea typeface="Times New Roman"/>
              </a:rPr>
              <a:t>развития МДОУ «Детский сад №55»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- </a:t>
            </a:r>
            <a:r>
              <a:rPr lang="ru-RU" sz="1600" dirty="0" smtClean="0">
                <a:latin typeface="Times New Roman"/>
                <a:ea typeface="Times New Roman"/>
              </a:rPr>
              <a:t>Правила внутреннего </a:t>
            </a:r>
            <a:r>
              <a:rPr lang="ru-RU" sz="1600" dirty="0">
                <a:latin typeface="Times New Roman"/>
                <a:ea typeface="Times New Roman"/>
              </a:rPr>
              <a:t>распорядка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effectLst/>
              <a:latin typeface="Times New Roman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4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79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5876</TotalTime>
  <Words>751</Words>
  <Application>Microsoft Office PowerPoint</Application>
  <PresentationFormat>Экран (4:3)</PresentationFormat>
  <Paragraphs>99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Diseño predeterminado</vt:lpstr>
      <vt:lpstr> Муниципальное дошкольное образовательное  учреждение «Детский сад №55 комбинированного вида»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этапов: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мероприятиях разного уровня: </vt:lpstr>
      <vt:lpstr>Презентация PowerPoint</vt:lpstr>
      <vt:lpstr>Центры игровой активности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работы с родителями </vt:lpstr>
      <vt:lpstr>Формы работы с родителями </vt:lpstr>
      <vt:lpstr>Развитие познавательной активности 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Пользователь</cp:lastModifiedBy>
  <cp:revision>803</cp:revision>
  <dcterms:created xsi:type="dcterms:W3CDTF">2010-05-23T14:28:12Z</dcterms:created>
  <dcterms:modified xsi:type="dcterms:W3CDTF">2019-09-26T10:11:10Z</dcterms:modified>
</cp:coreProperties>
</file>