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7" r:id="rId2"/>
    <p:sldId id="258" r:id="rId3"/>
    <p:sldId id="297" r:id="rId4"/>
    <p:sldId id="307" r:id="rId5"/>
    <p:sldId id="261" r:id="rId6"/>
    <p:sldId id="314" r:id="rId7"/>
    <p:sldId id="262" r:id="rId8"/>
    <p:sldId id="263" r:id="rId9"/>
    <p:sldId id="318" r:id="rId10"/>
    <p:sldId id="352" r:id="rId11"/>
    <p:sldId id="266" r:id="rId12"/>
    <p:sldId id="268" r:id="rId13"/>
    <p:sldId id="319" r:id="rId14"/>
    <p:sldId id="346" r:id="rId15"/>
    <p:sldId id="348" r:id="rId16"/>
    <p:sldId id="271" r:id="rId17"/>
    <p:sldId id="309" r:id="rId18"/>
    <p:sldId id="327" r:id="rId19"/>
    <p:sldId id="311" r:id="rId20"/>
    <p:sldId id="341" r:id="rId21"/>
    <p:sldId id="354" r:id="rId22"/>
    <p:sldId id="353" r:id="rId23"/>
    <p:sldId id="350" r:id="rId24"/>
    <p:sldId id="351" r:id="rId25"/>
    <p:sldId id="276" r:id="rId26"/>
    <p:sldId id="359" r:id="rId27"/>
    <p:sldId id="360" r:id="rId28"/>
    <p:sldId id="356" r:id="rId29"/>
    <p:sldId id="332" r:id="rId30"/>
    <p:sldId id="349" r:id="rId31"/>
    <p:sldId id="279" r:id="rId32"/>
    <p:sldId id="362" r:id="rId33"/>
    <p:sldId id="363" r:id="rId34"/>
    <p:sldId id="283" r:id="rId35"/>
    <p:sldId id="367" r:id="rId36"/>
    <p:sldId id="364" r:id="rId37"/>
    <p:sldId id="286" r:id="rId38"/>
    <p:sldId id="334" r:id="rId39"/>
    <p:sldId id="342" r:id="rId40"/>
    <p:sldId id="347" r:id="rId41"/>
    <p:sldId id="287" r:id="rId42"/>
    <p:sldId id="357" r:id="rId43"/>
    <p:sldId id="335" r:id="rId44"/>
    <p:sldId id="336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768" autoAdjust="0"/>
  </p:normalViewPr>
  <p:slideViewPr>
    <p:cSldViewPr>
      <p:cViewPr varScale="1">
        <p:scale>
          <a:sx n="93" d="100"/>
          <a:sy n="93" d="100"/>
        </p:scale>
        <p:origin x="-20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225CB-DDF3-4A50-A071-F2D23742F43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F0AE5-3180-4502-A6AA-912CC30BD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23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F0AE5-3180-4502-A6AA-912CC30BDFB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F0AE5-3180-4502-A6AA-912CC30BDFB2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2198FC-DC89-4AA7-B895-9C879493220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f1d/f1db79581adc2724f6ea966d1380a6f9/pedopyt-Lachina_-2024.pdf" TargetMode="External"/><Relationship Id="rId2" Type="http://schemas.openxmlformats.org/officeDocument/2006/relationships/hyperlink" Target="https://ds88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s88sar.schoolrm.ru/sveden/employees/11226/186906/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0760" y="142873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75856" y="1489384"/>
            <a:ext cx="5760640" cy="52629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06.12.1986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 ГОУ ВПО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"МГУ имени Н.П.Огарева». </a:t>
            </a:r>
            <a:endParaRPr lang="ru-RU" altLang="ru-RU" sz="1600" kern="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 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«Филология»</a:t>
            </a:r>
            <a:endParaRPr lang="ru-RU" altLang="ru-RU" sz="16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«Филолог». «Преподаватель» </a:t>
            </a:r>
            <a:endParaRPr lang="ru-RU" altLang="ru-RU" sz="16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ВСГ 535137, регистрационный номер 160</a:t>
            </a:r>
            <a:endParaRPr lang="ru-RU" altLang="ru-RU" sz="16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25.06.2010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переподготовка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ВПО «МГПИ  имени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«воспитатель»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№ 132402630382, регистрационный номер 123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 14.10.2015 г.</a:t>
            </a:r>
            <a:endParaRPr lang="ru-RU" altLang="ru-RU" sz="1600" kern="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 </a:t>
            </a:r>
            <a:r>
              <a:rPr lang="ru-RU" altLang="ru-RU" sz="1600" kern="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altLang="ru-RU" sz="1600" kern="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лет</a:t>
            </a:r>
            <a:endParaRPr lang="ru-RU" altLang="ru-RU" sz="16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altLang="ru-RU" sz="1600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14.05.2019 </a:t>
            </a:r>
            <a:r>
              <a:rPr lang="ru-RU" altLang="ru-RU" sz="16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(Приказ Министерства </a:t>
            </a:r>
            <a:r>
              <a:rPr lang="ru-RU" altLang="ru-RU" sz="16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РМ №  541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22.05.2019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88640"/>
            <a:ext cx="806489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000" b="1" kern="0" dirty="0">
                <a:solidFill>
                  <a:srgbClr val="7030A0"/>
                </a:solidFill>
                <a:latin typeface="Times New Roman" pitchFamily="18" charset="0"/>
                <a:cs typeface="Arial"/>
              </a:rPr>
              <a:t>ПОРТФОЛИО</a:t>
            </a:r>
          </a:p>
          <a:p>
            <a:pPr lvl="0" algn="ctr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000" b="1" kern="0" dirty="0" err="1" smtClean="0">
                <a:solidFill>
                  <a:srgbClr val="7030A0"/>
                </a:solidFill>
                <a:latin typeface="Times New Roman" pitchFamily="18" charset="0"/>
                <a:cs typeface="Arial"/>
              </a:rPr>
              <a:t>Лачиной</a:t>
            </a:r>
            <a:r>
              <a:rPr lang="ru-RU" altLang="ru-RU" sz="2000" b="1" kern="0" dirty="0" smtClean="0">
                <a:solidFill>
                  <a:srgbClr val="7030A0"/>
                </a:solidFill>
                <a:latin typeface="Times New Roman" pitchFamily="18" charset="0"/>
                <a:cs typeface="Arial"/>
              </a:rPr>
              <a:t> Светланы Александровны,</a:t>
            </a:r>
            <a:endParaRPr lang="ru-RU" altLang="ru-RU" sz="2000" b="1" kern="0" dirty="0">
              <a:solidFill>
                <a:srgbClr val="7030A0"/>
              </a:solidFill>
              <a:latin typeface="Times New Roman" pitchFamily="18" charset="0"/>
              <a:cs typeface="Arial"/>
            </a:endParaRPr>
          </a:p>
          <a:p>
            <a:pPr lvl="0" algn="ctr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000" b="1" kern="0" dirty="0">
                <a:solidFill>
                  <a:srgbClr val="7030A0"/>
                </a:solidFill>
                <a:latin typeface="Times New Roman" pitchFamily="18" charset="0"/>
                <a:cs typeface="Arial"/>
              </a:rPr>
              <a:t> воспитателя  МДОУ «Детский сад № 88» г. о. Саранск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endParaRPr lang="ru-RU" altLang="ru-RU" b="1" kern="0" dirty="0">
              <a:solidFill>
                <a:srgbClr val="7030A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2967037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267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E:\АТТЕСТАЦИ\свидетельство о публикации 2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04664"/>
            <a:ext cx="4286280" cy="5946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7862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Результаты участия воспитанников  в :</a:t>
            </a:r>
            <a:b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</a:t>
            </a:r>
            <a:b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акциях, фестивалях</a:t>
            </a: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916832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</a:t>
            </a:r>
            <a:r>
              <a:rPr lang="ru-RU" sz="28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2</a:t>
            </a:r>
          </a:p>
          <a:p>
            <a:pPr algn="ctr"/>
            <a:r>
              <a:rPr lang="ru-RU" sz="28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- 2</a:t>
            </a:r>
            <a:endParaRPr lang="ru-RU" sz="2800" b="1" kern="0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призовые места в заочных/дистанционных мероприятиях в сети Интернет  </a:t>
            </a:r>
          </a:p>
        </p:txBody>
      </p:sp>
    </p:spTree>
    <p:extLst>
      <p:ext uri="{BB962C8B-B14F-4D97-AF65-F5344CB8AC3E}">
        <p14:creationId xmlns="" xmlns:p14="http://schemas.microsoft.com/office/powerpoint/2010/main" val="17171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 descr="https://upload2.schoolrm.ru/iblock/888/88852e4ffcf305d24c73aaf9cb19c0a6/0e55151e929d52ebc4ef9299060960ec.b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0" name="AutoShape 4" descr="https://upload2.schoolrm.ru/iblock/888/88852e4ffcf305d24c73aaf9cb19c0a6/0e55151e929d52ebc4ef9299060960ec.b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4210" name="Picture 2" descr="E:\АТТЕСТАЦИ\Рисунок (3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" y="404664"/>
            <a:ext cx="4222644" cy="5857916"/>
          </a:xfrm>
          <a:prstGeom prst="rect">
            <a:avLst/>
          </a:prstGeom>
          <a:noFill/>
        </p:spPr>
      </p:pic>
      <p:pic>
        <p:nvPicPr>
          <p:cNvPr id="6" name="Picture 2" descr="E:\АТТЕСТАЦИ\Рисунок (3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4664"/>
            <a:ext cx="3786784" cy="585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43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 descr="https://upload2.schoolrm.ru/resize_cache/1832519/c3bed4c46e3bebf9034448fed65e7b8e/iblock/b57/b57b4b399a2b08bf498059a8499d6224/3bc1c894313d9ae084cbd601fcf36c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76672"/>
            <a:ext cx="4357718" cy="604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 descr="D:\АТТЕСТАЦИЯ\Аттестация 2024\Лачина\изображение_viber_2024-02-19_14-17-55-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3888432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612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E:\АТТЕСТАЦИ\диплом захар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208912" cy="599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612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3906" name="Picture 2" descr="E:\АТТЕСТАЦИ\Рисунок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3999454" cy="5548293"/>
          </a:xfrm>
          <a:prstGeom prst="rect">
            <a:avLst/>
          </a:prstGeom>
          <a:noFill/>
        </p:spPr>
      </p:pic>
      <p:pic>
        <p:nvPicPr>
          <p:cNvPr id="123907" name="Picture 3" descr="E:\АТТЕСТАЦИ\Рисунок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85794"/>
            <a:ext cx="4006278" cy="555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3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/>
            <a:endParaRPr lang="ru-RU" sz="2300" b="1" kern="0" dirty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b="1" kern="0" dirty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b="1" kern="0" dirty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– </a:t>
            </a:r>
            <a:r>
              <a:rPr lang="ru-RU" sz="23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300" b="1" kern="0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</a:t>
            </a:r>
            <a:r>
              <a:rPr lang="ru-RU" sz="23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ru-RU" sz="23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- 1</a:t>
            </a:r>
            <a:endParaRPr lang="ru-RU" sz="2300" b="1" kern="0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5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АТТЕСТАЦИЯ\Аттестация 2024\Лачин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2655"/>
            <a:ext cx="4968552" cy="6264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1655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D:\АТТЕСТАЦИЯ\Аттестация 2024\Лачина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3960440" cy="5328592"/>
          </a:xfrm>
          <a:prstGeom prst="rect">
            <a:avLst/>
          </a:prstGeom>
          <a:noFill/>
        </p:spPr>
      </p:pic>
      <p:pic>
        <p:nvPicPr>
          <p:cNvPr id="22530" name="Picture 2" descr="D:\АТТЕСТАЦИЯ\Аттестация 2024\Лачина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3744416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выступлений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3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300" dirty="0">
              <a:solidFill>
                <a:srgbClr val="7030A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23534080"/>
              </p:ext>
            </p:extLst>
          </p:nvPr>
        </p:nvGraphicFramePr>
        <p:xfrm>
          <a:off x="1259632" y="1340768"/>
          <a:ext cx="6912767" cy="4943273"/>
        </p:xfrm>
        <a:graphic>
          <a:graphicData uri="http://schemas.openxmlformats.org/drawingml/2006/table">
            <a:tbl>
              <a:tblPr/>
              <a:tblGrid>
                <a:gridCol w="1312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68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09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121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Название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мероприятия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780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уровень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8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27.03.2020 г.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"ЦНППМ "Педагог 13.ру"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"Мнемотехника как педагогическая технология в речевом развитии дошкольника"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Образовательный форум "Инновационная деятельность педагога дошкольного образования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8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06.04.2023 г.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"ЦНППМ "Педагог 13.ру"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"Этнокультурные традиции духовно-нравственного воспитания детей дошкольного возраста".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Круглый стол "Познавательно-исследовательская деятельность в ДОО".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68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08.12.2023 г. 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"ЦНППМ "Педагог 13.ру"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"Роль игры в духовно-нравственном воспитании детей дошкольного возраста"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Семинар "ФОП ДО: реализация в современных условиях обновления образования".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2391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Международный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уровень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440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25.04.2022 г.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"МГПИ имени </a:t>
                      </a:r>
                      <a:r>
                        <a:rPr lang="ru-RU" sz="1100" b="0" i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М.Е.Евсевьева</a:t>
                      </a: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«Современные игровые технологии развития связной речи детей младшего дошкольного возраста»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Межрегионального научно-практического семинара "Актуальные проблемы педагогики и методики дошкольного и начального образования" в рамках Международной научно-практической конференции "58-е </a:t>
                      </a: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Евсевьевские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чтения"</a:t>
                      </a:r>
                      <a:endParaRPr lang="ru-RU" sz="1100" dirty="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55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60648"/>
            <a:ext cx="4572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РЕДСТАВЛЕНИЕ СОБСТВЕННОГО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196752"/>
            <a:ext cx="684076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 педагогический опыт на тему: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«Формирование духовно-нравственных основ патриотического воспитания дошкольников»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сайте: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https://ds88sar.schoolrm.ru/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страницах сети Интернет: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https://upload2.schoolrm.ru/iblock/f1d/f1db79581adc2724f6ea966d1380a6f9/pedopyt-Lachina_-2024.pdf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5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212976"/>
            <a:ext cx="374441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 descr="E:\АТТЕСТАЦИ\сканы документов\педагог 13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320480" cy="6342565"/>
          </a:xfrm>
          <a:prstGeom prst="rect">
            <a:avLst/>
          </a:prstGeom>
          <a:noFill/>
        </p:spPr>
      </p:pic>
      <p:pic>
        <p:nvPicPr>
          <p:cNvPr id="20484" name="Picture 4" descr="https://upload2.schoolrm.ru/grain.tables/7eb/7eb0725035801cd83eb955fd6b880cef/Lachina_-Lark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176464" cy="633670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5576" y="2348880"/>
            <a:ext cx="3456384" cy="50405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3353458"/>
            <a:ext cx="3384376" cy="50405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upload2.schoolrm.ru/grain.tables/22b/22ba10d4384525a513ff553d5d46253d/SPRAVKA-pedagog13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8640"/>
            <a:ext cx="4695884" cy="645822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31840" y="5589240"/>
            <a:ext cx="3700730" cy="2880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212976"/>
            <a:ext cx="374441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4930" name="Picture 2" descr="E:\АТТЕСТАЦИ\Рисунок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357718" cy="6045300"/>
          </a:xfrm>
          <a:prstGeom prst="rect">
            <a:avLst/>
          </a:prstGeom>
          <a:noFill/>
        </p:spPr>
      </p:pic>
      <p:pic>
        <p:nvPicPr>
          <p:cNvPr id="124931" name="Picture 3" descr="E:\АТТЕСТАЦИ\Рисунок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4274139" cy="6000792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072066" y="3500438"/>
            <a:ext cx="35004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4929984" y="3643314"/>
            <a:ext cx="284958" cy="7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072066" y="3786190"/>
            <a:ext cx="35004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8429652" y="3643314"/>
            <a:ext cx="28575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E:\АТТЕСТАЦИ\Рисунок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4114435" cy="5707802"/>
          </a:xfrm>
          <a:prstGeom prst="rect">
            <a:avLst/>
          </a:prstGeom>
          <a:noFill/>
        </p:spPr>
      </p:pic>
      <p:pic>
        <p:nvPicPr>
          <p:cNvPr id="134147" name="Picture 3" descr="E:\АТТЕСТАЦИ\диплом 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642917"/>
            <a:ext cx="4143404" cy="5747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E:\АТТЕСТАЦИ\Рисунок (2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4171148" cy="5786478"/>
          </a:xfrm>
          <a:prstGeom prst="rect">
            <a:avLst/>
          </a:prstGeom>
          <a:noFill/>
        </p:spPr>
      </p:pic>
      <p:pic>
        <p:nvPicPr>
          <p:cNvPr id="135171" name="Picture 3" descr="E:\АТТЕСТАЦИ\Рисунок (3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1480"/>
            <a:ext cx="4147564" cy="5753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16632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916832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– 3</a:t>
            </a:r>
          </a:p>
          <a:p>
            <a:pPr algn="ctr"/>
            <a:r>
              <a:rPr lang="ru-RU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1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386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АТТЕСТАЦИЯ\Аттестация 2024\Лачина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8295"/>
            <a:ext cx="4966320" cy="6829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АТТЕСТАЦИЯ\Аттестация 2024\Лачина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19200"/>
            <a:ext cx="2915816" cy="4598032"/>
          </a:xfrm>
          <a:prstGeom prst="rect">
            <a:avLst/>
          </a:prstGeom>
          <a:noFill/>
        </p:spPr>
      </p:pic>
      <p:pic>
        <p:nvPicPr>
          <p:cNvPr id="66563" name="Picture 3" descr="D:\АТТЕСТАЦИЯ\Аттестация 2024\Лачина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3770" y="924930"/>
            <a:ext cx="2952328" cy="4629472"/>
          </a:xfrm>
          <a:prstGeom prst="rect">
            <a:avLst/>
          </a:prstGeom>
          <a:noFill/>
        </p:spPr>
      </p:pic>
      <p:pic>
        <p:nvPicPr>
          <p:cNvPr id="66564" name="Picture 4" descr="D:\АТТЕСТАЦИЯ\Аттестация 2024\Лачина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919200"/>
            <a:ext cx="2807296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endParaRPr lang="ru-RU" sz="2300" dirty="0">
              <a:solidFill>
                <a:srgbClr val="7030A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23534080"/>
              </p:ext>
            </p:extLst>
          </p:nvPr>
        </p:nvGraphicFramePr>
        <p:xfrm>
          <a:off x="1259632" y="1585151"/>
          <a:ext cx="6912767" cy="2168942"/>
        </p:xfrm>
        <a:graphic>
          <a:graphicData uri="http://schemas.openxmlformats.org/drawingml/2006/table">
            <a:tbl>
              <a:tblPr/>
              <a:tblGrid>
                <a:gridCol w="1312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68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09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121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45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Название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мероприятия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668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уровень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47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18.03.2020 г.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"ЦНППМ "Педагог 13.ру"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«Использование мнемотехники при заучивании стихотворений с детьми дошкольного возраста»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 «Современные подходы к организации образования дошкольников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новых условиях», для воспитателей дошкольных образовательный организаций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55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E:\АТТЕСТАЦИ\Рисунок (21)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14290"/>
            <a:ext cx="3904093" cy="6327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85794"/>
          </a:xfrm>
        </p:spPr>
        <p:txBody>
          <a:bodyPr>
            <a:normAutofit fontScale="90000"/>
          </a:bodyPr>
          <a:lstStyle/>
          <a:p>
            <a:pPr lvl="0" algn="ctr">
              <a:buNone/>
            </a:pPr>
            <a:r>
              <a:rPr lang="ru-RU" sz="24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инновационной (экспериментальной) деятельности</a:t>
            </a:r>
            <a:br>
              <a:rPr lang="ru-RU" sz="24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МУНИЦИПАЛЬНЫЙ  УРОВЕНЬ:</a:t>
            </a:r>
            <a:br>
              <a:rPr lang="ru-RU" sz="2400" i="1" u="sng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u="sng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i="1" u="sng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инновационная деятельность</a:t>
            </a:r>
            <a:br>
              <a:rPr lang="ru-RU" sz="2400" i="1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МДОУ «Детский сад №88»</a:t>
            </a:r>
            <a:br>
              <a:rPr lang="ru-RU" sz="2400" i="1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</a:t>
            </a:r>
            <a:br>
              <a:rPr lang="ru-RU" sz="2400" i="1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«Духовно-нравственное воспитание детей дошкольного возраста через приобщение к культуре и традициям народов Поволжья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»</a:t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https://ds88sar.schoolrm.ru/sveden/employees/11226/186906/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u="sng" dirty="0">
                <a:solidFill>
                  <a:srgbClr val="C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i="1" u="sng" dirty="0">
                <a:solidFill>
                  <a:srgbClr val="C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endParaRPr lang="ru-RU" sz="2400" b="1" kern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96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5576" y="260648"/>
            <a:ext cx="8229600" cy="3682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Экспертная деятельность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5954" name="Picture 2" descr="E:\АТТЕСТАЦИ\Рисунок (3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785794"/>
            <a:ext cx="4143404" cy="5747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3" name="Picture 2" descr="E:\АТТЕСТАЦИ\свидетельство члена жюри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222643" cy="5184576"/>
          </a:xfrm>
          <a:prstGeom prst="rect">
            <a:avLst/>
          </a:prstGeom>
          <a:noFill/>
        </p:spPr>
      </p:pic>
      <p:pic>
        <p:nvPicPr>
          <p:cNvPr id="4" name="Picture 3" descr="E:\АТТЕСТАЦИ\Рисунок (2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4212260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3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8640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2050" name="Picture 2" descr="D:\АТТЕСТАЦИЯ\Аттестация 2024\Лачина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3672408" cy="5472608"/>
          </a:xfrm>
          <a:prstGeom prst="rect">
            <a:avLst/>
          </a:prstGeom>
          <a:noFill/>
        </p:spPr>
      </p:pic>
      <p:pic>
        <p:nvPicPr>
          <p:cNvPr id="2051" name="Picture 3" descr="D:\АТТЕСТАЦИЯ\Аттестация 2024\Лачина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3816424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216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ТТЕСТАЦИЯ\Аттестация 2024\Лачина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4174232" cy="5740422"/>
          </a:xfrm>
          <a:prstGeom prst="rect">
            <a:avLst/>
          </a:prstGeom>
          <a:noFill/>
        </p:spPr>
      </p:pic>
      <p:pic>
        <p:nvPicPr>
          <p:cNvPr id="3075" name="Picture 3" descr="D:\АТТЕСТАЦИЯ\Аттестация 2024\Лачина\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20688"/>
            <a:ext cx="4032448" cy="5740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143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</a:p>
        </p:txBody>
      </p:sp>
      <p:pic>
        <p:nvPicPr>
          <p:cNvPr id="11265" name="Picture 1" descr="D:\АТТЕСТАЦИЯ\Аттестация 2024\Лачина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888432" cy="5273105"/>
          </a:xfrm>
          <a:prstGeom prst="rect">
            <a:avLst/>
          </a:prstGeom>
          <a:noFill/>
        </p:spPr>
      </p:pic>
      <p:pic>
        <p:nvPicPr>
          <p:cNvPr id="11266" name="Picture 2" descr="D:\АТТЕСТАЦИЯ\Аттестация 2024\Лачина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2728" y="908720"/>
            <a:ext cx="3834416" cy="5273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858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D:\АТТЕСТАЦИЯ\Аттестация 2024\Лачина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355976" cy="5976664"/>
          </a:xfrm>
          <a:prstGeom prst="rect">
            <a:avLst/>
          </a:prstGeom>
          <a:noFill/>
        </p:spPr>
      </p:pic>
      <p:pic>
        <p:nvPicPr>
          <p:cNvPr id="10242" name="Picture 2" descr="D:\АТТЕСТАЦИЯ\Аттестация 2024\Лачина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292602" cy="5921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974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</a:p>
        </p:txBody>
      </p:sp>
      <p:pic>
        <p:nvPicPr>
          <p:cNvPr id="9217" name="Picture 1" descr="D:\АТТЕСТАЦИЯ\Аттестация 2024\Лачина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3960440" cy="5605333"/>
          </a:xfrm>
          <a:prstGeom prst="rect">
            <a:avLst/>
          </a:prstGeom>
          <a:noFill/>
        </p:spPr>
      </p:pic>
      <p:pic>
        <p:nvPicPr>
          <p:cNvPr id="1026" name="Picture 2" descr="D:\АТТЕСТАЦИЯ\Аттестация 2024\Лачина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3793976" cy="5605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4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268760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ПРОФЕССИОНАЛЬНЫХ КОНКУРСАХ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636912"/>
            <a:ext cx="53285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уровень –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–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2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rabotnik\Desktop\САЙТ\М.Е\kuk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32656"/>
            <a:ext cx="547260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1715DBF-D061-214C-3353-EF4052E48DB5}"/>
              </a:ext>
            </a:extLst>
          </p:cNvPr>
          <p:cNvSpPr/>
          <p:nvPr/>
        </p:nvSpPr>
        <p:spPr>
          <a:xfrm>
            <a:off x="3095836" y="3717032"/>
            <a:ext cx="295232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r="3819"/>
          <a:stretch>
            <a:fillRect/>
          </a:stretch>
        </p:blipFill>
        <p:spPr bwMode="auto">
          <a:xfrm>
            <a:off x="500034" y="714356"/>
            <a:ext cx="4111132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Users\rabotnik\Desktop\Адмакина\сканы\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714356"/>
            <a:ext cx="3888432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1715DBF-D061-214C-3353-EF4052E48DB5}"/>
              </a:ext>
            </a:extLst>
          </p:cNvPr>
          <p:cNvSpPr/>
          <p:nvPr/>
        </p:nvSpPr>
        <p:spPr>
          <a:xfrm>
            <a:off x="5940152" y="3356992"/>
            <a:ext cx="1152128" cy="223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23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8252D4E-EF43-FF91-DA88-C8EE5D93BDB5}"/>
              </a:ext>
            </a:extLst>
          </p:cNvPr>
          <p:cNvSpPr/>
          <p:nvPr/>
        </p:nvSpPr>
        <p:spPr>
          <a:xfrm>
            <a:off x="899592" y="263691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09" name="Picture 1" descr="C:\Users\rabotnik\Desktop\Адмакина\сканы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3456383" cy="5885040"/>
          </a:xfrm>
          <a:prstGeom prst="rect">
            <a:avLst/>
          </a:prstGeom>
          <a:noFill/>
        </p:spPr>
      </p:pic>
      <p:pic>
        <p:nvPicPr>
          <p:cNvPr id="17410" name="Picture 2" descr="C:\Users\rabotnik\Desktop\Адмакина\сканы\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494215" y="782957"/>
            <a:ext cx="5904658" cy="5148064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A03C42-0F3D-C49B-C6BB-F147E627C7DF}"/>
              </a:ext>
            </a:extLst>
          </p:cNvPr>
          <p:cNvSpPr/>
          <p:nvPr/>
        </p:nvSpPr>
        <p:spPr>
          <a:xfrm>
            <a:off x="4355976" y="4005064"/>
            <a:ext cx="432048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96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96136" y="3140968"/>
            <a:ext cx="136815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1715DBF-D061-214C-3353-EF4052E48DB5}"/>
              </a:ext>
            </a:extLst>
          </p:cNvPr>
          <p:cNvSpPr/>
          <p:nvPr/>
        </p:nvSpPr>
        <p:spPr>
          <a:xfrm>
            <a:off x="5076056" y="3068960"/>
            <a:ext cx="295232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352928" cy="564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428728" y="3071810"/>
            <a:ext cx="40719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428728" y="3429000"/>
            <a:ext cx="40719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5322099" y="3250405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1250133" y="3250405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723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</a:p>
        </p:txBody>
      </p:sp>
      <p:pic>
        <p:nvPicPr>
          <p:cNvPr id="4098" name="Picture 2" descr="https://upload2.schoolrm.ru/resize_cache/2685969/c3bed4c46e3bebf9034448fed65e7b8e/iblock/3a8/3a85c8c1c651399c72bdd0c4a266257c/Lach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08720"/>
            <a:ext cx="4248472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161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</a:p>
        </p:txBody>
      </p:sp>
      <p:pic>
        <p:nvPicPr>
          <p:cNvPr id="3" name="Picture 2" descr="E:\АТТЕСТАЦИ\благодарность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00174"/>
            <a:ext cx="4366748" cy="6057826"/>
          </a:xfrm>
          <a:prstGeom prst="rect">
            <a:avLst/>
          </a:prstGeom>
          <a:noFill/>
        </p:spPr>
      </p:pic>
      <p:pic>
        <p:nvPicPr>
          <p:cNvPr id="131074" name="Picture 2" descr="E:\АТТЕСТАЦИ\благодарность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85794"/>
            <a:ext cx="4062948" cy="6072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161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E:\АТТЕСТАЦИ\благодарность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714356"/>
            <a:ext cx="4052457" cy="5621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8286808" cy="582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rabotnik\Desktop\Исаева-аттестация\приказ иннов3.jpg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38" t="2502"/>
          <a:stretch>
            <a:fillRect/>
          </a:stretch>
        </p:blipFill>
        <p:spPr bwMode="auto">
          <a:xfrm>
            <a:off x="395536" y="404664"/>
            <a:ext cx="417646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АТТЕСТАЦИЯ\Аттестация 2024\Лачина\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4664"/>
            <a:ext cx="4032448" cy="60486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flipV="1">
            <a:off x="6012160" y="3284984"/>
            <a:ext cx="1152128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500" dirty="0"/>
          </a:p>
        </p:txBody>
      </p:sp>
    </p:spTree>
    <p:extLst>
      <p:ext uri="{BB962C8B-B14F-4D97-AF65-F5344CB8AC3E}">
        <p14:creationId xmlns="" xmlns:p14="http://schemas.microsoft.com/office/powerpoint/2010/main" val="37527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ТТЕСТАЦИЯ\Аттестация 2024\Лачина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12998"/>
            <a:ext cx="3528392" cy="4168130"/>
          </a:xfrm>
          <a:prstGeom prst="rect">
            <a:avLst/>
          </a:prstGeom>
          <a:noFill/>
        </p:spPr>
      </p:pic>
      <p:pic>
        <p:nvPicPr>
          <p:cNvPr id="4099" name="Picture 3" descr="D:\АТТЕСТАЦИЯ\Аттестация 2024\Лачина\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7268"/>
            <a:ext cx="3384376" cy="41738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501317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https://ds88sar.schoolrm.ru/sveden/employees/11226/186906/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527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Наставничество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2348880"/>
            <a:ext cx="3600400" cy="48003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14942" y="3429000"/>
            <a:ext cx="3600400" cy="48003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Users\Николай\Desktop\Новая папка\справки сканы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122" y="682461"/>
            <a:ext cx="4176464" cy="5743491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286380" y="3429000"/>
            <a:ext cx="3286148" cy="15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5072066" y="3643314"/>
            <a:ext cx="42862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286380" y="3857628"/>
            <a:ext cx="328614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8358214" y="3643314"/>
            <a:ext cx="42862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5" name="Picture 1" descr="D:\АТТЕСТАЦИЯ\Аттестация 2024\Лачина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82462"/>
            <a:ext cx="3826768" cy="57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486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2474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1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836712"/>
            <a:ext cx="6606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прошедшие экспертизу на сайтах, порталах сети Интернет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7281" name="Picture 1" descr="E:\АТТЕСТАЦИ\свидетельство о публикации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29188" y="-10858600"/>
            <a:ext cx="1357322" cy="1882962"/>
          </a:xfrm>
          <a:prstGeom prst="rect">
            <a:avLst/>
          </a:prstGeom>
          <a:noFill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3429024" cy="485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7" name="Picture 7" descr="E:\АТТЕСТАЦИ\Рисунок (3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571612"/>
            <a:ext cx="3571900" cy="4955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37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E:\АТТЕСТАЦИ\Рисунок (3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4016661" cy="5572164"/>
          </a:xfrm>
          <a:prstGeom prst="rect">
            <a:avLst/>
          </a:prstGeom>
          <a:noFill/>
        </p:spPr>
      </p:pic>
      <p:pic>
        <p:nvPicPr>
          <p:cNvPr id="96258" name="Picture 2" descr="E:\АТТЕСТАЦИ\Рисунок (2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929386" y="-11930170"/>
            <a:ext cx="3681353" cy="5107004"/>
          </a:xfrm>
          <a:prstGeom prst="rect">
            <a:avLst/>
          </a:prstGeom>
          <a:noFill/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00042"/>
            <a:ext cx="411965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5078</TotalTime>
  <Words>545</Words>
  <Application>Microsoft Office PowerPoint</Application>
  <PresentationFormat>Экран (4:3)</PresentationFormat>
  <Paragraphs>109</Paragraphs>
  <Slides>44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Воздушный поток</vt:lpstr>
      <vt:lpstr>Слайд 1</vt:lpstr>
      <vt:lpstr>Слайд 2</vt:lpstr>
      <vt:lpstr> Участие в инновационной (экспериментальной) деятельности   МУНИЦИПАЛЬНЫЙ  УРОВЕНЬ:  инновационная деятельность   МДОУ «Детский сад №88»    «Духовно-нравственное воспитание детей дошкольного возраста через приобщение к культуре и традициям народов Поволжья»    https://ds88sar.schoolrm.ru/sveden/employees/11226/186906/             </vt:lpstr>
      <vt:lpstr>Слайд 4</vt:lpstr>
      <vt:lpstr>Слайд 5</vt:lpstr>
      <vt:lpstr>Слайд 6</vt:lpstr>
      <vt:lpstr>Наставничество</vt:lpstr>
      <vt:lpstr>Наличие публикаций   </vt:lpstr>
      <vt:lpstr>Слайд 9</vt:lpstr>
      <vt:lpstr>Слайд 10</vt:lpstr>
      <vt:lpstr>Результаты участия воспитанников  в : конкурсах, выставках, турнирах, соревнованиях, акциях, фестивалях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Качество взаимодействия с родителями</vt:lpstr>
      <vt:lpstr>Слайд 35</vt:lpstr>
      <vt:lpstr>Работа с детьми из социально-неблагополучных семей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</dc:creator>
  <cp:lastModifiedBy>rabotnik</cp:lastModifiedBy>
  <cp:revision>390</cp:revision>
  <dcterms:created xsi:type="dcterms:W3CDTF">2021-11-05T10:39:37Z</dcterms:created>
  <dcterms:modified xsi:type="dcterms:W3CDTF">2024-02-20T09:17:53Z</dcterms:modified>
</cp:coreProperties>
</file>