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60" r:id="rId2"/>
    <p:sldId id="261" r:id="rId3"/>
    <p:sldId id="402" r:id="rId4"/>
    <p:sldId id="404" r:id="rId5"/>
    <p:sldId id="264" r:id="rId6"/>
    <p:sldId id="405" r:id="rId7"/>
    <p:sldId id="269" r:id="rId8"/>
    <p:sldId id="401" r:id="rId9"/>
    <p:sldId id="400" r:id="rId10"/>
    <p:sldId id="272" r:id="rId11"/>
    <p:sldId id="427" r:id="rId12"/>
    <p:sldId id="351" r:id="rId13"/>
    <p:sldId id="413" r:id="rId14"/>
    <p:sldId id="422" r:id="rId15"/>
    <p:sldId id="423" r:id="rId16"/>
    <p:sldId id="275" r:id="rId17"/>
    <p:sldId id="386" r:id="rId18"/>
    <p:sldId id="387" r:id="rId19"/>
    <p:sldId id="420" r:id="rId20"/>
    <p:sldId id="416" r:id="rId21"/>
    <p:sldId id="280" r:id="rId22"/>
    <p:sldId id="356" r:id="rId23"/>
    <p:sldId id="348" r:id="rId24"/>
    <p:sldId id="281" r:id="rId25"/>
    <p:sldId id="384" r:id="rId26"/>
    <p:sldId id="323" r:id="rId27"/>
    <p:sldId id="381" r:id="rId28"/>
    <p:sldId id="284" r:id="rId29"/>
    <p:sldId id="425" r:id="rId30"/>
    <p:sldId id="426" r:id="rId31"/>
    <p:sldId id="288" r:id="rId32"/>
    <p:sldId id="357" r:id="rId33"/>
    <p:sldId id="298" r:id="rId34"/>
    <p:sldId id="359" r:id="rId35"/>
    <p:sldId id="296" r:id="rId36"/>
    <p:sldId id="407" r:id="rId37"/>
    <p:sldId id="295" r:id="rId38"/>
    <p:sldId id="362" r:id="rId39"/>
    <p:sldId id="395" r:id="rId40"/>
    <p:sldId id="394" r:id="rId41"/>
    <p:sldId id="293" r:id="rId42"/>
    <p:sldId id="409" r:id="rId43"/>
    <p:sldId id="410" r:id="rId44"/>
    <p:sldId id="343" r:id="rId45"/>
    <p:sldId id="393" r:id="rId46"/>
    <p:sldId id="430" r:id="rId47"/>
    <p:sldId id="292" r:id="rId48"/>
    <p:sldId id="428" r:id="rId49"/>
    <p:sldId id="418" r:id="rId50"/>
    <p:sldId id="419" r:id="rId51"/>
    <p:sldId id="429" r:id="rId52"/>
    <p:sldId id="312" r:id="rId53"/>
    <p:sldId id="364" r:id="rId54"/>
    <p:sldId id="421" r:id="rId55"/>
    <p:sldId id="363" r:id="rId56"/>
    <p:sldId id="303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30" autoAdjust="0"/>
    <p:restoredTop sz="94434" autoAdjust="0"/>
  </p:normalViewPr>
  <p:slideViewPr>
    <p:cSldViewPr>
      <p:cViewPr varScale="1">
        <p:scale>
          <a:sx n="74" d="100"/>
          <a:sy n="74" d="100"/>
        </p:scale>
        <p:origin x="-114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image" Target="../media/image5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69F10-AC80-44BD-831E-D77AE5C3295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127155-19A2-47CD-8DF9-EC10618C02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737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36E2C-62C3-44F1-B0A7-FD7D07F01CC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B36E2C-62C3-44F1-B0A7-FD7D07F01CC7}" type="datetimeFigureOut">
              <a:rPr lang="ru-RU" smtClean="0"/>
              <a:pPr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269B0-D02F-4F78-A9F6-E95ECBA88DE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0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ds66sar.schoolrm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s66sar.schoolrm.ru/sveden/employees/11192/185554/" TargetMode="Externa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4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53.emf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694996" y="908720"/>
            <a:ext cx="39733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r>
              <a:rPr lang="ru-RU" sz="4000" b="1" i="1" cap="all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Bookman Old Style" pitchFamily="18" charset="0"/>
              </a:rPr>
              <a:t>Портфолио</a:t>
            </a:r>
            <a:endParaRPr lang="ru-RU" sz="4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39952" y="2690336"/>
            <a:ext cx="41764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000" b="1" i="1" dirty="0" err="1">
                <a:solidFill>
                  <a:schemeClr val="accent1"/>
                </a:solidFill>
                <a:latin typeface="Bookman Old Style" pitchFamily="18" charset="0"/>
              </a:rPr>
              <a:t>Зямкиной</a:t>
            </a:r>
            <a:endParaRPr lang="ru-RU" sz="2000" b="1" i="1" dirty="0">
              <a:solidFill>
                <a:schemeClr val="accent1"/>
              </a:solidFill>
              <a:latin typeface="Bookman Old Style" pitchFamily="18" charset="0"/>
            </a:endParaRPr>
          </a:p>
          <a:p>
            <a:pPr algn="ctr">
              <a:defRPr/>
            </a:pP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Екатерины Александровны</a:t>
            </a:r>
            <a:b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воспитателя</a:t>
            </a:r>
            <a:b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МДОУ «Детский сад № 66»</a:t>
            </a:r>
            <a:b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</a:br>
            <a:r>
              <a:rPr lang="ru-RU" sz="2000" b="1" i="1" dirty="0">
                <a:solidFill>
                  <a:schemeClr val="accent1"/>
                </a:solidFill>
                <a:latin typeface="Bookman Old Style" pitchFamily="18" charset="0"/>
              </a:rPr>
              <a:t>г.о.Саранск</a:t>
            </a:r>
            <a:endParaRPr lang="ru-RU" sz="2000" b="1" dirty="0">
              <a:solidFill>
                <a:schemeClr val="accent1"/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54" y="1650171"/>
            <a:ext cx="3102150" cy="45486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76872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3.Наличие публикаций.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53448BF-5298-469E-98E1-99C4C044F8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10607"/>
            <a:ext cx="48596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7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0"/>
            <a:ext cx="56886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7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0"/>
            <a:ext cx="5832648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21505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1D6602C-E408-47F6-BE11-AFC7EA540CA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5696" y="404664"/>
            <a:ext cx="525658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725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73081E7-E776-4729-804F-FC404578B3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648" y="116632"/>
            <a:ext cx="6644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81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844824"/>
            <a:ext cx="51663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4. Результаты участия воспитанников в: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конкурсах;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выставках;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турнирах; 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соревнованиях;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акциях;</a:t>
            </a:r>
            <a:b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фестивалях.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8C78D42-9973-4095-9E72-FB1E57FF6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584" y="-27376"/>
            <a:ext cx="51328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147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3D04FD8-DB36-4595-952B-E8B546CA3D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55"/>
            <a:ext cx="4290053" cy="6858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ACDD9B1-EB31-47EA-9389-C53A7B52E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0"/>
            <a:ext cx="48585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391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394AA9C-794F-4435-94A9-20E10CF10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50" y="548680"/>
            <a:ext cx="8572500" cy="606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70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827584" y="1268760"/>
            <a:ext cx="7920880" cy="4745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Дата рождения:</a:t>
            </a:r>
            <a:r>
              <a:rPr lang="ru-RU" altLang="ru-RU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17.02.1987г.</a:t>
            </a:r>
            <a:endParaRPr lang="ru-RU" altLang="ru-RU" b="1" dirty="0">
              <a:solidFill>
                <a:srgbClr val="0070C0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rgbClr val="B80047"/>
              </a:solidFill>
              <a:latin typeface="Times New Roman" pitchFamily="18" charset="0"/>
            </a:endParaRPr>
          </a:p>
          <a:p>
            <a:pPr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Профессиональное образование</a:t>
            </a:r>
            <a:r>
              <a:rPr lang="ru-RU" altLang="ru-RU" b="1" i="1" u="sng" dirty="0">
                <a:solidFill>
                  <a:srgbClr val="FF0000"/>
                </a:solidFill>
                <a:latin typeface="Times New Roman" pitchFamily="18" charset="0"/>
              </a:rPr>
              <a:t>:    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высшее.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i="1" dirty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    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Государственное образовательное учреждение высшего профессионального  образования «Мордовский государственный  университет им. Н. П. Огарева»</a:t>
            </a:r>
          </a:p>
          <a:p>
            <a:pPr>
              <a:lnSpc>
                <a:spcPct val="80000"/>
              </a:lnSpc>
              <a:buFont typeface="Wingdings 2" pitchFamily="18" charset="2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    ДИПЛОМ     ВСГ 5952899 от 22 марта 2011 года</a:t>
            </a: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rgbClr val="B80047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Квалификация по диплому:  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Психолог</a:t>
            </a:r>
            <a:r>
              <a:rPr lang="ru-RU" b="1" i="1" dirty="0">
                <a:solidFill>
                  <a:srgbClr val="0070C0"/>
                </a:solidFill>
                <a:latin typeface="Times New Roman" pitchFamily="18" charset="0"/>
                <a:ea typeface="MS Gothic" pitchFamily="49" charset="-128"/>
              </a:rPr>
              <a:t>. Преподаватель психологии.</a:t>
            </a:r>
            <a:endParaRPr lang="ru-RU" altLang="ru-RU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Специальность, диплом: </a:t>
            </a:r>
            <a:r>
              <a:rPr lang="ru-RU" altLang="ru-RU" i="1" u="sng" dirty="0">
                <a:solidFill>
                  <a:srgbClr val="0070C0"/>
                </a:solidFill>
                <a:latin typeface="Times New Roman" pitchFamily="18" charset="0"/>
              </a:rPr>
              <a:t>«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Психология»</a:t>
            </a: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Стаж педагогической работы (по специальности):    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10 лет</a:t>
            </a: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Общий трудовой стаж:  </a:t>
            </a:r>
            <a:r>
              <a:rPr lang="ru-RU" altLang="ru-RU" b="1" i="1" u="sng" dirty="0">
                <a:solidFill>
                  <a:srgbClr val="0070C0"/>
                </a:solidFill>
                <a:latin typeface="Times New Roman" pitchFamily="18" charset="0"/>
              </a:rPr>
              <a:t>12 лет</a:t>
            </a:r>
            <a:endParaRPr lang="ru-RU" altLang="ru-RU" b="1" i="1" dirty="0">
              <a:solidFill>
                <a:srgbClr val="0070C0"/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Наличие квалификационной категории: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первая</a:t>
            </a: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Дата последней аттестации: </a:t>
            </a:r>
            <a:r>
              <a:rPr lang="ru-RU" altLang="ru-RU" b="1" i="1" dirty="0">
                <a:solidFill>
                  <a:srgbClr val="0070C0"/>
                </a:solidFill>
                <a:latin typeface="Times New Roman" pitchFamily="18" charset="0"/>
              </a:rPr>
              <a:t>19 ноября 2015</a:t>
            </a: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altLang="ru-RU" i="1" u="sng" dirty="0">
              <a:solidFill>
                <a:schemeClr val="tx2">
                  <a:lumMod val="60000"/>
                  <a:lumOff val="40000"/>
                </a:schemeClr>
              </a:solidFill>
              <a:latin typeface="Times New Roman" pitchFamily="18" charset="0"/>
            </a:endParaRPr>
          </a:p>
          <a:p>
            <a:pPr hangingPunct="0">
              <a:lnSpc>
                <a:spcPct val="8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i="1" u="sng" dirty="0">
                <a:solidFill>
                  <a:srgbClr val="FF0000"/>
                </a:solidFill>
                <a:latin typeface="Times New Roman" pitchFamily="18" charset="0"/>
              </a:rPr>
              <a:t>Звание:</a:t>
            </a:r>
            <a:r>
              <a:rPr lang="ru-RU" altLang="ru-RU" i="1" u="sng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itchFamily="18" charset="0"/>
              </a:rPr>
              <a:t> </a:t>
            </a:r>
            <a:r>
              <a:rPr lang="ru-RU" altLang="ru-RU" b="1" dirty="0">
                <a:solidFill>
                  <a:srgbClr val="0070C0"/>
                </a:solidFill>
                <a:latin typeface="Times New Roman" pitchFamily="18" charset="0"/>
              </a:rPr>
              <a:t>не имею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6103"/>
            <a:ext cx="5688631" cy="660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2851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76872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5.Наличие авторских программ, методических пособий.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-15418"/>
            <a:ext cx="4968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268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4497150" cy="6595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760" y="116633"/>
            <a:ext cx="4184720" cy="659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2609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63688" y="2204864"/>
            <a:ext cx="619268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 (</a:t>
            </a:r>
            <a:r>
              <a:rPr lang="ru-RU" altLang="ru-RU" sz="20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очно</a:t>
            </a: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B99BF77-7C65-4031-A070-127997D27CB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5836"/>
            <a:ext cx="4557221" cy="653362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D646E8F-89A2-4B5F-939C-6DB23B5286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61647"/>
            <a:ext cx="4043296" cy="653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1585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139"/>
            <a:ext cx="476016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786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60" y="16100"/>
            <a:ext cx="493135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DE62E656-B64E-4F8E-A22D-3A0CF0C7A7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054849"/>
              </p:ext>
            </p:extLst>
          </p:nvPr>
        </p:nvGraphicFramePr>
        <p:xfrm>
          <a:off x="107504" y="221456"/>
          <a:ext cx="4533900" cy="6159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7" name="Acrobat Document" r:id="rId3" imgW="3837600" imgH="5416560" progId="">
                  <p:embed/>
                </p:oleObj>
              </mc:Choice>
              <mc:Fallback>
                <p:oleObj name="Acrobat Document" r:id="rId3" imgW="3837600" imgH="5416560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221456"/>
                        <a:ext cx="4533900" cy="61598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xmlns="" id="{621CAC83-C598-4098-AD0F-6CBF232FC7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3351786"/>
              </p:ext>
            </p:extLst>
          </p:nvPr>
        </p:nvGraphicFramePr>
        <p:xfrm>
          <a:off x="4788024" y="221456"/>
          <a:ext cx="4248472" cy="61598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Acrobat Document" r:id="rId5" imgW="3837600" imgH="5416560" progId="">
                  <p:embed/>
                </p:oleObj>
              </mc:Choice>
              <mc:Fallback>
                <p:oleObj name="Acrobat Document" r:id="rId5" imgW="3837600" imgH="541656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8024" y="221456"/>
                        <a:ext cx="4248472" cy="61598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5751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16016" cy="6669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7" y="19509"/>
            <a:ext cx="4427984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03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6A3B086-612B-4087-A149-DAA65C818B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9504" y="0"/>
            <a:ext cx="49049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8770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04865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Times New Roman" pitchFamily="16" charset="0"/>
              <a:buNone/>
              <a:defRPr/>
            </a:pPr>
            <a:endParaRPr lang="ru-RU" altLang="ru-RU" sz="2000" b="1" kern="0" dirty="0">
              <a:solidFill>
                <a:srgbClr val="C00000"/>
              </a:solidFill>
              <a:latin typeface="Times New Roman" pitchFamily="16" charset="0"/>
              <a:ea typeface="MS Gothic" charset="-128"/>
              <a:cs typeface="Times New Roman" pitchFamily="16" charset="0"/>
            </a:endParaRPr>
          </a:p>
          <a:p>
            <a:pPr algn="ctr">
              <a:buFont typeface="Times New Roman" pitchFamily="16" charset="0"/>
              <a:buNone/>
              <a:defRPr/>
            </a:pPr>
            <a:r>
              <a:rPr lang="ru-RU" altLang="ru-RU" sz="2000" b="1" kern="0" dirty="0">
                <a:solidFill>
                  <a:srgbClr val="C00000"/>
                </a:solidFill>
                <a:latin typeface="Times New Roman" pitchFamily="16" charset="0"/>
                <a:ea typeface="MS Gothic" charset="-128"/>
                <a:cs typeface="Times New Roman" pitchFamily="16" charset="0"/>
              </a:rPr>
              <a:t>7. Проведение открытых занятий, мастер-классов, мероприятий.</a:t>
            </a:r>
            <a:endParaRPr lang="ru-RU" sz="2000" dirty="0">
              <a:solidFill>
                <a:srgbClr val="C00000"/>
              </a:solidFill>
              <a:ea typeface="MS Gothic" charset="-128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6A3780D-35D3-4F08-96B4-0155A21BAF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60648"/>
            <a:ext cx="4786860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03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1916832"/>
            <a:ext cx="5382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8. Экспертная деятельность.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490" y="0"/>
            <a:ext cx="4644006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924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110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2276872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9. Общественно-педагогическая активность педагога: </a:t>
            </a: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комиссиях, педагогических сообществах, </a:t>
            </a: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жюри конкурсов.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209E00C-7DED-4F97-B44D-F50A170886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4624"/>
            <a:ext cx="51297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7216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3568" y="1412776"/>
            <a:ext cx="82089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10. Позитивные результаты работы с воспитанниками: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наличие системы воспитательной работы;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наличие качественной, эстетически оформленной текущей документации;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организация индивидуального подхода;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снижение простудной заболеваемости воспитанников;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отлаженная система взаимодействия с родителями;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отсутствие жалоб и обращений родителей на неправомерные действия;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реализация </a:t>
            </a:r>
            <a:r>
              <a:rPr lang="ru-RU" altLang="ru-RU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технологий в воспитательном процессе;</a:t>
            </a:r>
          </a:p>
          <a:p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духовно-нравственное воспитание и народные традиции.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5" y="0"/>
            <a:ext cx="465517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63" y="0"/>
            <a:ext cx="4480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9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" y="0"/>
            <a:ext cx="4725068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075" y="0"/>
            <a:ext cx="43097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3230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" y="116632"/>
            <a:ext cx="4759992" cy="6480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320" y="149738"/>
            <a:ext cx="4377680" cy="644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7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791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74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1443841"/>
            <a:ext cx="7128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11. </a:t>
            </a:r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родителями: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- систематическое проведение родительских собраний;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проведение круглых столов, консультаций в нетрадиционной                                                    форме (педагогическое просвещение родителей);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проведение экскурсий, образовательных путешествий с детьми;</a:t>
            </a:r>
          </a:p>
          <a:p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-проведение совместных конкурсов, выставок;</a:t>
            </a:r>
          </a:p>
          <a:p>
            <a:pPr lvl="0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-организация родителей на субботниках, благоустройстве участков, создании развивающей среды группы.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79156"/>
            <a:ext cx="4320480" cy="664326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" y="0"/>
            <a:ext cx="4627075" cy="6705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4165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0"/>
            <a:ext cx="4248472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793" y="92123"/>
            <a:ext cx="4593779" cy="667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92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95736" y="2348880"/>
            <a:ext cx="511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12. Работа с детьми </a:t>
            </a:r>
          </a:p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из социально-неблагополучных семей.</a:t>
            </a: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040EF13-5D1C-473F-AD68-286294F7F68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16016" y="0"/>
            <a:ext cx="4318125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0ED64CD-71ED-44AE-87F1-D5975647B0D4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4716016" cy="683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949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453714A-7EBB-44F7-8196-015738BC360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60648"/>
            <a:ext cx="4248473" cy="62646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A5DB4E0-4A2F-4D91-850A-CC68A3B867B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260648"/>
            <a:ext cx="4355975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340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348880"/>
            <a:ext cx="457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13. Участие педагога </a:t>
            </a: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профессиональных конкурсах.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C45A3EC-A83D-434A-B02A-EC8029574CD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116632"/>
            <a:ext cx="4881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9992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0" y="116632"/>
            <a:ext cx="4608012" cy="655272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2FEB3D5-CDC8-45E9-A490-F657B1D80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1027" y="116632"/>
            <a:ext cx="4285469" cy="655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51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4316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908721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Представление педагогического опыта воспитателя</a:t>
            </a:r>
            <a:endParaRPr lang="ru-RU" altLang="ru-RU" dirty="0"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27784" y="4676419"/>
            <a:ext cx="5400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en-US" altLang="ru-RU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  <a:hlinkClick r:id="rId4"/>
              </a:rPr>
              <a:t>https://ds66sar.schoolrm.ru/sveden/employees/11192/185554/</a:t>
            </a:r>
            <a:r>
              <a:rPr lang="ru-RU" altLang="ru-RU" dirty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5696" y="2636912"/>
            <a:ext cx="6192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>
                <a:solidFill>
                  <a:schemeClr val="tx2">
                    <a:lumMod val="60000"/>
                    <a:lumOff val="40000"/>
                  </a:schemeClr>
                </a:solidFill>
              </a:rPr>
              <a:t>Патриотическое воспитание детей дошкольного возраста через  художественную литературу.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7AE20CD4-D976-4235-8690-B8B50D8BF5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589898"/>
              </p:ext>
            </p:extLst>
          </p:nvPr>
        </p:nvGraphicFramePr>
        <p:xfrm>
          <a:off x="179512" y="221456"/>
          <a:ext cx="4533900" cy="6415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Acrobat Document" r:id="rId3" imgW="3837600" imgH="5416560" progId="">
                  <p:embed/>
                </p:oleObj>
              </mc:Choice>
              <mc:Fallback>
                <p:oleObj name="Acrobat Document" r:id="rId3" imgW="3837600" imgH="5416560" progId="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221456"/>
                        <a:ext cx="4533900" cy="64150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xmlns="" id="{F5FFED3B-F99F-401D-9E3A-FA0D2356AB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492190"/>
              </p:ext>
            </p:extLst>
          </p:nvPr>
        </p:nvGraphicFramePr>
        <p:xfrm>
          <a:off x="4710449" y="332657"/>
          <a:ext cx="4038016" cy="6303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1" name="Acrobat Document" r:id="rId5" imgW="3850560" imgH="5423040" progId="">
                  <p:embed/>
                </p:oleObj>
              </mc:Choice>
              <mc:Fallback>
                <p:oleObj name="Acrobat Document" r:id="rId5" imgW="3850560" imgH="5423040" progId="">
                  <p:embed/>
                  <p:pic>
                    <p:nvPicPr>
                      <p:cNvPr id="0" name="Picture 3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0449" y="332657"/>
                        <a:ext cx="4038016" cy="63038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65378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2AB31BE-3409-48A2-A39B-D29D0ED778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581" y="222226"/>
            <a:ext cx="4852837" cy="64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9555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475656" y="2501026"/>
            <a:ext cx="65527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14.Награды и поощрения педагога.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7"/>
            <a:ext cx="4680520" cy="640871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632E710-25D5-4100-91DC-8486B2906B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7014" y="368661"/>
            <a:ext cx="3960440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889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25CADB2-E63F-481E-A50C-99B109922B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0"/>
            <a:ext cx="49011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6428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" y="44358"/>
            <a:ext cx="471629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498E27B-0766-4B54-8C40-97DBB5288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8386" y="33786"/>
            <a:ext cx="4119030" cy="6707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5676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924" y="0"/>
            <a:ext cx="9155924" cy="6858001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088514" y="1628800"/>
            <a:ext cx="6966971" cy="153888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/>
            <a:r>
              <a:rPr lang="ru-RU" sz="40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Спасибо за внимание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7920880" cy="482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99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cf2.ppt-online.org/files2/slide/w/wW3Os5MBL8DhiJ0bI7H6YTGCFfvR4XyugtNxA92Zqz/slide-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55924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286000" y="2276873"/>
            <a:ext cx="49502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altLang="ru-RU" sz="2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1. Участие в инновационной (экспериментальной) деятельности.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5157327" cy="66693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913" y="0"/>
            <a:ext cx="43302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91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863" y="72068"/>
            <a:ext cx="4527138" cy="65150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392"/>
            <a:ext cx="4616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99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5900</TotalTime>
  <Words>339</Words>
  <Application>Microsoft Office PowerPoint</Application>
  <PresentationFormat>Экран (4:3)</PresentationFormat>
  <Paragraphs>69</Paragraphs>
  <Slides>56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8" baseType="lpstr">
      <vt:lpstr>Тема Office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Сергей</dc:creator>
  <cp:lastModifiedBy>Рабочий</cp:lastModifiedBy>
  <cp:revision>381</cp:revision>
  <dcterms:created xsi:type="dcterms:W3CDTF">2019-09-06T06:55:01Z</dcterms:created>
  <dcterms:modified xsi:type="dcterms:W3CDTF">2021-12-23T06:44:53Z</dcterms:modified>
</cp:coreProperties>
</file>