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1" r:id="rId13"/>
    <p:sldId id="283" r:id="rId14"/>
    <p:sldId id="272" r:id="rId15"/>
    <p:sldId id="293" r:id="rId16"/>
    <p:sldId id="273" r:id="rId17"/>
    <p:sldId id="282" r:id="rId18"/>
    <p:sldId id="274" r:id="rId19"/>
    <p:sldId id="275" r:id="rId20"/>
    <p:sldId id="278" r:id="rId21"/>
    <p:sldId id="277" r:id="rId22"/>
    <p:sldId id="284" r:id="rId23"/>
    <p:sldId id="285" r:id="rId24"/>
    <p:sldId id="286" r:id="rId25"/>
    <p:sldId id="287" r:id="rId26"/>
    <p:sldId id="289" r:id="rId27"/>
    <p:sldId id="291" r:id="rId28"/>
    <p:sldId id="292" r:id="rId29"/>
    <p:sldId id="294" r:id="rId30"/>
    <p:sldId id="288" r:id="rId31"/>
    <p:sldId id="290" r:id="rId32"/>
    <p:sldId id="296" r:id="rId33"/>
    <p:sldId id="295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66B1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08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ru-R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ru-RU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fld id="{FE9E73B1-1CCD-4041-8B07-A1931A0CF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7AE14-760C-4651-890E-080CC2B076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3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96D3D-BA8D-4941-B66A-20C79F411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81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190189-3E55-4BE8-BCE9-36F37C1DCE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2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40ED1-E2E1-410A-ABBF-42A8F9BCBB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167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7227E-9A3B-4AB0-B9C3-248CE1F1BF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2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67B9F9-68CA-4692-91A4-8CD6BBAE53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27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209EC-2F18-42EB-973F-B0D58C7CD8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093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A607C-F03A-4698-B000-8180F5B949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730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30F33-B87A-4314-8381-505D80F1C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19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6EFE6-FE76-4703-A137-7E5B0B5D0A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24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66B1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ru-RU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endParaRPr lang="ru-RU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DE603E88-E991-40E4-BE75-DD4780A25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030091">
            <a:off x="431760" y="737503"/>
            <a:ext cx="7613756" cy="10715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</a:t>
            </a:r>
            <a:r>
              <a:rPr lang="ru-RU" sz="5400" dirty="0" smtClean="0"/>
              <a:t>Мебель. Части мебели</a:t>
            </a:r>
            <a:endParaRPr lang="ru-RU" sz="5400" dirty="0"/>
          </a:p>
        </p:txBody>
      </p:sp>
      <p:pic>
        <p:nvPicPr>
          <p:cNvPr id="34818" name="Picture 2" descr="http://www.mnogomebel.ru/_mod_files/ce_images/articles_2009.1/artbig_detsad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147785"/>
            <a:ext cx="6294578" cy="300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Тут за работу принялись столяры и мастера-краснодеревщики.</a:t>
            </a:r>
          </a:p>
          <a:p>
            <a:r>
              <a:rPr lang="ru-RU" sz="2800" b="1" dirty="0" smtClean="0"/>
              <a:t>Они выпилили части, собрали их, покрыли краской</a:t>
            </a:r>
          </a:p>
          <a:p>
            <a:r>
              <a:rPr lang="ru-RU" sz="2800" b="1" dirty="0" smtClean="0"/>
              <a:t>и лаком, упаковали мебель и отправили в мебельный магазин.</a:t>
            </a:r>
            <a:endParaRPr lang="ru-RU" sz="2800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636912"/>
            <a:ext cx="5892527" cy="39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61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2952"/>
            <a:ext cx="8892480" cy="1661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Покупатели выбрали в магазине новую мебель.</a:t>
            </a:r>
          </a:p>
          <a:p>
            <a:r>
              <a:rPr lang="ru-RU" sz="2800" b="1" dirty="0" smtClean="0"/>
              <a:t>Мебель погрузили в фургон и доставили прямо домой. Так мебель дошла до нас.</a:t>
            </a:r>
          </a:p>
          <a:p>
            <a:endParaRPr lang="ru-RU" dirty="0"/>
          </a:p>
        </p:txBody>
      </p:sp>
      <p:pic>
        <p:nvPicPr>
          <p:cNvPr id="12290" name="Picture 2" descr="http://stolplit.hs0.ru/stolplit-katal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5040560" cy="335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1624" y="3356992"/>
            <a:ext cx="3520052" cy="227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14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столик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556792"/>
            <a:ext cx="2363787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стульчик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22022">
            <a:off x="543636" y="1920691"/>
            <a:ext cx="2116137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3501008"/>
            <a:ext cx="4485128" cy="246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2256" cy="1143000"/>
          </a:xfrm>
          <a:solidFill>
            <a:schemeClr val="bg1">
              <a:lumMod val="9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25000"/>
                  </a:schemeClr>
                </a:solidFill>
              </a:rPr>
              <a:t>   Для какой комнаты эта мебель?</a:t>
            </a:r>
            <a:endParaRPr lang="ru-RU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35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76456" cy="569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>
              <a:lumMod val="90000"/>
            </a:schemeClr>
          </a:solidFill>
        </p:spPr>
        <p:txBody>
          <a:bodyPr/>
          <a:lstStyle/>
          <a:p>
            <a:r>
              <a:rPr lang="ru-RU" dirty="0" smtClean="0"/>
              <a:t>       </a:t>
            </a:r>
            <a:r>
              <a:rPr lang="ru-RU" sz="4000" dirty="0" smtClean="0">
                <a:solidFill>
                  <a:schemeClr val="bg1">
                    <a:lumMod val="25000"/>
                  </a:schemeClr>
                </a:solidFill>
              </a:rPr>
              <a:t>Что стоит в детской?</a:t>
            </a:r>
            <a:endParaRPr lang="ru-RU" sz="40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19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divan_02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530350"/>
            <a:ext cx="508000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Shkaf3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474" y="1808956"/>
            <a:ext cx="2206726" cy="351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133"/>
            <a:ext cx="9144000" cy="1143000"/>
          </a:xfrm>
          <a:solidFill>
            <a:schemeClr val="bg1">
              <a:lumMod val="90000"/>
            </a:schemeClr>
          </a:solidFill>
        </p:spPr>
        <p:txBody>
          <a:bodyPr/>
          <a:lstStyle/>
          <a:p>
            <a:r>
              <a:rPr lang="ru-RU" sz="4000" dirty="0" smtClean="0">
                <a:solidFill>
                  <a:schemeClr val="bg1">
                    <a:lumMod val="25000"/>
                  </a:schemeClr>
                </a:solidFill>
              </a:rPr>
              <a:t>     Из какой комнаты эта мебель?</a:t>
            </a:r>
            <a:endParaRPr lang="ru-RU" sz="40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6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893517" cy="530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bg1">
              <a:lumMod val="90000"/>
            </a:schemeClr>
          </a:solidFill>
        </p:spPr>
        <p:txBody>
          <a:bodyPr/>
          <a:lstStyle/>
          <a:p>
            <a:r>
              <a:rPr lang="ru-RU" sz="4000" dirty="0" smtClean="0"/>
              <a:t>       </a:t>
            </a:r>
            <a:r>
              <a:rPr lang="ru-RU" sz="4000" dirty="0" smtClean="0">
                <a:solidFill>
                  <a:schemeClr val="bg1">
                    <a:lumMod val="25000"/>
                  </a:schemeClr>
                </a:solidFill>
              </a:rPr>
              <a:t>Что находится в гостиной?</a:t>
            </a:r>
            <a:endParaRPr lang="ru-RU" sz="40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6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190_bi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338455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108283"/>
            <a:ext cx="1224136" cy="161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25000"/>
                  </a:schemeClr>
                </a:solidFill>
              </a:rPr>
              <a:t>      </a:t>
            </a:r>
            <a:r>
              <a:rPr lang="ru-RU" sz="4000" dirty="0" smtClean="0">
                <a:solidFill>
                  <a:schemeClr val="bg1">
                    <a:lumMod val="25000"/>
                  </a:schemeClr>
                </a:solidFill>
              </a:rPr>
              <a:t>Куда поставим эту мебель?</a:t>
            </a:r>
            <a:endParaRPr lang="ru-RU" sz="40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7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70255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25000"/>
                  </a:schemeClr>
                </a:solidFill>
              </a:rPr>
              <a:t>     </a:t>
            </a:r>
            <a:r>
              <a:rPr lang="ru-RU" sz="4000" dirty="0" smtClean="0">
                <a:solidFill>
                  <a:schemeClr val="bg1">
                    <a:lumMod val="25000"/>
                  </a:schemeClr>
                </a:solidFill>
              </a:rPr>
              <a:t>Что находится на кухне?</a:t>
            </a:r>
            <a:endParaRPr lang="ru-RU" sz="40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5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4geo.ru/images/personal-pages-share/222340951/img810075464_53269563396589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5760640" cy="49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133"/>
            <a:ext cx="9144000" cy="1143000"/>
          </a:xfrm>
          <a:solidFill>
            <a:schemeClr val="bg1">
              <a:lumMod val="9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25000"/>
                  </a:schemeClr>
                </a:solidFill>
              </a:rPr>
              <a:t>       </a:t>
            </a:r>
            <a:r>
              <a:rPr lang="ru-RU" sz="4000" dirty="0" smtClean="0">
                <a:solidFill>
                  <a:schemeClr val="bg1">
                    <a:lumMod val="25000"/>
                  </a:schemeClr>
                </a:solidFill>
              </a:rPr>
              <a:t>Где находится эта мебель?</a:t>
            </a:r>
            <a:endParaRPr lang="ru-RU" sz="40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   </a:t>
            </a:r>
            <a:r>
              <a:rPr lang="ru-RU" sz="4000" dirty="0" smtClean="0"/>
              <a:t>Игра «Что для чего нужно?».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997839"/>
            <a:ext cx="89289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Что делают за письменным столом?      (Пишут.)</a:t>
            </a:r>
          </a:p>
          <a:p>
            <a:r>
              <a:rPr lang="ru-RU" sz="2800" b="1" dirty="0" smtClean="0"/>
              <a:t>За обеденным?                                          (Обедают.) </a:t>
            </a:r>
          </a:p>
          <a:p>
            <a:r>
              <a:rPr lang="ru-RU" sz="2800" b="1" dirty="0" smtClean="0"/>
              <a:t>За кухонным?                                           (Готовят пищу.) </a:t>
            </a:r>
          </a:p>
          <a:p>
            <a:r>
              <a:rPr lang="ru-RU" sz="2800" b="1" dirty="0" smtClean="0"/>
              <a:t>Для чего нужен диван?         (Чтобы сидеть, отдыхать.) Стул?                                                        (Чтобы сидеть.)</a:t>
            </a:r>
          </a:p>
          <a:p>
            <a:r>
              <a:rPr lang="ru-RU" sz="2800" b="1" dirty="0" smtClean="0"/>
              <a:t>Платяной шкаф?                      (Чтобы хранить одежду.) </a:t>
            </a:r>
          </a:p>
          <a:p>
            <a:r>
              <a:rPr lang="ru-RU" sz="2800" b="1" dirty="0" smtClean="0"/>
              <a:t>Посудный</a:t>
            </a:r>
            <a:r>
              <a:rPr lang="ru-RU" sz="2800" b="1" dirty="0"/>
              <a:t> </a:t>
            </a:r>
            <a:r>
              <a:rPr lang="ru-RU" sz="2800" b="1" dirty="0" smtClean="0"/>
              <a:t>шкаф?                      (Чтобы хранить посуду.) </a:t>
            </a:r>
          </a:p>
          <a:p>
            <a:r>
              <a:rPr lang="ru-RU" sz="2800" b="1" dirty="0" smtClean="0"/>
              <a:t>Книжный</a:t>
            </a:r>
            <a:r>
              <a:rPr lang="ru-RU" sz="2800" b="1" dirty="0"/>
              <a:t> </a:t>
            </a:r>
            <a:r>
              <a:rPr lang="ru-RU" sz="2800" b="1" dirty="0" smtClean="0"/>
              <a:t>шкаф?                     (Чтобы хранить книги.)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50267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Послушайте и отгадайте загадки.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844824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 этом доме этажи называют полками,</a:t>
            </a:r>
          </a:p>
          <a:p>
            <a:r>
              <a:rPr lang="ru-RU" sz="2400" b="1" dirty="0" smtClean="0"/>
              <a:t>Тут белье мое лежит:</a:t>
            </a:r>
          </a:p>
          <a:p>
            <a:r>
              <a:rPr lang="ru-RU" sz="2400" b="1" dirty="0" smtClean="0"/>
              <a:t>Кофточки с футболками.</a:t>
            </a:r>
          </a:p>
          <a:p>
            <a:r>
              <a:rPr lang="ru-RU" sz="2400" b="1" dirty="0" smtClean="0"/>
              <a:t>Все всегда на месте в доме:</a:t>
            </a:r>
          </a:p>
          <a:p>
            <a:r>
              <a:rPr lang="ru-RU" sz="2400" b="1" dirty="0" smtClean="0"/>
              <a:t>Сарафан, халат и шарф,</a:t>
            </a:r>
          </a:p>
          <a:p>
            <a:r>
              <a:rPr lang="ru-RU" sz="2400" b="1" dirty="0" smtClean="0"/>
              <a:t>Как зовется этот домик?</a:t>
            </a:r>
          </a:p>
          <a:p>
            <a:r>
              <a:rPr lang="ru-RU" sz="2400" b="1" dirty="0" smtClean="0"/>
              <a:t>Угадали? Это...                                       </a:t>
            </a:r>
            <a:endParaRPr lang="ru-RU" sz="2400" b="1" dirty="0"/>
          </a:p>
        </p:txBody>
      </p:sp>
      <p:pic>
        <p:nvPicPr>
          <p:cNvPr id="4" name="Picture 12" descr="0000699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38" r="17140"/>
          <a:stretch>
            <a:fillRect/>
          </a:stretch>
        </p:blipFill>
        <p:spPr bwMode="auto">
          <a:xfrm>
            <a:off x="5580112" y="2708920"/>
            <a:ext cx="3204790" cy="344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29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             </a:t>
            </a:r>
            <a:r>
              <a:rPr lang="ru-RU" sz="3600" dirty="0" smtClean="0"/>
              <a:t>Физкультминутка.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1124744"/>
            <a:ext cx="3600400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/>
              <a:t>Одолела нас дремота,</a:t>
            </a:r>
          </a:p>
          <a:p>
            <a:r>
              <a:rPr lang="ru-RU" sz="2400" b="1" dirty="0" smtClean="0"/>
              <a:t>Шевельнуться неохота.</a:t>
            </a:r>
          </a:p>
          <a:p>
            <a:r>
              <a:rPr lang="ru-RU" sz="2400" b="1" dirty="0" smtClean="0"/>
              <a:t>Ну-ка, делайте со мною</a:t>
            </a:r>
          </a:p>
          <a:p>
            <a:r>
              <a:rPr lang="ru-RU" sz="2400" b="1" dirty="0" smtClean="0"/>
              <a:t>Упражнение такое:</a:t>
            </a:r>
          </a:p>
          <a:p>
            <a:r>
              <a:rPr lang="ru-RU" sz="2400" b="1" dirty="0" smtClean="0"/>
              <a:t>Вверх, вниз, потянись,</a:t>
            </a:r>
          </a:p>
          <a:p>
            <a:r>
              <a:rPr lang="ru-RU" sz="2400" b="1" dirty="0" smtClean="0"/>
              <a:t>Потянитесь и проснись.</a:t>
            </a:r>
          </a:p>
          <a:p>
            <a:endParaRPr lang="ru-RU" dirty="0"/>
          </a:p>
        </p:txBody>
      </p:sp>
      <p:pic>
        <p:nvPicPr>
          <p:cNvPr id="6146" name="Picture 2" descr="http://www.cliparthut.com/clip-arts/150/twitter-facebook-pinterest-google-plus-15047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3813700"/>
            <a:ext cx="5472608" cy="254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1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10"/>
            <a:ext cx="91440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     </a:t>
            </a:r>
            <a:r>
              <a:rPr lang="ru-RU" sz="4000" dirty="0" smtClean="0"/>
              <a:t>Игра «Назови части».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348880"/>
            <a:ext cx="56107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Стол — </a:t>
            </a:r>
            <a:endParaRPr lang="ru-RU" sz="32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3501009"/>
            <a:ext cx="4608528" cy="299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60228" y="2780928"/>
            <a:ext cx="3874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ножки, крышка</a:t>
            </a:r>
          </a:p>
        </p:txBody>
      </p:sp>
    </p:spTree>
    <p:extLst>
      <p:ext uri="{BB962C8B-B14F-4D97-AF65-F5344CB8AC3E}">
        <p14:creationId xmlns:p14="http://schemas.microsoft.com/office/powerpoint/2010/main" val="15450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/>
              <a:t>      Кресло — </a:t>
            </a:r>
            <a:endParaRPr lang="ru-RU" sz="40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852936"/>
            <a:ext cx="5489448" cy="359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1988840"/>
            <a:ext cx="6875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3300"/>
                </a:solidFill>
                <a:latin typeface="Times New Roman"/>
              </a:rPr>
              <a:t>ножки, подлокотники, сиденье, спинка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31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3999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/>
              <a:t>        Стул — </a:t>
            </a:r>
            <a:endParaRPr lang="ru-RU" sz="4400" b="1" dirty="0"/>
          </a:p>
        </p:txBody>
      </p:sp>
      <p:pic>
        <p:nvPicPr>
          <p:cNvPr id="22530" name="Picture 2" descr="http://murmolka.com/images/968b/http---pit.dirty.ru-lepro-2-2011-12-26-48167-160238-7c8f361124071d2ea50373435083ae57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1" y="2430860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79912" y="2276872"/>
            <a:ext cx="4578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3300"/>
                </a:solidFill>
                <a:latin typeface="Times New Roman"/>
              </a:rPr>
              <a:t>ножки, сиденье, спинка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45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08353"/>
            <a:ext cx="91440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/>
              <a:t>             </a:t>
            </a:r>
            <a:r>
              <a:rPr lang="ru-RU" sz="4000" b="1" dirty="0" smtClean="0"/>
              <a:t>Шкаф — </a:t>
            </a:r>
            <a:endParaRPr lang="ru-RU" sz="4000" b="1" dirty="0"/>
          </a:p>
        </p:txBody>
      </p:sp>
      <p:pic>
        <p:nvPicPr>
          <p:cNvPr id="24578" name="Picture 2" descr="http://mosmeb.ru/photo/510218/5206442_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5400600" cy="419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1880" y="1510426"/>
            <a:ext cx="43400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3300"/>
                </a:solidFill>
                <a:latin typeface="Times New Roman"/>
              </a:rPr>
              <a:t>ножки, дверцы, полки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4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4918"/>
            <a:ext cx="9144000" cy="8367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dirty="0" smtClean="0"/>
              <a:t>       Игра «Один — много».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585262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Одна полка, а много... </a:t>
            </a:r>
          </a:p>
          <a:p>
            <a:endParaRPr lang="ru-RU" sz="3200" b="1" dirty="0"/>
          </a:p>
          <a:p>
            <a:endParaRPr lang="ru-RU" sz="3200" b="1" dirty="0" smtClean="0"/>
          </a:p>
          <a:p>
            <a:endParaRPr lang="ru-RU" sz="3200" b="1" dirty="0"/>
          </a:p>
          <a:p>
            <a:r>
              <a:rPr lang="ru-RU" sz="3200" b="1" dirty="0" smtClean="0"/>
              <a:t>Один диван, а много... </a:t>
            </a:r>
            <a:endParaRPr lang="ru-RU" sz="3200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1643063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0874" y="2290923"/>
            <a:ext cx="16398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0761" y="1692935"/>
            <a:ext cx="16398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4113" y="2060848"/>
            <a:ext cx="16398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 descr="http://mebellandi.umi.ru/images/cms/data/1271796669_img16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94" y="4725144"/>
            <a:ext cx="212493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http://mebellandi.umi.ru/images/cms/data/1271796669_img16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3996268"/>
            <a:ext cx="212493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http://mebellandi.umi.ru/images/cms/data/1271796669_img16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5029944"/>
            <a:ext cx="212493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3588" y="4657079"/>
            <a:ext cx="21209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00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868" y="473804"/>
            <a:ext cx="9112132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/>
              <a:t>Один стол, а много... </a:t>
            </a:r>
          </a:p>
          <a:p>
            <a:endParaRPr lang="ru-RU" sz="3200" b="1" dirty="0" smtClean="0"/>
          </a:p>
          <a:p>
            <a:endParaRPr lang="ru-RU" sz="3200" b="1" dirty="0"/>
          </a:p>
          <a:p>
            <a:endParaRPr lang="ru-RU" sz="3200" b="1" dirty="0" smtClean="0"/>
          </a:p>
          <a:p>
            <a:endParaRPr lang="ru-RU" sz="3200" b="1" dirty="0"/>
          </a:p>
          <a:p>
            <a:r>
              <a:rPr lang="ru-RU" sz="3200" b="1" dirty="0" smtClean="0"/>
              <a:t>Один шкаф, а много...</a:t>
            </a:r>
            <a:endParaRPr lang="ru-RU" sz="3200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46" y="1196751"/>
            <a:ext cx="2460548" cy="160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6471" y="1926316"/>
            <a:ext cx="2460548" cy="160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7910" y="473804"/>
            <a:ext cx="2460548" cy="160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1997297"/>
            <a:ext cx="2460548" cy="160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1679376" cy="267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528" y="3598390"/>
            <a:ext cx="1679376" cy="267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3789040"/>
            <a:ext cx="1679376" cy="267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624" y="3789040"/>
            <a:ext cx="1679376" cy="267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4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960602" cy="450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737"/>
            <a:ext cx="9140114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  </a:t>
            </a:r>
            <a:r>
              <a:rPr lang="ru-RU" sz="4000" dirty="0" smtClean="0"/>
              <a:t>Скажи из чего сделана мебель.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9469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35336" cy="491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380"/>
            <a:ext cx="91440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</a:t>
            </a:r>
            <a:r>
              <a:rPr lang="ru-RU" sz="4000" dirty="0" smtClean="0"/>
              <a:t>Назови какие бывают столы.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0124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737"/>
            <a:ext cx="9144000" cy="102899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000" dirty="0" smtClean="0"/>
              <a:t>       Расскажи кто где находится.</a:t>
            </a:r>
            <a:endParaRPr lang="ru-RU" sz="40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363096"/>
            <a:ext cx="8771139" cy="513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1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88640"/>
            <a:ext cx="9036496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       Днем спит на ней подушка,</a:t>
            </a:r>
          </a:p>
          <a:p>
            <a:r>
              <a:rPr lang="ru-RU" sz="2800" b="1" dirty="0" smtClean="0"/>
              <a:t>        А вечером Андрюшка.</a:t>
            </a:r>
            <a:endParaRPr lang="ru-RU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5" y="2708920"/>
            <a:ext cx="4137653" cy="310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53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</a:t>
            </a:r>
            <a:r>
              <a:rPr lang="ru-RU" sz="3200" dirty="0" smtClean="0"/>
              <a:t>Назвать картинки и придумать предложения.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8042609" cy="419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69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         Итог занятия.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413338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О чем мы говорили сегодня на занятии?</a:t>
            </a:r>
          </a:p>
          <a:p>
            <a:r>
              <a:rPr lang="ru-RU" sz="2800" b="1" dirty="0" smtClean="0"/>
              <a:t>Назовите предметы мебели. Из чего можно изготовить мебель? Отгадайте, что это. Ножки, дверцы, полки. (Шкаф.)</a:t>
            </a:r>
          </a:p>
          <a:p>
            <a:r>
              <a:rPr lang="ru-RU" sz="2800" b="1" dirty="0" smtClean="0"/>
              <a:t> Ножки, спинка, подлокотники, сиденье. (Кресло.)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77102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gifzona.ru/i/spas/3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260648"/>
            <a:ext cx="5374380" cy="6193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9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10"/>
            <a:ext cx="9157429" cy="1143000"/>
          </a:xfrm>
          <a:solidFill>
            <a:schemeClr val="bg1"/>
          </a:solidFill>
        </p:spPr>
        <p:txBody>
          <a:bodyPr/>
          <a:lstStyle/>
          <a:p>
            <a:r>
              <a:rPr lang="ru-RU" dirty="0" smtClean="0"/>
              <a:t>             </a:t>
            </a:r>
            <a:r>
              <a:rPr lang="ru-RU" dirty="0" smtClean="0">
                <a:solidFill>
                  <a:schemeClr val="bg2"/>
                </a:solidFill>
              </a:rPr>
              <a:t>Источники</a:t>
            </a:r>
            <a:r>
              <a:rPr lang="ru-RU" dirty="0">
                <a:solidFill>
                  <a:schemeClr val="bg2"/>
                </a:solidFill>
              </a:rPr>
              <a:t>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772816"/>
            <a:ext cx="91574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Гомзяк</a:t>
            </a:r>
            <a:r>
              <a:rPr lang="ru-RU" dirty="0"/>
              <a:t> О.С. Говорим правильно в 5-6 лет. Учебно-методический </a:t>
            </a:r>
            <a:r>
              <a:rPr lang="ru-RU" dirty="0" smtClean="0"/>
              <a:t>комплект «Комплексный </a:t>
            </a:r>
            <a:r>
              <a:rPr lang="ru-RU" dirty="0"/>
              <a:t>подход к преодолению ОНР у </a:t>
            </a:r>
            <a:r>
              <a:rPr lang="ru-RU" dirty="0" smtClean="0"/>
              <a:t>дошкольников. Конспекты </a:t>
            </a:r>
            <a:r>
              <a:rPr lang="ru-RU" dirty="0"/>
              <a:t>фронтальных занятий </a:t>
            </a:r>
            <a:r>
              <a:rPr lang="ru-RU" dirty="0" smtClean="0"/>
              <a:t>2-го периода </a:t>
            </a:r>
            <a:r>
              <a:rPr lang="ru-RU" dirty="0"/>
              <a:t>обучения в старшей </a:t>
            </a:r>
            <a:r>
              <a:rPr lang="ru-RU" dirty="0" err="1" smtClean="0"/>
              <a:t>логогруппе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2828836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Русланова Н.С. Дидактический материал для развития лексико-грамматических категорий у детей 5-7 лет: Дом, Квартира, </a:t>
            </a:r>
            <a:r>
              <a:rPr lang="ru-RU" dirty="0" smtClean="0"/>
              <a:t>Мебель. </a:t>
            </a:r>
            <a:r>
              <a:rPr lang="ru-RU" dirty="0"/>
              <a:t>М.: </a:t>
            </a:r>
            <a:r>
              <a:rPr lang="ru-RU" dirty="0" err="1"/>
              <a:t>Аркти</a:t>
            </a:r>
            <a:r>
              <a:rPr lang="ru-RU" dirty="0"/>
              <a:t>, 2005. — 32 с.: ил. — (Библиотека практикующего логопеда. Учим произносить правильно).</a:t>
            </a:r>
          </a:p>
        </p:txBody>
      </p:sp>
    </p:spTree>
    <p:extLst>
      <p:ext uri="{BB962C8B-B14F-4D97-AF65-F5344CB8AC3E}">
        <p14:creationId xmlns:p14="http://schemas.microsoft.com/office/powerpoint/2010/main" val="92599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85" y="188640"/>
            <a:ext cx="914400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       На нем сидят, телевизор глядят.</a:t>
            </a:r>
          </a:p>
          <a:p>
            <a:r>
              <a:rPr lang="ru-RU" sz="2800" b="1" dirty="0" smtClean="0"/>
              <a:t>        Если устали, то полежат.</a:t>
            </a:r>
            <a:endParaRPr lang="ru-RU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3" y="2204864"/>
            <a:ext cx="5001749" cy="37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64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            За стеклом на полках в ряд</a:t>
            </a:r>
          </a:p>
          <a:p>
            <a:r>
              <a:rPr lang="ru-RU" sz="2800" b="1" dirty="0" smtClean="0"/>
              <a:t>           Книги разные стоят.</a:t>
            </a:r>
            <a:endParaRPr lang="ru-RU" sz="2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5976664" cy="448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8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               Под крышей ножки,</a:t>
            </a:r>
          </a:p>
          <a:p>
            <a:r>
              <a:rPr lang="ru-RU" sz="2800" b="1" dirty="0" smtClean="0"/>
              <a:t>              А на крыше суп да ложки.</a:t>
            </a:r>
            <a:endParaRPr lang="ru-RU" sz="2800" b="1" dirty="0"/>
          </a:p>
        </p:txBody>
      </p:sp>
      <p:pic>
        <p:nvPicPr>
          <p:cNvPr id="8194" name="Picture 2" descr="http://www.kupi-ekonom-mebel.ru/wp-content/uploads/2015/04/44_bi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420888"/>
            <a:ext cx="4163616" cy="312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2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8" y="114689"/>
            <a:ext cx="8964488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dirty="0" smtClean="0"/>
              <a:t>     Как назвать одним словом: платяной шкаф, кровать, диван, книжный шкаф, стол?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1336" y="4797152"/>
            <a:ext cx="8712968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i="1" u="none" strike="noStrike" baseline="0" dirty="0" smtClean="0">
                <a:latin typeface="Times New Roman"/>
              </a:rPr>
              <a:t>Сегодня на занятии</a:t>
            </a:r>
            <a:r>
              <a:rPr lang="ru-RU" sz="2800" b="1" i="1" u="none" strike="noStrike" dirty="0" smtClean="0">
                <a:latin typeface="Times New Roman"/>
              </a:rPr>
              <a:t> </a:t>
            </a:r>
            <a:r>
              <a:rPr lang="ru-RU" sz="2800" b="1" i="1" u="none" strike="noStrike" baseline="0" dirty="0" smtClean="0">
                <a:latin typeface="Times New Roman"/>
              </a:rPr>
              <a:t>мы поговорим о мебели. </a:t>
            </a:r>
          </a:p>
          <a:p>
            <a:r>
              <a:rPr lang="ru-RU" sz="2800" b="1" i="1" u="none" strike="noStrike" baseline="0" dirty="0" smtClean="0">
                <a:latin typeface="Times New Roman"/>
              </a:rPr>
              <a:t>Как же она пришла к</a:t>
            </a:r>
            <a:r>
              <a:rPr lang="ru-RU" sz="2800" b="1" i="1" u="none" strike="noStrike" dirty="0" smtClean="0">
                <a:latin typeface="Times New Roman"/>
              </a:rPr>
              <a:t> </a:t>
            </a:r>
            <a:r>
              <a:rPr lang="ru-RU" sz="2800" b="1" i="1" u="none" strike="noStrike" baseline="0" dirty="0" smtClean="0">
                <a:latin typeface="Times New Roman"/>
              </a:rPr>
              <a:t>нам в дом?</a:t>
            </a:r>
          </a:p>
          <a:p>
            <a:r>
              <a:rPr lang="ru-RU" sz="2800" b="1" i="1" u="none" strike="noStrike" baseline="0" dirty="0" smtClean="0">
                <a:latin typeface="Times New Roman"/>
              </a:rPr>
              <a:t>Послушайте внимательно и узнаете.</a:t>
            </a:r>
            <a:endParaRPr lang="ru-RU" sz="2800" b="1" i="1" dirty="0"/>
          </a:p>
        </p:txBody>
      </p:sp>
      <p:pic>
        <p:nvPicPr>
          <p:cNvPr id="33794" name="Picture 2" descr="http://4.bp.blogspot.com/-yNT3e2qhEiU/UJ9EkC7vUJI/AAAAAAAAAXs/NpNjDpb0Vws/s1600/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478146"/>
            <a:ext cx="4131398" cy="309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69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32656"/>
            <a:ext cx="9144000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Вырос в лесу большой дуб. Лесорубы решили,</a:t>
            </a:r>
          </a:p>
          <a:p>
            <a:r>
              <a:rPr lang="ru-RU" sz="2800" b="1" dirty="0" smtClean="0"/>
              <a:t>что из него получится красивая мебель. Они срубили</a:t>
            </a:r>
          </a:p>
          <a:p>
            <a:r>
              <a:rPr lang="ru-RU" sz="2800" b="1" dirty="0" smtClean="0"/>
              <a:t>его и отправили на лесопилку.</a:t>
            </a:r>
            <a:endParaRPr lang="ru-RU" sz="2800" b="1" dirty="0"/>
          </a:p>
        </p:txBody>
      </p:sp>
      <p:pic>
        <p:nvPicPr>
          <p:cNvPr id="9218" name="Picture 2" descr="http://vestivrn.ru/images/news/v-shipovom-lesu-vyipilivali-vekovyie-dubyi_2007-12-25_13-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59" y="2564904"/>
            <a:ext cx="355239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recyclemag.ru/wp-content/uploads/2015/09/derevita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5367" y="2593966"/>
            <a:ext cx="3663787" cy="244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9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336704" cy="43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9174015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   На лесопилке плотники распилили дерево на доски.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   Доски доставили на фабрику.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786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звук ы - копия">
  <a:themeElements>
    <a:clrScheme name="Тема Office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Тема Office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звук ы - копия</Template>
  <TotalTime>216</TotalTime>
  <Words>589</Words>
  <Application>Microsoft Office PowerPoint</Application>
  <PresentationFormat>Экран (4:3)</PresentationFormat>
  <Paragraphs>85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звук ы - копия</vt:lpstr>
      <vt:lpstr>   Мебель. Части мебели</vt:lpstr>
      <vt:lpstr>Послушайте и отгадайте загадки.</vt:lpstr>
      <vt:lpstr>Презентация PowerPoint</vt:lpstr>
      <vt:lpstr>Презентация PowerPoint</vt:lpstr>
      <vt:lpstr>Презентация PowerPoint</vt:lpstr>
      <vt:lpstr>Презентация PowerPoint</vt:lpstr>
      <vt:lpstr>     Как назвать одним словом: платяной шкаф, кровать, диван, книжный шкаф, стол?</vt:lpstr>
      <vt:lpstr>Презентация PowerPoint</vt:lpstr>
      <vt:lpstr>Презентация PowerPoint</vt:lpstr>
      <vt:lpstr>Презентация PowerPoint</vt:lpstr>
      <vt:lpstr>Презентация PowerPoint</vt:lpstr>
      <vt:lpstr>   Для какой комнаты эта мебель?</vt:lpstr>
      <vt:lpstr>       Что стоит в детской?</vt:lpstr>
      <vt:lpstr>     Из какой комнаты эта мебель?</vt:lpstr>
      <vt:lpstr>       Что находится в гостиной?</vt:lpstr>
      <vt:lpstr>      Куда поставим эту мебель?</vt:lpstr>
      <vt:lpstr>     Что находится на кухне?</vt:lpstr>
      <vt:lpstr>       Где находится эта мебель?</vt:lpstr>
      <vt:lpstr>       Игра «Что для чего нужно?».</vt:lpstr>
      <vt:lpstr>                 Физкультминутка.</vt:lpstr>
      <vt:lpstr>         Игра «Назови части».</vt:lpstr>
      <vt:lpstr>Презентация PowerPoint</vt:lpstr>
      <vt:lpstr>Презентация PowerPoint</vt:lpstr>
      <vt:lpstr>Презентация PowerPoint</vt:lpstr>
      <vt:lpstr>       Игра «Один — много».</vt:lpstr>
      <vt:lpstr>Презентация PowerPoint</vt:lpstr>
      <vt:lpstr>      Скажи из чего сделана мебель.</vt:lpstr>
      <vt:lpstr>    Назови какие бывают столы.</vt:lpstr>
      <vt:lpstr>       Расскажи кто где находится.</vt:lpstr>
      <vt:lpstr> Назвать картинки и придумать предложения.</vt:lpstr>
      <vt:lpstr>             Итог занятия.</vt:lpstr>
      <vt:lpstr>Презентация PowerPoint</vt:lpstr>
      <vt:lpstr>             Источники: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Мебель. Части мебели</dc:title>
  <dc:creator>Acer</dc:creator>
  <cp:lastModifiedBy>Admin</cp:lastModifiedBy>
  <cp:revision>21</cp:revision>
  <cp:lastPrinted>1601-01-01T00:00:00Z</cp:lastPrinted>
  <dcterms:created xsi:type="dcterms:W3CDTF">2015-12-03T10:37:12Z</dcterms:created>
  <dcterms:modified xsi:type="dcterms:W3CDTF">2020-04-12T14:35:57Z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