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9" r:id="rId4"/>
    <p:sldId id="276" r:id="rId5"/>
    <p:sldId id="268" r:id="rId6"/>
    <p:sldId id="280" r:id="rId7"/>
    <p:sldId id="279" r:id="rId8"/>
    <p:sldId id="278" r:id="rId9"/>
    <p:sldId id="269" r:id="rId10"/>
    <p:sldId id="270" r:id="rId11"/>
    <p:sldId id="271" r:id="rId12"/>
    <p:sldId id="272" r:id="rId13"/>
    <p:sldId id="273" r:id="rId14"/>
    <p:sldId id="274" r:id="rId15"/>
    <p:sldId id="281" r:id="rId16"/>
    <p:sldId id="260" r:id="rId17"/>
    <p:sldId id="275" r:id="rId18"/>
    <p:sldId id="261" r:id="rId19"/>
    <p:sldId id="26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809" autoAdjust="0"/>
    <p:restoredTop sz="94660"/>
  </p:normalViewPr>
  <p:slideViewPr>
    <p:cSldViewPr>
      <p:cViewPr varScale="1">
        <p:scale>
          <a:sx n="86" d="100"/>
          <a:sy n="86" d="100"/>
        </p:scale>
        <p:origin x="-148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BE670A-90A3-4F53-865F-CF67046AB9CE}" type="doc">
      <dgm:prSet loTypeId="urn:microsoft.com/office/officeart/2005/8/layout/default#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CB425C8-6C92-45EF-9D33-E7D8AA9FD66B}">
      <dgm:prSet phldrT="[Текст]" custT="1"/>
      <dgm:spPr/>
      <dgm:t>
        <a:bodyPr/>
        <a:lstStyle/>
        <a:p>
          <a:r>
            <a:rPr lang="ru-RU" sz="2500" dirty="0" smtClean="0"/>
            <a:t> </a:t>
          </a:r>
          <a:r>
            <a:rPr lang="ru-RU" sz="2800" b="1" dirty="0" smtClean="0"/>
            <a:t>Тщательный отбор сценария и актёров</a:t>
          </a:r>
          <a:endParaRPr lang="ru-RU" sz="2800" b="1" dirty="0"/>
        </a:p>
      </dgm:t>
    </dgm:pt>
    <dgm:pt modelId="{82A4D59A-D3F2-408E-9872-434B1B5CD565}" type="parTrans" cxnId="{99BBCFF7-F77C-4EEB-9717-B96039AE1F12}">
      <dgm:prSet/>
      <dgm:spPr/>
      <dgm:t>
        <a:bodyPr/>
        <a:lstStyle/>
        <a:p>
          <a:endParaRPr lang="ru-RU"/>
        </a:p>
      </dgm:t>
    </dgm:pt>
    <dgm:pt modelId="{FAE159D5-7381-42E1-B6C8-73EB6BED4345}" type="sibTrans" cxnId="{99BBCFF7-F77C-4EEB-9717-B96039AE1F12}">
      <dgm:prSet/>
      <dgm:spPr/>
      <dgm:t>
        <a:bodyPr/>
        <a:lstStyle/>
        <a:p>
          <a:endParaRPr lang="ru-RU"/>
        </a:p>
      </dgm:t>
    </dgm:pt>
    <dgm:pt modelId="{A38C688F-7631-4E65-BB47-09045E649B8B}">
      <dgm:prSet phldrT="[Текст]" custT="1"/>
      <dgm:spPr/>
      <dgm:t>
        <a:bodyPr/>
        <a:lstStyle/>
        <a:p>
          <a:r>
            <a:rPr lang="ru-RU" sz="2800" b="1" dirty="0" smtClean="0"/>
            <a:t>Разучивание музыкально-литературного материала</a:t>
          </a:r>
          <a:endParaRPr lang="ru-RU" sz="2800" b="1" dirty="0"/>
        </a:p>
      </dgm:t>
    </dgm:pt>
    <dgm:pt modelId="{6B10213F-7225-4511-B1CE-5EFBE19435C3}" type="parTrans" cxnId="{E687CC9E-97A8-486F-BA66-2DD8BD667C35}">
      <dgm:prSet/>
      <dgm:spPr/>
      <dgm:t>
        <a:bodyPr/>
        <a:lstStyle/>
        <a:p>
          <a:endParaRPr lang="ru-RU"/>
        </a:p>
      </dgm:t>
    </dgm:pt>
    <dgm:pt modelId="{215FEF52-5A99-47DD-8B27-C0CBD4DB4520}" type="sibTrans" cxnId="{E687CC9E-97A8-486F-BA66-2DD8BD667C35}">
      <dgm:prSet/>
      <dgm:spPr/>
      <dgm:t>
        <a:bodyPr/>
        <a:lstStyle/>
        <a:p>
          <a:endParaRPr lang="ru-RU"/>
        </a:p>
      </dgm:t>
    </dgm:pt>
    <dgm:pt modelId="{62C2DEDC-AB87-4633-A89D-F3927ACEB12F}">
      <dgm:prSet phldrT="[Текст]" custT="1"/>
      <dgm:spPr/>
      <dgm:t>
        <a:bodyPr/>
        <a:lstStyle/>
        <a:p>
          <a:r>
            <a:rPr lang="ru-RU" sz="2800" b="1" dirty="0" smtClean="0"/>
            <a:t>Проведение </a:t>
          </a:r>
        </a:p>
        <a:p>
          <a:r>
            <a:rPr lang="ru-RU" sz="2800" b="1" dirty="0" smtClean="0"/>
            <a:t>репетиций</a:t>
          </a:r>
          <a:endParaRPr lang="ru-RU" sz="2800" b="1" dirty="0"/>
        </a:p>
      </dgm:t>
    </dgm:pt>
    <dgm:pt modelId="{DF54816D-3F49-4EFE-A975-BDFB285A0982}" type="parTrans" cxnId="{9E1F48E2-82AD-4F33-92A8-4CDAEEB5EEE0}">
      <dgm:prSet/>
      <dgm:spPr/>
      <dgm:t>
        <a:bodyPr/>
        <a:lstStyle/>
        <a:p>
          <a:endParaRPr lang="ru-RU"/>
        </a:p>
      </dgm:t>
    </dgm:pt>
    <dgm:pt modelId="{8A7EAFE2-55C0-47A5-9576-1E4AE57F900A}" type="sibTrans" cxnId="{9E1F48E2-82AD-4F33-92A8-4CDAEEB5EEE0}">
      <dgm:prSet/>
      <dgm:spPr/>
      <dgm:t>
        <a:bodyPr/>
        <a:lstStyle/>
        <a:p>
          <a:endParaRPr lang="ru-RU"/>
        </a:p>
      </dgm:t>
    </dgm:pt>
    <dgm:pt modelId="{B5C36D34-3296-41C7-BA42-DDA0E10F9925}">
      <dgm:prSet phldrT="[Текст]" custT="1"/>
      <dgm:spPr/>
      <dgm:t>
        <a:bodyPr/>
        <a:lstStyle/>
        <a:p>
          <a:r>
            <a:rPr lang="ru-RU" sz="2800" b="1" dirty="0" smtClean="0"/>
            <a:t>Изготовление костюмов, декораций, подбор фонограмм</a:t>
          </a:r>
          <a:endParaRPr lang="ru-RU" sz="2800" b="1" dirty="0"/>
        </a:p>
      </dgm:t>
    </dgm:pt>
    <dgm:pt modelId="{7F20A33F-2160-43D8-8DCE-0CB5629C2FC1}" type="parTrans" cxnId="{8F8DCF56-384D-4C59-BDED-B00CC3D3C1BA}">
      <dgm:prSet/>
      <dgm:spPr/>
      <dgm:t>
        <a:bodyPr/>
        <a:lstStyle/>
        <a:p>
          <a:endParaRPr lang="ru-RU"/>
        </a:p>
      </dgm:t>
    </dgm:pt>
    <dgm:pt modelId="{1061783E-F541-4A8D-B61D-061E4B37BDAF}" type="sibTrans" cxnId="{8F8DCF56-384D-4C59-BDED-B00CC3D3C1BA}">
      <dgm:prSet/>
      <dgm:spPr/>
      <dgm:t>
        <a:bodyPr/>
        <a:lstStyle/>
        <a:p>
          <a:endParaRPr lang="ru-RU"/>
        </a:p>
      </dgm:t>
    </dgm:pt>
    <dgm:pt modelId="{FA2018C8-11A5-407B-8A70-ED8943A6FA72}" type="pres">
      <dgm:prSet presAssocID="{25BE670A-90A3-4F53-865F-CF67046AB9C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A901B90-2871-41DF-BAAB-BA281AAC1F39}" type="pres">
      <dgm:prSet presAssocID="{4CB425C8-6C92-45EF-9D33-E7D8AA9FD66B}" presName="node" presStyleLbl="node1" presStyleIdx="0" presStyleCnt="4" custScaleX="1170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3DEA51-C04F-4FE8-AAD0-AD2F3ABCD206}" type="pres">
      <dgm:prSet presAssocID="{FAE159D5-7381-42E1-B6C8-73EB6BED4345}" presName="sibTrans" presStyleCnt="0"/>
      <dgm:spPr/>
    </dgm:pt>
    <dgm:pt modelId="{12A12FBC-13A9-4CAE-8439-5D52843477D1}" type="pres">
      <dgm:prSet presAssocID="{A38C688F-7631-4E65-BB47-09045E649B8B}" presName="node" presStyleLbl="node1" presStyleIdx="1" presStyleCnt="4" custScaleX="1250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7DCF26-192C-49C8-A669-9DC29D2D79BD}" type="pres">
      <dgm:prSet presAssocID="{215FEF52-5A99-47DD-8B27-C0CBD4DB4520}" presName="sibTrans" presStyleCnt="0"/>
      <dgm:spPr/>
    </dgm:pt>
    <dgm:pt modelId="{03C79ADA-BE34-482B-9595-8E3F33559C99}" type="pres">
      <dgm:prSet presAssocID="{62C2DEDC-AB87-4633-A89D-F3927ACEB12F}" presName="node" presStyleLbl="node1" presStyleIdx="2" presStyleCnt="4" custScaleX="130707" custScaleY="117616" custLinFactNeighborX="3684" custLinFactNeighborY="14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E3300C-4F05-4D76-AEEF-9242CF57E6B0}" type="pres">
      <dgm:prSet presAssocID="{8A7EAFE2-55C0-47A5-9576-1E4AE57F900A}" presName="sibTrans" presStyleCnt="0"/>
      <dgm:spPr/>
    </dgm:pt>
    <dgm:pt modelId="{7D467B94-10DF-4B12-B2F2-810D2B3B4A4F}" type="pres">
      <dgm:prSet presAssocID="{B5C36D34-3296-41C7-BA42-DDA0E10F9925}" presName="node" presStyleLbl="node1" presStyleIdx="3" presStyleCnt="4" custScaleX="1356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97106B-E2C9-4968-8C70-8880C6781005}" type="presOf" srcId="{B5C36D34-3296-41C7-BA42-DDA0E10F9925}" destId="{7D467B94-10DF-4B12-B2F2-810D2B3B4A4F}" srcOrd="0" destOrd="0" presId="urn:microsoft.com/office/officeart/2005/8/layout/default#1"/>
    <dgm:cxn modelId="{70FE90DC-C49C-4304-842B-3BBF6A46C743}" type="presOf" srcId="{A38C688F-7631-4E65-BB47-09045E649B8B}" destId="{12A12FBC-13A9-4CAE-8439-5D52843477D1}" srcOrd="0" destOrd="0" presId="urn:microsoft.com/office/officeart/2005/8/layout/default#1"/>
    <dgm:cxn modelId="{E687CC9E-97A8-486F-BA66-2DD8BD667C35}" srcId="{25BE670A-90A3-4F53-865F-CF67046AB9CE}" destId="{A38C688F-7631-4E65-BB47-09045E649B8B}" srcOrd="1" destOrd="0" parTransId="{6B10213F-7225-4511-B1CE-5EFBE19435C3}" sibTransId="{215FEF52-5A99-47DD-8B27-C0CBD4DB4520}"/>
    <dgm:cxn modelId="{99BBCFF7-F77C-4EEB-9717-B96039AE1F12}" srcId="{25BE670A-90A3-4F53-865F-CF67046AB9CE}" destId="{4CB425C8-6C92-45EF-9D33-E7D8AA9FD66B}" srcOrd="0" destOrd="0" parTransId="{82A4D59A-D3F2-408E-9872-434B1B5CD565}" sibTransId="{FAE159D5-7381-42E1-B6C8-73EB6BED4345}"/>
    <dgm:cxn modelId="{ADA90C2B-7C1A-4813-9D9C-E2BC2D7E3A7B}" type="presOf" srcId="{25BE670A-90A3-4F53-865F-CF67046AB9CE}" destId="{FA2018C8-11A5-407B-8A70-ED8943A6FA72}" srcOrd="0" destOrd="0" presId="urn:microsoft.com/office/officeart/2005/8/layout/default#1"/>
    <dgm:cxn modelId="{5AD19193-F66E-481A-9107-628CA5D321D7}" type="presOf" srcId="{62C2DEDC-AB87-4633-A89D-F3927ACEB12F}" destId="{03C79ADA-BE34-482B-9595-8E3F33559C99}" srcOrd="0" destOrd="0" presId="urn:microsoft.com/office/officeart/2005/8/layout/default#1"/>
    <dgm:cxn modelId="{8F8DCF56-384D-4C59-BDED-B00CC3D3C1BA}" srcId="{25BE670A-90A3-4F53-865F-CF67046AB9CE}" destId="{B5C36D34-3296-41C7-BA42-DDA0E10F9925}" srcOrd="3" destOrd="0" parTransId="{7F20A33F-2160-43D8-8DCE-0CB5629C2FC1}" sibTransId="{1061783E-F541-4A8D-B61D-061E4B37BDAF}"/>
    <dgm:cxn modelId="{B7AE511F-F915-4393-AF85-9F12304AFFE3}" type="presOf" srcId="{4CB425C8-6C92-45EF-9D33-E7D8AA9FD66B}" destId="{9A901B90-2871-41DF-BAAB-BA281AAC1F39}" srcOrd="0" destOrd="0" presId="urn:microsoft.com/office/officeart/2005/8/layout/default#1"/>
    <dgm:cxn modelId="{9E1F48E2-82AD-4F33-92A8-4CDAEEB5EEE0}" srcId="{25BE670A-90A3-4F53-865F-CF67046AB9CE}" destId="{62C2DEDC-AB87-4633-A89D-F3927ACEB12F}" srcOrd="2" destOrd="0" parTransId="{DF54816D-3F49-4EFE-A975-BDFB285A0982}" sibTransId="{8A7EAFE2-55C0-47A5-9576-1E4AE57F900A}"/>
    <dgm:cxn modelId="{BD192431-CF1F-4C38-AB79-38E8B2212C65}" type="presParOf" srcId="{FA2018C8-11A5-407B-8A70-ED8943A6FA72}" destId="{9A901B90-2871-41DF-BAAB-BA281AAC1F39}" srcOrd="0" destOrd="0" presId="urn:microsoft.com/office/officeart/2005/8/layout/default#1"/>
    <dgm:cxn modelId="{7C8E8F9E-80B1-4F24-9D75-FB6DF618D821}" type="presParOf" srcId="{FA2018C8-11A5-407B-8A70-ED8943A6FA72}" destId="{0A3DEA51-C04F-4FE8-AAD0-AD2F3ABCD206}" srcOrd="1" destOrd="0" presId="urn:microsoft.com/office/officeart/2005/8/layout/default#1"/>
    <dgm:cxn modelId="{742465A3-9F7F-47C3-AEA6-BD4F2F8D8443}" type="presParOf" srcId="{FA2018C8-11A5-407B-8A70-ED8943A6FA72}" destId="{12A12FBC-13A9-4CAE-8439-5D52843477D1}" srcOrd="2" destOrd="0" presId="urn:microsoft.com/office/officeart/2005/8/layout/default#1"/>
    <dgm:cxn modelId="{4C3D5D32-8F40-4892-B40F-4AA8EC9EAA4C}" type="presParOf" srcId="{FA2018C8-11A5-407B-8A70-ED8943A6FA72}" destId="{7C7DCF26-192C-49C8-A669-9DC29D2D79BD}" srcOrd="3" destOrd="0" presId="urn:microsoft.com/office/officeart/2005/8/layout/default#1"/>
    <dgm:cxn modelId="{58AEAEBF-B139-421E-825C-A7619D684BA7}" type="presParOf" srcId="{FA2018C8-11A5-407B-8A70-ED8943A6FA72}" destId="{03C79ADA-BE34-482B-9595-8E3F33559C99}" srcOrd="4" destOrd="0" presId="urn:microsoft.com/office/officeart/2005/8/layout/default#1"/>
    <dgm:cxn modelId="{E5458F43-6C6F-4049-A710-65E6ACB9B07A}" type="presParOf" srcId="{FA2018C8-11A5-407B-8A70-ED8943A6FA72}" destId="{7DE3300C-4F05-4D76-AEEF-9242CF57E6B0}" srcOrd="5" destOrd="0" presId="urn:microsoft.com/office/officeart/2005/8/layout/default#1"/>
    <dgm:cxn modelId="{EEA07004-573F-42D6-BA9D-E6879D1A8063}" type="presParOf" srcId="{FA2018C8-11A5-407B-8A70-ED8943A6FA72}" destId="{7D467B94-10DF-4B12-B2F2-810D2B3B4A4F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901B90-2871-41DF-BAAB-BA281AAC1F39}">
      <dsp:nvSpPr>
        <dsp:cNvPr id="0" name=""/>
        <dsp:cNvSpPr/>
      </dsp:nvSpPr>
      <dsp:spPr>
        <a:xfrm>
          <a:off x="332574" y="145267"/>
          <a:ext cx="3200912" cy="164138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 </a:t>
          </a:r>
          <a:r>
            <a:rPr lang="ru-RU" sz="2800" b="1" kern="1200" dirty="0" smtClean="0"/>
            <a:t>Тщательный отбор сценария и актёров</a:t>
          </a:r>
          <a:endParaRPr lang="ru-RU" sz="2800" b="1" kern="1200" dirty="0"/>
        </a:p>
      </dsp:txBody>
      <dsp:txXfrm>
        <a:off x="332574" y="145267"/>
        <a:ext cx="3200912" cy="1641381"/>
      </dsp:txXfrm>
    </dsp:sp>
    <dsp:sp modelId="{12A12FBC-13A9-4CAE-8439-5D52843477D1}">
      <dsp:nvSpPr>
        <dsp:cNvPr id="0" name=""/>
        <dsp:cNvSpPr/>
      </dsp:nvSpPr>
      <dsp:spPr>
        <a:xfrm>
          <a:off x="3807051" y="145267"/>
          <a:ext cx="3421213" cy="1641381"/>
        </a:xfrm>
        <a:prstGeom prst="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Разучивание музыкально-литературного материала</a:t>
          </a:r>
          <a:endParaRPr lang="ru-RU" sz="2800" b="1" kern="1200" dirty="0"/>
        </a:p>
      </dsp:txBody>
      <dsp:txXfrm>
        <a:off x="3807051" y="145267"/>
        <a:ext cx="3421213" cy="1641381"/>
      </dsp:txXfrm>
    </dsp:sp>
    <dsp:sp modelId="{03C79ADA-BE34-482B-9595-8E3F33559C99}">
      <dsp:nvSpPr>
        <dsp:cNvPr id="0" name=""/>
        <dsp:cNvSpPr/>
      </dsp:nvSpPr>
      <dsp:spPr>
        <a:xfrm>
          <a:off x="101085" y="2083684"/>
          <a:ext cx="3575667" cy="1930527"/>
        </a:xfrm>
        <a:prstGeom prst="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Проведение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репетиций</a:t>
          </a:r>
          <a:endParaRPr lang="ru-RU" sz="2800" b="1" kern="1200" dirty="0"/>
        </a:p>
      </dsp:txBody>
      <dsp:txXfrm>
        <a:off x="101085" y="2083684"/>
        <a:ext cx="3575667" cy="1930527"/>
      </dsp:txXfrm>
    </dsp:sp>
    <dsp:sp modelId="{7D467B94-10DF-4B12-B2F2-810D2B3B4A4F}">
      <dsp:nvSpPr>
        <dsp:cNvPr id="0" name=""/>
        <dsp:cNvSpPr/>
      </dsp:nvSpPr>
      <dsp:spPr>
        <a:xfrm>
          <a:off x="3849535" y="2204785"/>
          <a:ext cx="3710999" cy="1641381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Изготовление костюмов, декораций, подбор фонограмм</a:t>
          </a:r>
          <a:endParaRPr lang="ru-RU" sz="2800" b="1" kern="1200" dirty="0"/>
        </a:p>
      </dsp:txBody>
      <dsp:txXfrm>
        <a:off x="3849535" y="2204785"/>
        <a:ext cx="3710999" cy="16413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81BFD-A115-49A8-A40B-223D420D2658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3847FB-9C3C-4130-9CD4-F465EF4AD2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5031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847FB-9C3C-4130-9CD4-F465EF4AD277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1376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0555-7ACF-4C72-8A9E-D492F4C6A240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80A1-43FF-4701-9503-3F8CDE854D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0555-7ACF-4C72-8A9E-D492F4C6A240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80A1-43FF-4701-9503-3F8CDE854D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0555-7ACF-4C72-8A9E-D492F4C6A240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80A1-43FF-4701-9503-3F8CDE854D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0555-7ACF-4C72-8A9E-D492F4C6A240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80A1-43FF-4701-9503-3F8CDE854D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0555-7ACF-4C72-8A9E-D492F4C6A240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80A1-43FF-4701-9503-3F8CDE854D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0555-7ACF-4C72-8A9E-D492F4C6A240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80A1-43FF-4701-9503-3F8CDE854D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0555-7ACF-4C72-8A9E-D492F4C6A240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80A1-43FF-4701-9503-3F8CDE854D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0555-7ACF-4C72-8A9E-D492F4C6A240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80A1-43FF-4701-9503-3F8CDE854D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0555-7ACF-4C72-8A9E-D492F4C6A240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80A1-43FF-4701-9503-3F8CDE854D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0555-7ACF-4C72-8A9E-D492F4C6A240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80A1-43FF-4701-9503-3F8CDE854D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0555-7ACF-4C72-8A9E-D492F4C6A240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80A1-43FF-4701-9503-3F8CDE854D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30555-7ACF-4C72-8A9E-D492F4C6A240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A80A1-43FF-4701-9503-3F8CDE854D7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://i.imgur.com/6G3gDo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18458"/>
          </a:xfrm>
        </p:spPr>
        <p:txBody>
          <a:bodyPr>
            <a:normAutofit fontScale="90000"/>
          </a:bodyPr>
          <a:lstStyle/>
          <a:p>
            <a:r>
              <a:rPr lang="ru-RU" sz="6000" b="1" i="1" dirty="0" smtClean="0">
                <a:solidFill>
                  <a:srgbClr val="002060"/>
                </a:solidFill>
              </a:rPr>
              <a:t>«Планирование музыкальных праздников, их структура и содержание»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3717032"/>
            <a:ext cx="8229600" cy="2409131"/>
          </a:xfrm>
        </p:spPr>
        <p:txBody>
          <a:bodyPr>
            <a:normAutofit fontScale="92500" lnSpcReduction="20000"/>
          </a:bodyPr>
          <a:lstStyle/>
          <a:p>
            <a:pPr algn="r">
              <a:buNone/>
            </a:pPr>
            <a:endParaRPr lang="ru-RU" sz="2000" dirty="0" smtClean="0"/>
          </a:p>
          <a:p>
            <a:pPr algn="r">
              <a:buNone/>
            </a:pPr>
            <a:endParaRPr lang="ru-RU" sz="2000" dirty="0"/>
          </a:p>
          <a:p>
            <a:pPr algn="r">
              <a:buNone/>
            </a:pPr>
            <a:endParaRPr lang="ru-RU" sz="2000" dirty="0" smtClean="0"/>
          </a:p>
          <a:p>
            <a:pPr algn="r">
              <a:buNone/>
            </a:pPr>
            <a:endParaRPr lang="ru-RU" sz="2000" b="1" dirty="0" smtClean="0">
              <a:solidFill>
                <a:srgbClr val="002060"/>
              </a:solidFill>
            </a:endParaRPr>
          </a:p>
          <a:p>
            <a:pPr algn="r">
              <a:buNone/>
            </a:pPr>
            <a:endParaRPr lang="ru-RU" sz="2000" b="1" dirty="0">
              <a:solidFill>
                <a:srgbClr val="002060"/>
              </a:solidFill>
            </a:endParaRPr>
          </a:p>
          <a:p>
            <a:pPr algn="r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Гомаюрова Т.П.</a:t>
            </a:r>
          </a:p>
          <a:p>
            <a:pPr algn="r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Музыкальный руководитель</a:t>
            </a:r>
          </a:p>
          <a:p>
            <a:pPr algn="r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МАДОУ «Детский сад № 104»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i.imgur.com/6G3gDo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32656"/>
            <a:ext cx="4067944" cy="2711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0091" b="2997"/>
          <a:stretch/>
        </p:blipFill>
        <p:spPr>
          <a:xfrm>
            <a:off x="4528193" y="3279954"/>
            <a:ext cx="4295804" cy="3161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548680"/>
            <a:ext cx="3995429" cy="2663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3214686"/>
            <a:ext cx="4139952" cy="3226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2616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i.imgur.com/6G3gDo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260648"/>
            <a:ext cx="4427984" cy="3218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00" t="21974"/>
          <a:stretch/>
        </p:blipFill>
        <p:spPr>
          <a:xfrm>
            <a:off x="467544" y="385491"/>
            <a:ext cx="3828518" cy="2975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579" b="16373"/>
          <a:stretch/>
        </p:blipFill>
        <p:spPr>
          <a:xfrm>
            <a:off x="4720831" y="3733316"/>
            <a:ext cx="3986305" cy="2792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746911"/>
            <a:ext cx="4355976" cy="2903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33846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i.imgur.com/6G3gDo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60648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3665460"/>
            <a:ext cx="4427984" cy="2951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359" r="1397"/>
          <a:stretch/>
        </p:blipFill>
        <p:spPr>
          <a:xfrm>
            <a:off x="181066" y="3569296"/>
            <a:ext cx="4355976" cy="3048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692696"/>
            <a:ext cx="3923928" cy="2615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2691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i.imgur.com/6G3gDo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74368"/>
            <a:ext cx="4355976" cy="2903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11706" r="418"/>
          <a:stretch/>
        </p:blipFill>
        <p:spPr>
          <a:xfrm>
            <a:off x="4734469" y="3501008"/>
            <a:ext cx="4158011" cy="3080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9965" y="430567"/>
            <a:ext cx="4139952" cy="2759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3356993"/>
            <a:ext cx="4381574" cy="3259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2436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i.imgur.com/6G3gDo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29" r="26904"/>
          <a:stretch/>
        </p:blipFill>
        <p:spPr>
          <a:xfrm>
            <a:off x="4940660" y="3523994"/>
            <a:ext cx="3560430" cy="3070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88" t="-1" r="17017" b="-1086"/>
          <a:stretch/>
        </p:blipFill>
        <p:spPr>
          <a:xfrm>
            <a:off x="1071538" y="142852"/>
            <a:ext cx="3430464" cy="3386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49228" y="0"/>
            <a:ext cx="2637420" cy="3523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341" t="10792" b="7185"/>
          <a:stretch/>
        </p:blipFill>
        <p:spPr>
          <a:xfrm>
            <a:off x="395536" y="3587144"/>
            <a:ext cx="4302224" cy="3065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4672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204022"/>
            <a:ext cx="5182047" cy="4592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2786058"/>
            <a:ext cx="5400600" cy="3908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16159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i.imgur.com/6G3gDo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>
            <a:normAutofit/>
          </a:bodyPr>
          <a:lstStyle/>
          <a:p>
            <a:pPr algn="r"/>
            <a:r>
              <a:rPr lang="ru-RU" sz="3200" b="1" dirty="0" smtClean="0">
                <a:solidFill>
                  <a:srgbClr val="C00000"/>
                </a:solidFill>
              </a:rPr>
              <a:t>Требования к оформлению музыкального зала</a:t>
            </a:r>
            <a:r>
              <a:rPr lang="ru-RU" sz="800" b="1" dirty="0" smtClean="0"/>
              <a:t/>
            </a:r>
            <a:br>
              <a:rPr lang="ru-RU" sz="800" b="1" dirty="0" smtClean="0"/>
            </a:br>
            <a:r>
              <a:rPr lang="ru-RU" sz="3200" dirty="0" smtClean="0">
                <a:solidFill>
                  <a:srgbClr val="C00000"/>
                </a:solidFill>
              </a:rPr>
              <a:t>• Безопасность;</a:t>
            </a:r>
            <a:r>
              <a:rPr lang="ru-RU" sz="3200" dirty="0">
                <a:solidFill>
                  <a:srgbClr val="C00000"/>
                </a:solidFill>
              </a:rPr>
              <a:t/>
            </a:r>
            <a:br>
              <a:rPr lang="ru-RU" sz="3200" dirty="0">
                <a:solidFill>
                  <a:srgbClr val="C00000"/>
                </a:solidFill>
              </a:rPr>
            </a:br>
            <a:r>
              <a:rPr lang="ru-RU" sz="3200" dirty="0">
                <a:solidFill>
                  <a:srgbClr val="C00000"/>
                </a:solidFill>
              </a:rPr>
              <a:t>• </a:t>
            </a:r>
            <a:r>
              <a:rPr lang="ru-RU" sz="3200" dirty="0" smtClean="0">
                <a:solidFill>
                  <a:srgbClr val="C00000"/>
                </a:solidFill>
              </a:rPr>
              <a:t>Соответствие теме и содержанию сценария;</a:t>
            </a:r>
            <a:r>
              <a:rPr lang="ru-RU" sz="3200" dirty="0">
                <a:solidFill>
                  <a:srgbClr val="C00000"/>
                </a:solidFill>
              </a:rPr>
              <a:t/>
            </a:r>
            <a:br>
              <a:rPr lang="ru-RU" sz="3200" dirty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</a:rPr>
              <a:t>• Эстетичность, мобильность;</a:t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</a:rPr>
              <a:t/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Материал для оформления зала</a:t>
            </a:r>
            <a:r>
              <a:rPr lang="ru-RU" sz="3200" dirty="0">
                <a:solidFill>
                  <a:srgbClr val="C00000"/>
                </a:solidFill>
              </a:rPr>
              <a:t/>
            </a:r>
            <a:br>
              <a:rPr lang="ru-RU" sz="3200" dirty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</a:rPr>
              <a:t>• Плоскостные модели, объемные декорации;</a:t>
            </a:r>
            <a:r>
              <a:rPr lang="ru-RU" sz="3200" dirty="0">
                <a:solidFill>
                  <a:srgbClr val="C00000"/>
                </a:solidFill>
              </a:rPr>
              <a:t/>
            </a:r>
            <a:br>
              <a:rPr lang="ru-RU" sz="3200" dirty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</a:rPr>
              <a:t>• Драпировки из тканей разных цветов и фактуры и т.д.</a:t>
            </a:r>
            <a:r>
              <a:rPr lang="ru-RU" sz="2700" dirty="0">
                <a:solidFill>
                  <a:srgbClr val="C00000"/>
                </a:solidFill>
              </a:rPr>
              <a:t/>
            </a:r>
            <a:br>
              <a:rPr lang="ru-RU" sz="2700" dirty="0">
                <a:solidFill>
                  <a:srgbClr val="C00000"/>
                </a:solidFill>
              </a:rPr>
            </a:br>
            <a:endParaRPr lang="ru-RU" sz="27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i.imgur.com/6G3gDo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33352"/>
            <a:ext cx="5004048" cy="3336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699620" y="1857451"/>
            <a:ext cx="4850904" cy="3233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3779984"/>
            <a:ext cx="4157592" cy="2771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00216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i.imgur.com/6G3gDo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259632" y="188640"/>
            <a:ext cx="72665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Праздники проводимые в детском саду: 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857224" y="1340768"/>
            <a:ext cx="7929617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Сезонные:</a:t>
            </a:r>
            <a:r>
              <a:rPr lang="ru-RU" sz="3200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Осенние, весенние, летние.</a:t>
            </a:r>
          </a:p>
          <a:p>
            <a:pPr marL="0" marR="0" lvl="0" indent="22860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cs typeface="Times New Roman" pitchFamily="18" charset="0"/>
              </a:rPr>
              <a:t>Государственно-гражданские: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cs typeface="Times New Roman" pitchFamily="18" charset="0"/>
              </a:rPr>
              <a:t> </a:t>
            </a:r>
            <a:r>
              <a:rPr kumimoji="0" lang="ru-RU" sz="320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cs typeface="Times New Roman" pitchFamily="18" charset="0"/>
              </a:rPr>
              <a:t>Новый год, День защитника Отечества, День Победы,  День Знаний.</a:t>
            </a:r>
          </a:p>
          <a:p>
            <a:pPr marL="0" marR="0" lvl="0" indent="22860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                      Народные и фольклорные:                    </a:t>
            </a:r>
            <a:r>
              <a:rPr lang="ru-RU" sz="3200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Масленица, Пасха.</a:t>
            </a:r>
          </a:p>
          <a:p>
            <a:pPr marL="0" marR="0" lvl="0" indent="2286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cs typeface="Times New Roman" pitchFamily="18" charset="0"/>
              </a:rPr>
              <a:t>                              Международные:</a:t>
            </a:r>
            <a:r>
              <a:rPr kumimoji="0" lang="ru-RU" sz="320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22860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cs typeface="Times New Roman" pitchFamily="18" charset="0"/>
              </a:rPr>
              <a:t>                   День защиты детей,       Международный женский день. </a:t>
            </a:r>
            <a:endParaRPr kumimoji="0" lang="ru-RU" sz="320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i.imgur.com/6G3gDo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3833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Если ребенок уходит после </a:t>
            </a:r>
            <a:r>
              <a:rPr lang="ru-RU" sz="2800" b="1" dirty="0" smtClean="0">
                <a:solidFill>
                  <a:srgbClr val="C00000"/>
                </a:solidFill>
              </a:rPr>
              <a:t>праздника с сияющими глазами</a:t>
            </a:r>
            <a:r>
              <a:rPr lang="ru-RU" sz="2800" dirty="0" smtClean="0">
                <a:solidFill>
                  <a:srgbClr val="C00000"/>
                </a:solidFill>
              </a:rPr>
              <a:t>, и еще много дней живет под впечатлением от него – значит, </a:t>
            </a:r>
            <a:r>
              <a:rPr lang="ru-RU" sz="2800" b="1" dirty="0" smtClean="0">
                <a:solidFill>
                  <a:srgbClr val="C00000"/>
                </a:solidFill>
              </a:rPr>
              <a:t>праздник удался</a:t>
            </a:r>
            <a:r>
              <a:rPr lang="ru-RU" sz="2800" dirty="0" smtClean="0">
                <a:solidFill>
                  <a:srgbClr val="C00000"/>
                </a:solidFill>
              </a:rPr>
              <a:t>! Так пускай эти праздничные мгновения останутся в памяти каждого ребенка надолго!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smtClean="0">
                <a:solidFill>
                  <a:srgbClr val="C00000"/>
                </a:solidFill>
              </a:rPr>
              <a:t>Спасибо за внимание!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3198578"/>
            <a:ext cx="4103948" cy="3087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8762" y="3429000"/>
            <a:ext cx="4211960" cy="3168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i.imgur.com/6G3gDo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21603" y="332656"/>
            <a:ext cx="764446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Предварительная работа при подготовке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к музыкальным праздникам.</a:t>
            </a:r>
          </a:p>
          <a:p>
            <a:pPr algn="ctr"/>
            <a:endParaRPr lang="ru-RU" sz="3200" dirty="0">
              <a:solidFill>
                <a:srgbClr val="002060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1787082356"/>
              </p:ext>
            </p:extLst>
          </p:nvPr>
        </p:nvGraphicFramePr>
        <p:xfrm>
          <a:off x="827584" y="1700808"/>
          <a:ext cx="7560840" cy="4136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i.imgur.com/6G3gDo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071538" y="445895"/>
            <a:ext cx="7858180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Структура проведения праздника:</a:t>
            </a: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1. Организованное начало праздника (торжественная часть).</a:t>
            </a:r>
          </a:p>
          <a:p>
            <a:pPr marL="0" marR="0" lvl="0" indent="2286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2286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2. Основная часть праздника (стихи,      песни, инсценировки, игра на музыкальных инструментах).</a:t>
            </a:r>
          </a:p>
          <a:p>
            <a:pPr marL="0" marR="0" lvl="0" indent="2286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2286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3. Заключительная часть (сюрпризный момент, угощения).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i.imgur.com/6G3gDo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3036" y="242705"/>
            <a:ext cx="4176464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14" t="14083"/>
          <a:stretch/>
        </p:blipFill>
        <p:spPr>
          <a:xfrm>
            <a:off x="357457" y="386721"/>
            <a:ext cx="4185073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6592" t="23929"/>
          <a:stretch/>
        </p:blipFill>
        <p:spPr>
          <a:xfrm>
            <a:off x="4716016" y="3504632"/>
            <a:ext cx="4276685" cy="3069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818" y="3411057"/>
            <a:ext cx="4064166" cy="316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838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i.imgur.com/6G3gDo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050" y="188640"/>
            <a:ext cx="4536504" cy="3311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80" b="10670"/>
          <a:stretch/>
        </p:blipFill>
        <p:spPr>
          <a:xfrm>
            <a:off x="523333" y="3654011"/>
            <a:ext cx="4149839" cy="292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357166"/>
            <a:ext cx="3671372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0628" y="3500438"/>
            <a:ext cx="3815916" cy="2934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5846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9066" y="3499380"/>
            <a:ext cx="4608512" cy="3072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69" t="7623" r="5334" b="3054"/>
          <a:stretch/>
        </p:blipFill>
        <p:spPr>
          <a:xfrm>
            <a:off x="4571999" y="428608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20230" b="7982"/>
          <a:stretch/>
        </p:blipFill>
        <p:spPr>
          <a:xfrm>
            <a:off x="651865" y="214754"/>
            <a:ext cx="3695186" cy="28071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048" y="3236920"/>
            <a:ext cx="4359018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713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959" y="3431405"/>
            <a:ext cx="4730975" cy="3426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6110" y="188640"/>
            <a:ext cx="4339857" cy="2893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8845" y="3561304"/>
            <a:ext cx="4139952" cy="2759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751" y="307606"/>
            <a:ext cx="4423553" cy="2949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1453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3529" y="141749"/>
            <a:ext cx="4605529" cy="3143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3988" y="188640"/>
            <a:ext cx="4428492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7113" y="3397577"/>
            <a:ext cx="4314158" cy="3059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370" y="3533242"/>
            <a:ext cx="4355976" cy="3064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2210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i.imgur.com/6G3gDo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33352"/>
            <a:ext cx="4427984" cy="2951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5009" y="3789040"/>
            <a:ext cx="4247456" cy="2831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8537" y="571480"/>
            <a:ext cx="3923928" cy="2915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483" y="3357562"/>
            <a:ext cx="4239504" cy="3113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6074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152</Words>
  <Application>Microsoft Office PowerPoint</Application>
  <PresentationFormat>Экран (4:3)</PresentationFormat>
  <Paragraphs>32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«Планирование музыкальных праздников, их структура и содержание»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Требования к оформлению музыкального зала • Безопасность; • Соответствие теме и содержанию сценария; • Эстетичность, мобильность;  Материал для оформления зала • Плоскостные модели, объемные декорации; • Драпировки из тканей разных цветов и фактуры и т.д. </vt:lpstr>
      <vt:lpstr>Слайд 17</vt:lpstr>
      <vt:lpstr>Слайд 18</vt:lpstr>
      <vt:lpstr>Если ребенок уходит после праздника с сияющими глазами, и еще много дней живет под впечатлением от него – значит, праздник удался! Так пускай эти праздничные мгновения останутся в памяти каждого ребенка надолго! Спасибо за внимание!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«Взаимодействие с родителями в процессе организации музыкальных праздников в дошкольных образовательных учреждениях»</dc:title>
  <dc:creator>Oxana</dc:creator>
  <cp:lastModifiedBy>57889</cp:lastModifiedBy>
  <cp:revision>42</cp:revision>
  <dcterms:created xsi:type="dcterms:W3CDTF">2019-01-25T19:46:19Z</dcterms:created>
  <dcterms:modified xsi:type="dcterms:W3CDTF">2019-11-11T17:48:17Z</dcterms:modified>
</cp:coreProperties>
</file>