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</p:sldMasterIdLst>
  <p:notesMasterIdLst>
    <p:notesMasterId r:id="rId48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87" r:id="rId10"/>
    <p:sldId id="269" r:id="rId11"/>
    <p:sldId id="270" r:id="rId12"/>
    <p:sldId id="271" r:id="rId13"/>
    <p:sldId id="272" r:id="rId14"/>
    <p:sldId id="288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96" r:id="rId25"/>
    <p:sldId id="283" r:id="rId26"/>
    <p:sldId id="284" r:id="rId27"/>
    <p:sldId id="285" r:id="rId28"/>
    <p:sldId id="286" r:id="rId29"/>
    <p:sldId id="289" r:id="rId30"/>
    <p:sldId id="293" r:id="rId31"/>
    <p:sldId id="295" r:id="rId32"/>
    <p:sldId id="294" r:id="rId33"/>
    <p:sldId id="292" r:id="rId34"/>
    <p:sldId id="290" r:id="rId35"/>
    <p:sldId id="291" r:id="rId36"/>
    <p:sldId id="297" r:id="rId37"/>
    <p:sldId id="299" r:id="rId38"/>
    <p:sldId id="302" r:id="rId39"/>
    <p:sldId id="301" r:id="rId40"/>
    <p:sldId id="300" r:id="rId41"/>
    <p:sldId id="313" r:id="rId42"/>
    <p:sldId id="298" r:id="rId43"/>
    <p:sldId id="303" r:id="rId44"/>
    <p:sldId id="304" r:id="rId45"/>
    <p:sldId id="312" r:id="rId46"/>
    <p:sldId id="311" r:id="rId4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45B13-616E-43D8-896D-36A195E15F03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90869-6A1D-44E0-AB7A-099B0F53A8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90869-6A1D-44E0-AB7A-099B0F53A87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4572000"/>
            <a:ext cx="73152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a typeface="Lucida Sans Unicode" pitchFamily="34" charset="0"/>
              </a:rPr>
              <a:t/>
            </a:r>
            <a:br>
              <a:rPr lang="ru-RU" sz="3200" b="1" i="1" dirty="0" smtClean="0">
                <a:solidFill>
                  <a:schemeClr val="tx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b="1" i="1" dirty="0" smtClean="0">
                <a:solidFill>
                  <a:srgbClr val="002060"/>
                </a:solidFill>
                <a:ea typeface="Lucida Sans Unicode" pitchFamily="34" charset="0"/>
              </a:rPr>
              <a:t> </a:t>
            </a:r>
            <a:r>
              <a:rPr lang="ru-RU" sz="2700" b="1" i="1" dirty="0" smtClean="0">
                <a:solidFill>
                  <a:srgbClr val="002060"/>
                </a:solidFill>
                <a:ea typeface="Lucida Sans Unicode" pitchFamily="34" charset="0"/>
              </a:rPr>
              <a:t>во</a:t>
            </a:r>
            <a:r>
              <a:rPr lang="ru-RU" sz="2700" b="1" i="1" dirty="0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спитателя муниципального бюджетного дошкольного образовательного учреждения              </a:t>
            </a:r>
            <a:r>
              <a:rPr lang="ru-RU" sz="2700" b="1" i="1" dirty="0" smtClean="0">
                <a:solidFill>
                  <a:srgbClr val="002060"/>
                </a:solidFill>
                <a:ea typeface="Lucida Sans Unicode" pitchFamily="34" charset="0"/>
              </a:rPr>
              <a:t>« </a:t>
            </a:r>
            <a:r>
              <a:rPr lang="ru-RU" sz="2700" b="1" i="1" dirty="0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Детский сад </a:t>
            </a:r>
            <a:r>
              <a:rPr lang="ru-RU" sz="2400" b="1" i="1" dirty="0" smtClean="0">
                <a:solidFill>
                  <a:srgbClr val="002060"/>
                </a:solidFill>
                <a:ea typeface="Lucida Sans Unicode" pitchFamily="34" charset="0"/>
              </a:rPr>
              <a:t>« </a:t>
            </a:r>
            <a:r>
              <a:rPr lang="ru-RU" sz="2700" b="1" i="1" dirty="0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Радуга</a:t>
            </a:r>
            <a:r>
              <a:rPr lang="ru-RU" sz="2400" b="1" i="1" dirty="0" smtClean="0"/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»</a:t>
            </a:r>
            <a:r>
              <a:rPr lang="ru-RU" sz="2700" b="1" i="1" dirty="0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 комбинированного вида</a:t>
            </a:r>
            <a:r>
              <a:rPr lang="ru-RU" sz="2400" b="1" i="1" dirty="0" smtClean="0"/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»</a:t>
            </a:r>
            <a:r>
              <a:rPr lang="ru-RU" sz="2700" b="1" i="1" dirty="0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 </a:t>
            </a:r>
            <a:r>
              <a:rPr lang="ru-RU" sz="2700" b="1" i="1" dirty="0" err="1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Рузаевского</a:t>
            </a:r>
            <a:r>
              <a:rPr lang="ru-RU" sz="2700" b="1" i="1" dirty="0" smtClean="0">
                <a:solidFill>
                  <a:srgbClr val="002060"/>
                </a:solidFill>
                <a:latin typeface="+mn-lt"/>
                <a:ea typeface="Lucida Sans Unicode" pitchFamily="34" charset="0"/>
              </a:rPr>
              <a:t> муниципального района</a:t>
            </a:r>
            <a:r>
              <a:rPr lang="ru-RU" b="1" i="1" dirty="0" smtClean="0">
                <a:solidFill>
                  <a:srgbClr val="002060"/>
                </a:solidFill>
                <a:ea typeface="Lucida Sans Unicode" pitchFamily="34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0073E5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73E5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002060"/>
                </a:solidFill>
                <a:ea typeface="Lucida Sans Unicode" pitchFamily="34" charset="0"/>
              </a:rPr>
              <a:t> </a:t>
            </a:r>
            <a:br>
              <a:rPr lang="ru-RU" i="1" dirty="0" smtClean="0">
                <a:solidFill>
                  <a:srgbClr val="002060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002060"/>
                </a:solidFill>
                <a:ea typeface="Lucida Sans Unicode" pitchFamily="34" charset="0"/>
              </a:rPr>
              <a:t> </a:t>
            </a:r>
            <a:endParaRPr lang="ru-RU" dirty="0" smtClean="0">
              <a:solidFill>
                <a:srgbClr val="002060"/>
              </a:solidFill>
              <a:ea typeface="Lucida Sans Unicode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000" y="152400"/>
            <a:ext cx="6324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ea typeface="Lucida Sans Unicode" pitchFamily="34" charset="0"/>
              </a:rPr>
              <a:t>Министерство образования </a:t>
            </a:r>
            <a:br>
              <a:rPr lang="ru-RU" sz="2000" i="1" dirty="0" smtClean="0">
                <a:solidFill>
                  <a:srgbClr val="C00000"/>
                </a:solidFill>
                <a:ea typeface="Lucida Sans Unicode" pitchFamily="34" charset="0"/>
              </a:rPr>
            </a:br>
            <a:r>
              <a:rPr lang="ru-RU" sz="2000" i="1" dirty="0" smtClean="0">
                <a:solidFill>
                  <a:srgbClr val="C00000"/>
                </a:solidFill>
                <a:ea typeface="Lucida Sans Unicode" pitchFamily="34" charset="0"/>
              </a:rPr>
              <a:t> Республики Мордовия</a:t>
            </a:r>
            <a:r>
              <a:rPr lang="ru-RU" i="1" dirty="0" smtClean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CC0000"/>
                </a:solidFill>
                <a:ea typeface="Lucida Sans Unicode" pitchFamily="34" charset="0"/>
              </a:rPr>
            </a:br>
            <a:endParaRPr lang="ru-RU" dirty="0"/>
          </a:p>
        </p:txBody>
      </p:sp>
      <p:pic>
        <p:nvPicPr>
          <p:cNvPr id="6" name="Рисунок 5" descr="C:\Users\Митяй\Desktop\IMG_33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38201"/>
            <a:ext cx="2241550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86200" y="3505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ПОРТФОЛИО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3962400"/>
            <a:ext cx="541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Ларионовой Вер</a:t>
            </a:r>
            <a:r>
              <a:rPr lang="ru-RU" sz="2800" dirty="0" smtClean="0">
                <a:solidFill>
                  <a:srgbClr val="C00000"/>
                </a:solidFill>
                <a:ea typeface="Lucida Sans Unicode" pitchFamily="34" charset="0"/>
              </a:rPr>
              <a:t>ы</a:t>
            </a:r>
            <a:r>
              <a:rPr lang="ru-RU" sz="2800" dirty="0" smtClean="0">
                <a:solidFill>
                  <a:srgbClr val="C00000"/>
                </a:solidFill>
              </a:rPr>
              <a:t> Владимировн</a:t>
            </a:r>
            <a:r>
              <a:rPr lang="ru-RU" sz="2800" dirty="0" smtClean="0">
                <a:solidFill>
                  <a:srgbClr val="C00000"/>
                </a:solidFill>
                <a:ea typeface="Lucida Sans Unicode" pitchFamily="34" charset="0"/>
              </a:rPr>
              <a:t>ы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2438400"/>
            <a:ext cx="769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  <a:p>
            <a:pPr algn="ctr">
              <a:defRPr/>
            </a:pP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>
              <a:defRPr/>
            </a:pP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уровень-1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итяй\Desktop\аттестация\скан таблицы\публика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457200"/>
            <a:ext cx="4266566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тяй\Desktop\аттестация\публикация\30036233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89" y="457200"/>
            <a:ext cx="4204311" cy="5943600"/>
          </a:xfrm>
          <a:prstGeom prst="rect">
            <a:avLst/>
          </a:prstGeom>
          <a:noFill/>
        </p:spPr>
      </p:pic>
      <p:pic>
        <p:nvPicPr>
          <p:cNvPr id="2051" name="Picture 3" descr="C:\Users\Митяй\Desktop\аттестация\публикация\Атестация 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4211049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400" y="1066800"/>
            <a:ext cx="73152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 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уровень- 2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Республиканский уровень- 4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уровень- 5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Международный уровень- 1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итяй\Desktop\аттестация\скан таблицы\де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90800" y="304800"/>
            <a:ext cx="4343400" cy="5973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228600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Митяй\Desktop\аттестация\конкурс дети\мун\кочет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40" y="914400"/>
            <a:ext cx="4044926" cy="5562600"/>
          </a:xfrm>
          <a:prstGeom prst="rect">
            <a:avLst/>
          </a:prstGeom>
          <a:noFill/>
        </p:spPr>
      </p:pic>
      <p:pic>
        <p:nvPicPr>
          <p:cNvPr id="3076" name="Picture 4" descr="C:\Users\Митяй\Desktop\аттестация\конкурс дети\мун\чурба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4100337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2286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Митяй\Desktop\аттестация\конкурс дети\республ\Призе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1"/>
            <a:ext cx="3810000" cy="5393096"/>
          </a:xfrm>
          <a:prstGeom prst="rect">
            <a:avLst/>
          </a:prstGeom>
          <a:noFill/>
        </p:spPr>
      </p:pic>
      <p:pic>
        <p:nvPicPr>
          <p:cNvPr id="4099" name="Picture 3" descr="C:\Users\Митяй\Desktop\аттестация\конкурс дети\республ\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14400"/>
            <a:ext cx="4038600" cy="5458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2286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Митяй\Desktop\аттестация\конкурс дети\республ\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981821" cy="5381625"/>
          </a:xfrm>
          <a:prstGeom prst="rect">
            <a:avLst/>
          </a:prstGeom>
          <a:noFill/>
        </p:spPr>
      </p:pic>
      <p:pic>
        <p:nvPicPr>
          <p:cNvPr id="5123" name="Picture 3" descr="C:\Users\Митяй\Desktop\аттестация\конкурс дети\республ\1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2898" y="914400"/>
            <a:ext cx="3946584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2286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Митяй\Desktop\аттестация\конкурс дети\всеросс\Адмакина Верон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0"/>
            <a:ext cx="3742764" cy="5784272"/>
          </a:xfrm>
          <a:prstGeom prst="rect">
            <a:avLst/>
          </a:prstGeom>
          <a:noFill/>
        </p:spPr>
      </p:pic>
      <p:pic>
        <p:nvPicPr>
          <p:cNvPr id="2050" name="Picture 2" descr="C:\Users\Митяй\Desktop\аттестация\конкурс дети\всеросс\кочетк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1" y="838200"/>
            <a:ext cx="3987030" cy="563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22860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Митяй\Desktop\аттестация\конкурс дети\всеросс\грин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2692340" cy="3810000"/>
          </a:xfrm>
          <a:prstGeom prst="rect">
            <a:avLst/>
          </a:prstGeom>
          <a:noFill/>
        </p:spPr>
      </p:pic>
      <p:pic>
        <p:nvPicPr>
          <p:cNvPr id="3075" name="Picture 3" descr="C:\Users\Митяй\Desktop\аттестация\конкурс дети\всеросс\113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19400"/>
            <a:ext cx="2667000" cy="3717111"/>
          </a:xfrm>
          <a:prstGeom prst="rect">
            <a:avLst/>
          </a:prstGeom>
          <a:noFill/>
        </p:spPr>
      </p:pic>
      <p:pic>
        <p:nvPicPr>
          <p:cNvPr id="3076" name="Picture 4" descr="C:\Users\Митяй\Desktop\аттестация\конкурс дети\всеросс\анисим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879476"/>
            <a:ext cx="2667000" cy="37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625854"/>
          <a:ext cx="9144000" cy="6232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Фамилия, имя, отчество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Ларионова Вера Владимировна   </a:t>
                      </a:r>
                      <a:endParaRPr lang="ru-RU" sz="16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Дата рождения  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03.05.1987г.</a:t>
                      </a:r>
                      <a:endParaRPr lang="ru-RU" sz="1600" dirty="0"/>
                    </a:p>
                  </a:txBody>
                  <a:tcPr/>
                </a:tc>
              </a:tr>
              <a:tr h="746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Образование,</a:t>
                      </a:r>
                      <a:r>
                        <a:rPr lang="ru-RU" sz="1600" baseline="0" dirty="0" smtClean="0"/>
                        <a:t> квалификация по диплому</a:t>
                      </a:r>
                      <a:endParaRPr lang="ru-RU" sz="1600" dirty="0" smtClean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Высшее, МГПИ им. </a:t>
                      </a:r>
                      <a:r>
                        <a:rPr lang="ru-RU" sz="1600" dirty="0" err="1" smtClean="0"/>
                        <a:t>М.Е.Евсевьева</a:t>
                      </a:r>
                      <a:r>
                        <a:rPr lang="ru-RU" sz="1600" dirty="0" smtClean="0"/>
                        <a:t> по специальности «Биология» с дополнительной специальностью «Химия»</a:t>
                      </a:r>
                    </a:p>
                  </a:txBody>
                  <a:tcPr/>
                </a:tc>
              </a:tr>
              <a:tr h="74672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Профессиональная переподготовка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Диплом о профессиональной переподготовке ФГБОУ ВПО МГПИ,</a:t>
                      </a:r>
                      <a:r>
                        <a:rPr lang="ru-RU" sz="1600" baseline="0" dirty="0" smtClean="0"/>
                        <a:t> воспитатель.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8991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Место работ по уставу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Воспитателя МБДОУ «Детский сад «Радуга» комбинированного вида» </a:t>
                      </a:r>
                      <a:r>
                        <a:rPr kumimoji="0" lang="ru-RU" sz="1600" u="non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Рузаевского</a:t>
                      </a:r>
                      <a:r>
                        <a:rPr kumimoji="0" lang="ru-RU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муниципального района   </a:t>
                      </a:r>
                      <a:endParaRPr lang="ru-RU" sz="1600" dirty="0"/>
                    </a:p>
                  </a:txBody>
                  <a:tcPr/>
                </a:tc>
              </a:tr>
              <a:tr h="67055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Занимаемая должность, дата назначения на эту должность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Воспитатель</a:t>
                      </a:r>
                      <a:r>
                        <a:rPr lang="ru-RU" sz="1600" baseline="0" dirty="0" smtClean="0"/>
                        <a:t> с 01.10.2012г.</a:t>
                      </a:r>
                      <a:endParaRPr lang="ru-RU" sz="1600" dirty="0" smtClean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Стаж педагогической работы  </a:t>
                      </a:r>
                    </a:p>
                    <a:p>
                      <a:pPr algn="ctr"/>
                      <a:r>
                        <a:rPr lang="ru-RU" sz="1600" dirty="0" smtClean="0"/>
                        <a:t>(по</a:t>
                      </a:r>
                      <a:r>
                        <a:rPr lang="ru-RU" sz="1600" baseline="0" dirty="0" smtClean="0"/>
                        <a:t> специальности)     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лет</a:t>
                      </a:r>
                      <a:endParaRPr lang="ru-RU" sz="1600" u="none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Стаж педагогической работы в данном дошкольном учреждении   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 лет</a:t>
                      </a:r>
                      <a:endParaRPr lang="ru-RU" sz="1600" dirty="0"/>
                    </a:p>
                  </a:txBody>
                  <a:tcPr/>
                </a:tc>
              </a:tr>
              <a:tr h="426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Общий трудовой стаж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 лет</a:t>
                      </a:r>
                      <a:endParaRPr lang="ru-RU" sz="1600" dirty="0"/>
                    </a:p>
                  </a:txBody>
                  <a:tcPr/>
                </a:tc>
              </a:tr>
              <a:tr h="532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Наличие</a:t>
                      </a:r>
                      <a:r>
                        <a:rPr lang="ru-RU" sz="1600" baseline="0" dirty="0" smtClean="0"/>
                        <a:t> квалификационной категории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первая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(Приказ № </a:t>
                      </a:r>
                      <a:r>
                        <a:rPr kumimoji="0" lang="ru-RU" sz="16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1131 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25.11.2016)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09800" y="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Общие сведения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2286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Митяй\Desktop\аттестация\конкурс дети\междун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143000"/>
            <a:ext cx="3810000" cy="5388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2209800"/>
            <a:ext cx="556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685800"/>
            <a:ext cx="7467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  <a:p>
            <a:pPr algn="ctr"/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организации-1 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уровень-2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итяй\Desktop\аттестация\скан таблицы\вступ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04800"/>
            <a:ext cx="4495132" cy="6181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5800" y="304800"/>
            <a:ext cx="8153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 </a:t>
            </a:r>
          </a:p>
        </p:txBody>
      </p:sp>
      <p:pic>
        <p:nvPicPr>
          <p:cNvPr id="7170" name="Picture 2" descr="C:\Users\Митяй\Desktop\аттестация\скан справки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36900" cy="5001481"/>
          </a:xfrm>
          <a:prstGeom prst="rect">
            <a:avLst/>
          </a:prstGeom>
          <a:noFill/>
        </p:spPr>
      </p:pic>
      <p:pic>
        <p:nvPicPr>
          <p:cNvPr id="7171" name="Picture 3" descr="C:\Users\Митяй\Desktop\аттестация\скан справки\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663982" cy="5038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итяй\Desktop\аттестация\скан справк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80" y="1143000"/>
            <a:ext cx="3657056" cy="5029200"/>
          </a:xfrm>
          <a:prstGeom prst="rect">
            <a:avLst/>
          </a:prstGeom>
          <a:noFill/>
        </p:spPr>
      </p:pic>
      <p:pic>
        <p:nvPicPr>
          <p:cNvPr id="6147" name="Picture 3" descr="C:\Users\Митяй\Desktop\аттестация\скан справки\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657057" cy="5029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14400" y="3810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35052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95400" y="304800"/>
            <a:ext cx="716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1600" y="2133600"/>
            <a:ext cx="7620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Проведение открытых занятий, </a:t>
            </a:r>
          </a:p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мастер-классов, мероприятий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организации-1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уровень- 1</a:t>
            </a:r>
            <a:endParaRPr lang="ru-RU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итяй\Desktop\аттестация\скан таблицы\откр заня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4488206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228600"/>
            <a:ext cx="7794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Митяй\Desktop\аттестация\скан справки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838200"/>
            <a:ext cx="4191000" cy="5763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9200" y="228600"/>
            <a:ext cx="388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Педагогический опыт </a:t>
            </a:r>
            <a:r>
              <a:rPr lang="ru-RU" sz="2800" dirty="0" smtClean="0">
                <a:solidFill>
                  <a:srgbClr val="C00000"/>
                </a:solidFill>
                <a:ea typeface="Lucida Sans Unicode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«Формирование графического  образа в рисунках детей дошкольного возраста средствами нетрадиционных художественных техник»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размещен на сайте</a:t>
            </a:r>
            <a:r>
              <a:rPr lang="ru-RU" sz="2000" dirty="0" smtClean="0">
                <a:solidFill>
                  <a:srgbClr val="FF0000"/>
                </a:solidFill>
              </a:rPr>
              <a:t>: </a:t>
            </a:r>
            <a:r>
              <a:rPr lang="en-US" sz="2400" u="sng" dirty="0" smtClean="0">
                <a:solidFill>
                  <a:srgbClr val="002060"/>
                </a:solidFill>
                <a:ea typeface="Lucida Sans Unicode" pitchFamily="34" charset="0"/>
              </a:rPr>
              <a:t>https://dsradugaruz.schoolrm.ru/sveden/employees/10720/210354/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u="sng" dirty="0" smtClean="0"/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Митяй\Desktop\аттестация\скан справки\антиплаги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4800600" cy="4614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304800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Митяй\Desktop\аттестация\скан справк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688372" cy="4863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600" y="23622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8.Экспертная  деятельность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1143000"/>
            <a:ext cx="6553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уровень-2</a:t>
            </a:r>
            <a:endParaRPr lang="ru-RU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итяй\Desktop\аттестация\скан справк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3886200" cy="2825908"/>
          </a:xfrm>
          <a:prstGeom prst="rect">
            <a:avLst/>
          </a:prstGeom>
          <a:noFill/>
        </p:spPr>
      </p:pic>
      <p:pic>
        <p:nvPicPr>
          <p:cNvPr id="11267" name="Picture 3" descr="C:\Users\Митяй\Desktop\аттестация\скан справки\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306" y="2743201"/>
            <a:ext cx="2992137" cy="4114800"/>
          </a:xfrm>
          <a:prstGeom prst="rect">
            <a:avLst/>
          </a:prstGeom>
          <a:noFill/>
        </p:spPr>
      </p:pic>
      <p:pic>
        <p:nvPicPr>
          <p:cNvPr id="1026" name="Picture 2" descr="C:\Users\Митяй\Desktop\работа 21-22г\аттестация 2021\конкурс педагога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04160"/>
            <a:ext cx="2895600" cy="4053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20574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Позитивные результаты    работы с воспитанниками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итяй\Desktop\аттестация\скан справки\10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4044926" cy="5562600"/>
          </a:xfrm>
          <a:prstGeom prst="rect">
            <a:avLst/>
          </a:prstGeom>
          <a:noFill/>
        </p:spPr>
      </p:pic>
      <p:pic>
        <p:nvPicPr>
          <p:cNvPr id="12291" name="Picture 3" descr="C:\Users\Митяй\Desktop\аттестация\скан справки\10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038600" cy="55539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Митяй\Desktop\аттестация\скан справки\10\Scan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28600"/>
            <a:ext cx="4572000" cy="6287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2057400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Качество взаимодействия с родителями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итяй\Desktop\аттестация\скан справк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3962400" cy="5449109"/>
          </a:xfrm>
          <a:prstGeom prst="rect">
            <a:avLst/>
          </a:prstGeom>
          <a:noFill/>
        </p:spPr>
      </p:pic>
      <p:pic>
        <p:nvPicPr>
          <p:cNvPr id="13315" name="Picture 3" descr="C:\Users\Митяй\Desktop\аттестация\скан справки\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3989516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0" y="2057400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Работа с детьми из социально-неблагополучных семей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0" y="228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a typeface="Lucida Sans Unicode" pitchFamily="34" charset="0"/>
              </a:rPr>
              <a:t>Структура </a:t>
            </a:r>
            <a:r>
              <a:rPr lang="ru-RU" sz="2800" b="1" i="1" dirty="0" err="1" smtClean="0">
                <a:solidFill>
                  <a:srgbClr val="C00000"/>
                </a:solidFill>
                <a:ea typeface="Lucida Sans Unicode" pitchFamily="34" charset="0"/>
              </a:rPr>
              <a:t>портфолио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7800" y="762001"/>
            <a:ext cx="7696200" cy="510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Участие в инновационной (экспериментальной) деятельности.</a:t>
            </a:r>
          </a:p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Наставничество.</a:t>
            </a:r>
          </a:p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Наличие публикаций.</a:t>
            </a:r>
          </a:p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</a:p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Наличие авторских программ, методических пособий.</a:t>
            </a:r>
          </a:p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Выступления на заседаниях методических советов, научно-практических конференциях,  педагогических чтениях, семинарах, секциях, форумах, радиопередачах (</a:t>
            </a:r>
            <a:r>
              <a:rPr lang="ru-RU" b="1" dirty="0" err="1" smtClean="0">
                <a:solidFill>
                  <a:srgbClr val="002060"/>
                </a:solidFill>
                <a:ea typeface="Lucida Sans Unicode" pitchFamily="34" charset="0"/>
              </a:rPr>
              <a:t>очно</a:t>
            </a: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).</a:t>
            </a:r>
          </a:p>
          <a:p>
            <a:pPr>
              <a:buFont typeface="Times New Roman" pitchFamily="18" charset="0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Проведение открытых занятий, мастер-классов, мероприятий.</a:t>
            </a:r>
          </a:p>
          <a:p>
            <a:pPr>
              <a:buFont typeface="Times New Roman" pitchFamily="18" charset="0"/>
              <a:buNone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8.  Экспертная деятельность.</a:t>
            </a:r>
          </a:p>
          <a:p>
            <a:pPr>
              <a:buFont typeface="Times New Roman" pitchFamily="18" charset="0"/>
              <a:buAutoNum type="arabicPeriod" startAt="9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Общественно-педагогическая активность педагога: участие в комиссиях, </a:t>
            </a:r>
            <a:r>
              <a:rPr lang="en-US" b="1" dirty="0" smtClean="0">
                <a:solidFill>
                  <a:srgbClr val="002060"/>
                </a:solidFill>
                <a:ea typeface="Lucida Sans Unicode" pitchFamily="34" charset="0"/>
              </a:rPr>
              <a:t>      </a:t>
            </a: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педагогических сообществах, в жюри конкурсов.</a:t>
            </a:r>
          </a:p>
          <a:p>
            <a:pPr>
              <a:buFont typeface="Times New Roman" pitchFamily="18" charset="0"/>
              <a:buAutoNum type="arabicPeriod" startAt="9"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 Позитивные результаты работы с воспитанниками.</a:t>
            </a:r>
          </a:p>
          <a:p>
            <a:pPr>
              <a:buFont typeface="Times New Roman" pitchFamily="18" charset="0"/>
              <a:buNone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11. Качество взаимодействия с родителями.</a:t>
            </a:r>
          </a:p>
          <a:p>
            <a:pPr>
              <a:buFont typeface="Times New Roman" pitchFamily="18" charset="0"/>
              <a:buNone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12. Работа с детьми из социально-неблагополучных семей.</a:t>
            </a:r>
          </a:p>
          <a:p>
            <a:pPr>
              <a:buFont typeface="Times New Roman" pitchFamily="18" charset="0"/>
              <a:buNone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13. Участие педагога в профессиональных конкурсах.</a:t>
            </a:r>
          </a:p>
          <a:p>
            <a:pPr>
              <a:buFont typeface="Times New Roman" pitchFamily="18" charset="0"/>
              <a:buNone/>
            </a:pPr>
            <a:r>
              <a:rPr lang="ru-RU" b="1" dirty="0" smtClean="0">
                <a:solidFill>
                  <a:srgbClr val="002060"/>
                </a:solidFill>
                <a:ea typeface="Lucida Sans Unicode" pitchFamily="34" charset="0"/>
              </a:rPr>
              <a:t>14. Награды и поощрения педагога.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1200" y="1981200"/>
            <a:ext cx="65532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. Участие педагога в профессиональных конкурсах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Муниципальный уровень-1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Республиканский уровень-1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уровень-3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уровень- 2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итяй\Desktop\аттестация\скан таблицы\педаг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878" y="142875"/>
            <a:ext cx="4439723" cy="6105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2860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4338" name="Picture 2" descr="C:\Users\Митяй\Desktop\аттестация\конкурс педагога\13мун 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767877" cy="5181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24400" y="228600"/>
            <a:ext cx="4192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4339" name="Picture 3" descr="C:\Users\Митяй\Desktop\аттестация\конкурс педагога\13рес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95400"/>
            <a:ext cx="3657600" cy="517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3400" y="2286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5362" name="Picture 2" descr="C:\Users\Митяй\Desktop\аттестация\конкурс педагога\13 всеро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2977939" cy="3968750"/>
          </a:xfrm>
          <a:prstGeom prst="rect">
            <a:avLst/>
          </a:prstGeom>
          <a:noFill/>
        </p:spPr>
      </p:pic>
      <p:pic>
        <p:nvPicPr>
          <p:cNvPr id="15363" name="Picture 3" descr="C:\Users\Митяй\Desktop\аттестация\конкурс педагога\всерос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762000"/>
            <a:ext cx="2640085" cy="3733800"/>
          </a:xfrm>
          <a:prstGeom prst="rect">
            <a:avLst/>
          </a:prstGeom>
          <a:noFill/>
        </p:spPr>
      </p:pic>
      <p:pic>
        <p:nvPicPr>
          <p:cNvPr id="15364" name="Picture 4" descr="C:\Users\Митяй\Desktop\аттестация\конкурс педагога\всеро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286000"/>
            <a:ext cx="2810435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0480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Митяй\Desktop\аттестация\конкурс педагога\13 междуна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3772422" cy="5334000"/>
          </a:xfrm>
          <a:prstGeom prst="rect">
            <a:avLst/>
          </a:prstGeom>
          <a:noFill/>
        </p:spPr>
      </p:pic>
      <p:pic>
        <p:nvPicPr>
          <p:cNvPr id="16387" name="Picture 3" descr="C:\Users\Митяй\Desktop\аттестация\конкурс педагога\0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0678" y="1066800"/>
            <a:ext cx="3756121" cy="5312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600" y="2133600"/>
            <a:ext cx="57912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Награды и поощрения педагога</a:t>
            </a:r>
          </a:p>
          <a:p>
            <a:pPr algn="ctr"/>
            <a:endParaRPr lang="ru-RU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уровень-2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итяй\Desktop\аттестация\скан справки\благодарноси\Scan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4100069" cy="5638800"/>
          </a:xfrm>
          <a:prstGeom prst="rect">
            <a:avLst/>
          </a:prstGeom>
          <a:noFill/>
        </p:spPr>
      </p:pic>
      <p:pic>
        <p:nvPicPr>
          <p:cNvPr id="18435" name="Picture 3" descr="C:\Users\Митяй\Desktop\аттестация\скан справки\благодарноси\Scan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100069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1981200"/>
            <a:ext cx="655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  <a:p>
            <a:pPr>
              <a:defRPr/>
            </a:pP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- 1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наталья\аттестация 2018-19 год\инновационная деятельность\Untitled.FR123 - 0001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3982085" cy="585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I:\наталья\аттестация 2018-19 год\инновационная деятельность\Untitled.FR123 - 0002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57200"/>
            <a:ext cx="4409775" cy="5856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итяй\Desktop\аттестация\конкурс педагог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533400"/>
            <a:ext cx="4019778" cy="5678984"/>
          </a:xfrm>
          <a:prstGeom prst="rect">
            <a:avLst/>
          </a:prstGeom>
          <a:noFill/>
        </p:spPr>
      </p:pic>
      <p:pic>
        <p:nvPicPr>
          <p:cNvPr id="2050" name="Picture 2" descr="C:\Users\Митяй\Desktop\аттестация\скан справк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4114800" cy="5658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2362200"/>
            <a:ext cx="6067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тяй\Desktop\аттестация\скан справ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52428"/>
            <a:ext cx="3782918" cy="5202285"/>
          </a:xfrm>
          <a:prstGeom prst="rect">
            <a:avLst/>
          </a:prstGeom>
          <a:noFill/>
        </p:spPr>
      </p:pic>
      <p:pic>
        <p:nvPicPr>
          <p:cNvPr id="3075" name="Picture 3" descr="C:\Users\Митяй\Desktop\аттестация\скан справки\Scan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3810000" cy="5239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292</TotalTime>
  <Words>471</Words>
  <PresentationFormat>Экран (4:3)</PresentationFormat>
  <Paragraphs>113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Обычная</vt:lpstr>
      <vt:lpstr>   воспитателя муниципального бюджетного дошкольного образовательного учреждения              « Детский сад « Радуга » комбинированного вида » Рузаевского муниципального района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Митяй</dc:creator>
  <cp:lastModifiedBy>Митяй</cp:lastModifiedBy>
  <cp:revision>48</cp:revision>
  <dcterms:created xsi:type="dcterms:W3CDTF">2021-09-08T09:14:15Z</dcterms:created>
  <dcterms:modified xsi:type="dcterms:W3CDTF">2021-09-20T04:56:37Z</dcterms:modified>
</cp:coreProperties>
</file>