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2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5370" r:id="rId1"/>
  </p:sldMasterIdLst>
  <p:notesMasterIdLst>
    <p:notesMasterId r:id="rId83"/>
  </p:notesMasterIdLst>
  <p:sldIdLst>
    <p:sldId id="256" r:id="rId2"/>
    <p:sldId id="275" r:id="rId3"/>
    <p:sldId id="365" r:id="rId4"/>
    <p:sldId id="285" r:id="rId5"/>
    <p:sldId id="620" r:id="rId6"/>
    <p:sldId id="727" r:id="rId7"/>
    <p:sldId id="619" r:id="rId8"/>
    <p:sldId id="819" r:id="rId9"/>
    <p:sldId id="618" r:id="rId10"/>
    <p:sldId id="589" r:id="rId11"/>
    <p:sldId id="765" r:id="rId12"/>
    <p:sldId id="653" r:id="rId13"/>
    <p:sldId id="800" r:id="rId14"/>
    <p:sldId id="751" r:id="rId15"/>
    <p:sldId id="746" r:id="rId16"/>
    <p:sldId id="741" r:id="rId17"/>
    <p:sldId id="747" r:id="rId18"/>
    <p:sldId id="811" r:id="rId19"/>
    <p:sldId id="289" r:id="rId20"/>
    <p:sldId id="496" r:id="rId21"/>
    <p:sldId id="753" r:id="rId22"/>
    <p:sldId id="735" r:id="rId23"/>
    <p:sldId id="736" r:id="rId24"/>
    <p:sldId id="737" r:id="rId25"/>
    <p:sldId id="795" r:id="rId26"/>
    <p:sldId id="673" r:id="rId27"/>
    <p:sldId id="813" r:id="rId28"/>
    <p:sldId id="591" r:id="rId29"/>
    <p:sldId id="684" r:id="rId30"/>
    <p:sldId id="812" r:id="rId31"/>
    <p:sldId id="810" r:id="rId32"/>
    <p:sldId id="820" r:id="rId33"/>
    <p:sldId id="752" r:id="rId34"/>
    <p:sldId id="613" r:id="rId35"/>
    <p:sldId id="612" r:id="rId36"/>
    <p:sldId id="301" r:id="rId37"/>
    <p:sldId id="625" r:id="rId38"/>
    <p:sldId id="669" r:id="rId39"/>
    <p:sldId id="268" r:id="rId40"/>
    <p:sldId id="740" r:id="rId41"/>
    <p:sldId id="806" r:id="rId42"/>
    <p:sldId id="821" r:id="rId43"/>
    <p:sldId id="592" r:id="rId44"/>
    <p:sldId id="306" r:id="rId45"/>
    <p:sldId id="593" r:id="rId46"/>
    <p:sldId id="755" r:id="rId47"/>
    <p:sldId id="756" r:id="rId48"/>
    <p:sldId id="757" r:id="rId49"/>
    <p:sldId id="761" r:id="rId50"/>
    <p:sldId id="758" r:id="rId51"/>
    <p:sldId id="760" r:id="rId52"/>
    <p:sldId id="716" r:id="rId53"/>
    <p:sldId id="320" r:id="rId54"/>
    <p:sldId id="722" r:id="rId55"/>
    <p:sldId id="723" r:id="rId56"/>
    <p:sldId id="598" r:id="rId57"/>
    <p:sldId id="594" r:id="rId58"/>
    <p:sldId id="724" r:id="rId59"/>
    <p:sldId id="725" r:id="rId60"/>
    <p:sldId id="666" r:id="rId61"/>
    <p:sldId id="665" r:id="rId62"/>
    <p:sldId id="636" r:id="rId63"/>
    <p:sldId id="616" r:id="rId64"/>
    <p:sldId id="680" r:id="rId65"/>
    <p:sldId id="323" r:id="rId66"/>
    <p:sldId id="577" r:id="rId67"/>
    <p:sldId id="797" r:id="rId68"/>
    <p:sldId id="785" r:id="rId69"/>
    <p:sldId id="608" r:id="rId70"/>
    <p:sldId id="675" r:id="rId71"/>
    <p:sldId id="650" r:id="rId72"/>
    <p:sldId id="341" r:id="rId73"/>
    <p:sldId id="677" r:id="rId74"/>
    <p:sldId id="822" r:id="rId75"/>
    <p:sldId id="778" r:id="rId76"/>
    <p:sldId id="779" r:id="rId77"/>
    <p:sldId id="823" r:id="rId78"/>
    <p:sldId id="781" r:id="rId79"/>
    <p:sldId id="782" r:id="rId80"/>
    <p:sldId id="692" r:id="rId81"/>
    <p:sldId id="817" r:id="rId82"/>
  </p:sldIdLst>
  <p:sldSz cx="9144000" cy="6858000" type="screen4x3"/>
  <p:notesSz cx="6797675" cy="9926638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3399"/>
    <a:srgbClr val="ACA89A"/>
    <a:srgbClr val="CC0000"/>
    <a:srgbClr val="0C0600"/>
    <a:srgbClr val="FA1E23"/>
    <a:srgbClr val="D5D5FF"/>
    <a:srgbClr val="EBEBFF"/>
    <a:srgbClr val="CCCC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250" autoAdjust="0"/>
    <p:restoredTop sz="94671" autoAdjust="0"/>
  </p:normalViewPr>
  <p:slideViewPr>
    <p:cSldViewPr>
      <p:cViewPr>
        <p:scale>
          <a:sx n="70" d="100"/>
          <a:sy n="70" d="100"/>
        </p:scale>
        <p:origin x="-1356" y="-7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3127"/>
        <p:guide pos="214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AutoShape 1"/>
          <p:cNvSpPr>
            <a:spLocks noChangeArrowheads="1"/>
          </p:cNvSpPr>
          <p:nvPr/>
        </p:nvSpPr>
        <p:spPr bwMode="auto">
          <a:xfrm>
            <a:off x="0" y="0"/>
            <a:ext cx="6797675" cy="99266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6146" name="AutoShape 2"/>
          <p:cNvSpPr>
            <a:spLocks noChangeArrowheads="1"/>
          </p:cNvSpPr>
          <p:nvPr/>
        </p:nvSpPr>
        <p:spPr bwMode="auto">
          <a:xfrm>
            <a:off x="0" y="0"/>
            <a:ext cx="6797675" cy="99266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6147" name="AutoShape 3"/>
          <p:cNvSpPr>
            <a:spLocks noChangeArrowheads="1"/>
          </p:cNvSpPr>
          <p:nvPr/>
        </p:nvSpPr>
        <p:spPr bwMode="auto">
          <a:xfrm>
            <a:off x="0" y="0"/>
            <a:ext cx="6797675" cy="99266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6148" name="AutoShape 4"/>
          <p:cNvSpPr>
            <a:spLocks noChangeArrowheads="1"/>
          </p:cNvSpPr>
          <p:nvPr/>
        </p:nvSpPr>
        <p:spPr bwMode="auto">
          <a:xfrm>
            <a:off x="0" y="0"/>
            <a:ext cx="6797675" cy="99266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6149" name="AutoShape 5"/>
          <p:cNvSpPr>
            <a:spLocks noChangeArrowheads="1"/>
          </p:cNvSpPr>
          <p:nvPr/>
        </p:nvSpPr>
        <p:spPr bwMode="auto">
          <a:xfrm>
            <a:off x="0" y="0"/>
            <a:ext cx="6797675" cy="99266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6150" name="AutoShape 6"/>
          <p:cNvSpPr>
            <a:spLocks noChangeArrowheads="1"/>
          </p:cNvSpPr>
          <p:nvPr/>
        </p:nvSpPr>
        <p:spPr bwMode="auto">
          <a:xfrm>
            <a:off x="0" y="0"/>
            <a:ext cx="6797675" cy="99266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6151" name="AutoShape 7"/>
          <p:cNvSpPr>
            <a:spLocks noChangeArrowheads="1"/>
          </p:cNvSpPr>
          <p:nvPr/>
        </p:nvSpPr>
        <p:spPr bwMode="auto">
          <a:xfrm>
            <a:off x="0" y="0"/>
            <a:ext cx="6797675" cy="99266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/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5129" name="Rectangle 8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871538" y="1012825"/>
            <a:ext cx="4851400" cy="3638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6153" name="Rectangle 9"/>
          <p:cNvSpPr>
            <a:spLocks noGrp="1" noChangeArrowheads="1"/>
          </p:cNvSpPr>
          <p:nvPr>
            <p:ph type="body"/>
          </p:nvPr>
        </p:nvSpPr>
        <p:spPr bwMode="auto">
          <a:xfrm>
            <a:off x="1022350" y="5019675"/>
            <a:ext cx="4556125" cy="40417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noProof="0" smtClean="0"/>
          </a:p>
        </p:txBody>
      </p:sp>
    </p:spTree>
    <p:extLst>
      <p:ext uri="{BB962C8B-B14F-4D97-AF65-F5344CB8AC3E}">
        <p14:creationId xmlns:p14="http://schemas.microsoft.com/office/powerpoint/2010/main" xmlns="" val="33754648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Arial" charset="0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Arial" charset="0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Arial" charset="0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Arial" charset="0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 Box 1"/>
          <p:cNvSpPr txBox="1">
            <a:spLocks noChangeArrowheads="1"/>
          </p:cNvSpPr>
          <p:nvPr/>
        </p:nvSpPr>
        <p:spPr bwMode="auto">
          <a:xfrm>
            <a:off x="1133475" y="736600"/>
            <a:ext cx="4530725" cy="37385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body"/>
          </p:nvPr>
        </p:nvSpPr>
        <p:spPr>
          <a:xfrm>
            <a:off x="1022350" y="5019675"/>
            <a:ext cx="4557713" cy="4043363"/>
          </a:xfrm>
          <a:noFill/>
        </p:spPr>
        <p:txBody>
          <a:bodyPr wrap="none" anchor="ctr"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1538" y="1012825"/>
            <a:ext cx="4859337" cy="36464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451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22350" y="5019675"/>
            <a:ext cx="4557713" cy="4043363"/>
          </a:xfrm>
          <a:noFill/>
        </p:spPr>
        <p:txBody>
          <a:bodyPr wrap="none" anchor="ctr"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1538" y="1012825"/>
            <a:ext cx="4859337" cy="3646488"/>
          </a:xfrm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2350" y="5019675"/>
            <a:ext cx="4557713" cy="4043363"/>
          </a:xfrm>
          <a:noFill/>
        </p:spPr>
        <p:txBody>
          <a:bodyPr wrap="none" anchor="ctr"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1538" y="1012825"/>
            <a:ext cx="4859337" cy="3646488"/>
          </a:xfrm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2350" y="5019675"/>
            <a:ext cx="4557713" cy="4043363"/>
          </a:xfrm>
          <a:noFill/>
        </p:spPr>
        <p:txBody>
          <a:bodyPr wrap="none" anchor="ctr"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1538" y="1012825"/>
            <a:ext cx="4859337" cy="3646488"/>
          </a:xfrm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2350" y="5019675"/>
            <a:ext cx="4557713" cy="4043363"/>
          </a:xfrm>
          <a:noFill/>
        </p:spPr>
        <p:txBody>
          <a:bodyPr wrap="none" anchor="ctr"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1538" y="1012825"/>
            <a:ext cx="4859337" cy="3646488"/>
          </a:xfrm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2350" y="5019675"/>
            <a:ext cx="4557713" cy="4043363"/>
          </a:xfrm>
          <a:noFill/>
        </p:spPr>
        <p:txBody>
          <a:bodyPr wrap="none" anchor="ctr"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1538" y="1012825"/>
            <a:ext cx="4859337" cy="3646488"/>
          </a:xfrm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2350" y="5019675"/>
            <a:ext cx="4557713" cy="4043363"/>
          </a:xfrm>
          <a:noFill/>
        </p:spPr>
        <p:txBody>
          <a:bodyPr wrap="none" anchor="ctr"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1538" y="1012825"/>
            <a:ext cx="4859337" cy="3646488"/>
          </a:xfrm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2350" y="5019675"/>
            <a:ext cx="4557713" cy="4043363"/>
          </a:xfrm>
          <a:noFill/>
        </p:spPr>
        <p:txBody>
          <a:bodyPr wrap="none" anchor="ctr"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1538" y="1012825"/>
            <a:ext cx="4859337" cy="3646488"/>
          </a:xfrm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2350" y="5019675"/>
            <a:ext cx="4557713" cy="4043363"/>
          </a:xfrm>
          <a:noFill/>
        </p:spPr>
        <p:txBody>
          <a:bodyPr wrap="none" anchor="ctr"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1538" y="1012825"/>
            <a:ext cx="4859337" cy="3646488"/>
          </a:xfrm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2350" y="5019675"/>
            <a:ext cx="4557713" cy="4043363"/>
          </a:xfrm>
          <a:noFill/>
        </p:spPr>
        <p:txBody>
          <a:bodyPr wrap="none" anchor="ctr"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1538" y="1012825"/>
            <a:ext cx="4859337" cy="3646488"/>
          </a:xfrm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2350" y="5019675"/>
            <a:ext cx="4557713" cy="4043363"/>
          </a:xfrm>
          <a:noFill/>
        </p:spPr>
        <p:txBody>
          <a:bodyPr wrap="none" anchor="ctr"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1538" y="1012825"/>
            <a:ext cx="4859337" cy="3646488"/>
          </a:xfrm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2350" y="5019675"/>
            <a:ext cx="4557713" cy="4043363"/>
          </a:xfrm>
          <a:noFill/>
        </p:spPr>
        <p:txBody>
          <a:bodyPr wrap="none" anchor="ctr"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Образ слайда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6867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Образ слайда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Образ слайда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505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 Box 1"/>
          <p:cNvSpPr txBox="1">
            <a:spLocks noChangeArrowheads="1"/>
          </p:cNvSpPr>
          <p:nvPr/>
        </p:nvSpPr>
        <p:spPr bwMode="auto">
          <a:xfrm>
            <a:off x="1133475" y="736600"/>
            <a:ext cx="4530725" cy="37385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55299" name="Rectangle 2"/>
          <p:cNvSpPr>
            <a:spLocks noGrp="1" noChangeArrowheads="1"/>
          </p:cNvSpPr>
          <p:nvPr>
            <p:ph type="body"/>
          </p:nvPr>
        </p:nvSpPr>
        <p:spPr>
          <a:xfrm>
            <a:off x="1022350" y="5019675"/>
            <a:ext cx="4557713" cy="4043363"/>
          </a:xfrm>
          <a:noFill/>
        </p:spPr>
        <p:txBody>
          <a:bodyPr wrap="none" anchor="ctr"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1538" y="1012825"/>
            <a:ext cx="4859337" cy="3646488"/>
          </a:xfrm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2350" y="5019675"/>
            <a:ext cx="4557713" cy="4043363"/>
          </a:xfrm>
          <a:noFill/>
        </p:spPr>
        <p:txBody>
          <a:bodyPr wrap="none" anchor="ctr"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4335463" y="1169988"/>
            <a:ext cx="4814887" cy="4994275"/>
            <a:chOff x="4334933" y="1169931"/>
            <a:chExt cx="4814835" cy="4993802"/>
          </a:xfrm>
        </p:grpSpPr>
        <p:cxnSp>
          <p:nvCxnSpPr>
            <p:cNvPr id="5" name="Straight Connector 16"/>
            <p:cNvCxnSpPr/>
            <p:nvPr/>
          </p:nvCxnSpPr>
          <p:spPr>
            <a:xfrm flipH="1">
              <a:off x="6009727" y="1169931"/>
              <a:ext cx="3133691" cy="313501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18"/>
            <p:cNvCxnSpPr/>
            <p:nvPr/>
          </p:nvCxnSpPr>
          <p:spPr>
            <a:xfrm flipH="1">
              <a:off x="4334933" y="1349301"/>
              <a:ext cx="4814835" cy="481443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20"/>
            <p:cNvCxnSpPr/>
            <p:nvPr/>
          </p:nvCxnSpPr>
          <p:spPr>
            <a:xfrm flipH="1">
              <a:off x="5225510" y="1469940"/>
              <a:ext cx="3911558" cy="391123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21"/>
            <p:cNvCxnSpPr/>
            <p:nvPr/>
          </p:nvCxnSpPr>
          <p:spPr>
            <a:xfrm flipH="1">
              <a:off x="5304885" y="1308030"/>
              <a:ext cx="3838534" cy="3839799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22"/>
            <p:cNvCxnSpPr/>
            <p:nvPr/>
          </p:nvCxnSpPr>
          <p:spPr>
            <a:xfrm flipH="1">
              <a:off x="5706518" y="1769949"/>
              <a:ext cx="3430550" cy="343026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/>
          <a:lstStyle>
            <a:lvl1pPr algn="l">
              <a:defRPr sz="4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62B6FA-79C2-4631-ACDB-01D0C01DCEA2}" type="datetimeFigureOut">
              <a:rPr lang="ru-RU"/>
              <a:pPr>
                <a:defRPr/>
              </a:pPr>
              <a:t>13.09.2021</a:t>
            </a:fld>
            <a:endParaRPr lang="ru-RU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8FCC95-17DE-419C-8D7B-FF9F2A439F9F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D6AF1-8006-4678-B603-C76720DCF3B2}" type="datetimeFigureOut">
              <a:rPr lang="ru-RU"/>
              <a:pPr>
                <a:defRPr/>
              </a:pPr>
              <a:t>13.09.2021</a:t>
            </a:fld>
            <a:endParaRPr 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E91ACF92-D735-46F2-A428-AEAC33875CFD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/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89F8F3-5034-41E2-A84A-FFCD2AB246EB}" type="datetimeFigureOut">
              <a:rPr lang="ru-RU"/>
              <a:pPr>
                <a:defRPr/>
              </a:pPr>
              <a:t>13.09.2021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350761-9DE7-4046-9542-356CCDFF597A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2"/>
          <p:cNvSpPr txBox="1">
            <a:spLocks noChangeArrowheads="1"/>
          </p:cNvSpPr>
          <p:nvPr/>
        </p:nvSpPr>
        <p:spPr bwMode="auto">
          <a:xfrm>
            <a:off x="228600" y="711200"/>
            <a:ext cx="457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r>
              <a:rPr lang="en-US" altLang="ru-RU" sz="8000"/>
              <a:t>“</a:t>
            </a:r>
          </a:p>
        </p:txBody>
      </p:sp>
      <p:sp>
        <p:nvSpPr>
          <p:cNvPr id="6" name="TextBox 13"/>
          <p:cNvSpPr txBox="1">
            <a:spLocks noChangeArrowheads="1"/>
          </p:cNvSpPr>
          <p:nvPr/>
        </p:nvSpPr>
        <p:spPr bwMode="auto">
          <a:xfrm>
            <a:off x="7696200" y="2768600"/>
            <a:ext cx="457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r>
              <a:rPr lang="en-US" altLang="ru-RU" sz="8000"/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/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A9DEBE-1158-4876-B16A-EE3BBA341CA2}" type="datetimeFigureOut">
              <a:rPr lang="ru-RU"/>
              <a:pPr>
                <a:defRPr/>
              </a:pPr>
              <a:t>13.09.2021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2C75E0C5-E840-40F3-8CB6-7874192A9686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/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E20202-ADCC-4477-87AA-B2B88D072E40}" type="datetimeFigureOut">
              <a:rPr lang="ru-RU"/>
              <a:pPr>
                <a:defRPr/>
              </a:pPr>
              <a:t>13.09.2021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8B9AC6-7109-4080-B6A7-D96C303D3FA2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2"/>
          <p:cNvSpPr txBox="1">
            <a:spLocks noChangeArrowheads="1"/>
          </p:cNvSpPr>
          <p:nvPr/>
        </p:nvSpPr>
        <p:spPr bwMode="auto">
          <a:xfrm>
            <a:off x="228600" y="711200"/>
            <a:ext cx="457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r>
              <a:rPr lang="en-US" altLang="ru-RU" sz="8000"/>
              <a:t>“</a:t>
            </a:r>
          </a:p>
        </p:txBody>
      </p:sp>
      <p:sp>
        <p:nvSpPr>
          <p:cNvPr id="6" name="TextBox 13"/>
          <p:cNvSpPr txBox="1">
            <a:spLocks noChangeArrowheads="1"/>
          </p:cNvSpPr>
          <p:nvPr/>
        </p:nvSpPr>
        <p:spPr bwMode="auto">
          <a:xfrm>
            <a:off x="7696200" y="2768600"/>
            <a:ext cx="457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r>
              <a:rPr lang="en-US" altLang="ru-RU" sz="8000"/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/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2075E5-90E3-445C-9EF5-0E85889A81B4}" type="datetimeFigureOut">
              <a:rPr lang="ru-RU"/>
              <a:pPr>
                <a:defRPr/>
              </a:pPr>
              <a:t>13.09.2021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21A0CA04-3F7D-4A0E-BC5C-8F2B348EB111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/>
          <a:lstStyle>
            <a:lvl1pPr>
              <a:defRPr lang="en-US" sz="2800" b="0" dirty="0"/>
            </a:lvl1pPr>
          </a:lstStyle>
          <a:p>
            <a:pPr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C2CBA5-181C-4BFF-ACE4-3CF2C02527E3}" type="datetimeFigureOut">
              <a:rPr lang="ru-RU"/>
              <a:pPr>
                <a:defRPr/>
              </a:pPr>
              <a:t>13.09.2021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55429E11-9DB3-49CF-AF30-D7785CC15999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>
            <a:lvl1pPr algn="l"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B096F8-78A5-4F01-8159-E4A631D31E6D}" type="datetimeFigureOut">
              <a:rPr lang="ru-RU"/>
              <a:pPr>
                <a:defRPr/>
              </a:pPr>
              <a:t>13.09.2021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05CC7F-4ADA-48F9-B844-64B56C83CF05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/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D85942-46CF-4956-9F74-0A63CEEBB942}" type="datetimeFigureOut">
              <a:rPr lang="ru-RU"/>
              <a:pPr>
                <a:defRPr/>
              </a:pPr>
              <a:t>13.09.2021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42CAEB-8AB7-4B5C-AFB3-A339FE8A0C6B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A1FF05-4A5E-4470-8780-5BA59AF565CC}" type="datetimeFigureOut">
              <a:rPr lang="ru-RU"/>
              <a:pPr>
                <a:defRPr/>
              </a:pPr>
              <a:t>13.09.2021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5D2C57-9FFC-44C0-8A53-2FB889E74188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/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F62336-5EE8-4549-8D60-DFA5808E2346}" type="datetimeFigureOut">
              <a:rPr lang="ru-RU"/>
              <a:pPr>
                <a:defRPr/>
              </a:pPr>
              <a:t>13.09.2021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464EC0-ED8D-4793-B77A-8DE205D4A58F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F9C22B-75E7-4EA3-9036-F2E94D683278}" type="datetimeFigureOut">
              <a:rPr lang="ru-RU"/>
              <a:pPr>
                <a:defRPr/>
              </a:pPr>
              <a:t>13.09.2021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09A0790F-063F-4E14-A6ED-F1985D8E4402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DC56DD-D2D4-4D68-83D8-709A81E61CB1}" type="datetimeFigureOut">
              <a:rPr lang="ru-RU"/>
              <a:pPr>
                <a:defRPr/>
              </a:pPr>
              <a:t>13.09.2021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2BC8FD-FC3A-4917-A6EC-F4693815951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6AA4E9-6CCD-4959-BE73-1B52D3FE7AC2}" type="datetimeFigureOut">
              <a:rPr lang="ru-RU"/>
              <a:pPr>
                <a:defRPr/>
              </a:pPr>
              <a:t>13.09.2021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901C41-2BD9-4391-AE2C-F2A9ACDCA17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10BD69-5952-4A31-908E-11B87A3CB14D}" type="datetimeFigureOut">
              <a:rPr lang="ru-RU"/>
              <a:pPr>
                <a:defRPr/>
              </a:pPr>
              <a:t>13.09.2021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314732-AF43-4257-B189-517A4ABE5659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A0E49F-2E49-4389-A9D0-1F37642024CD}" type="datetimeFigureOut">
              <a:rPr lang="ru-RU"/>
              <a:pPr>
                <a:defRPr/>
              </a:pPr>
              <a:t>13.09.2021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EFE0D6-BE60-40C5-A58F-BFD14F9624CA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76BC48-D285-4FA7-BF8A-B4E330F3D988}" type="datetimeFigureOut">
              <a:rPr lang="ru-RU"/>
              <a:pPr>
                <a:defRPr/>
              </a:pPr>
              <a:t>13.09.2021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000D8088-79CE-4975-A846-FC045BDF5AA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6"/>
          <p:cNvGrpSpPr>
            <a:grpSpLocks/>
          </p:cNvGrpSpPr>
          <p:nvPr/>
        </p:nvGrpSpPr>
        <p:grpSpPr bwMode="auto">
          <a:xfrm>
            <a:off x="6670675" y="3894138"/>
            <a:ext cx="2470150" cy="2659062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746" y="3259666"/>
              <a:ext cx="912188" cy="91189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5724"/>
              <a:ext cx="2981857" cy="2982809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1737" y="3581511"/>
              <a:ext cx="1897197" cy="1896584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130" y="3433998"/>
              <a:ext cx="1740055" cy="173949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388" y="3985732"/>
              <a:ext cx="1264798" cy="126439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788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33400" y="533400"/>
            <a:ext cx="6554788" cy="376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29500" y="6172200"/>
            <a:ext cx="1201738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 eaLnBrk="1" hangingPunct="1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8A5DED4-4662-4E85-A592-D10FF1498534}" type="datetimeFigureOut">
              <a:rPr lang="ru-RU"/>
              <a:pPr>
                <a:defRPr/>
              </a:pPr>
              <a:t>13.09.2021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838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eaLnBrk="1" hangingPunct="1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3988" y="5578475"/>
            <a:ext cx="857250" cy="6699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2800">
                <a:solidFill>
                  <a:srgbClr val="0A304A"/>
                </a:solidFill>
                <a:latin typeface="Century Gothic" pitchFamily="34" charset="0"/>
              </a:defRPr>
            </a:lvl1pPr>
          </a:lstStyle>
          <a:p>
            <a:fld id="{26E03E23-6005-407E-A4DD-0729A7AA1C00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6525" r:id="rId1"/>
    <p:sldLayoutId id="2147486511" r:id="rId2"/>
    <p:sldLayoutId id="2147486512" r:id="rId3"/>
    <p:sldLayoutId id="2147486513" r:id="rId4"/>
    <p:sldLayoutId id="2147486514" r:id="rId5"/>
    <p:sldLayoutId id="2147486515" r:id="rId6"/>
    <p:sldLayoutId id="2147486516" r:id="rId7"/>
    <p:sldLayoutId id="2147486517" r:id="rId8"/>
    <p:sldLayoutId id="2147486518" r:id="rId9"/>
    <p:sldLayoutId id="2147486519" r:id="rId10"/>
    <p:sldLayoutId id="2147486520" r:id="rId11"/>
    <p:sldLayoutId id="2147486526" r:id="rId12"/>
    <p:sldLayoutId id="2147486521" r:id="rId13"/>
    <p:sldLayoutId id="2147486527" r:id="rId14"/>
    <p:sldLayoutId id="2147486522" r:id="rId15"/>
    <p:sldLayoutId id="2147486523" r:id="rId16"/>
    <p:sldLayoutId id="2147486524" r:id="rId17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kern="1200" cap="all">
          <a:ln w="3175" cmpd="sng">
            <a:noFill/>
          </a:ln>
          <a:solidFill>
            <a:schemeClr val="tx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panose="020B0502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panose="020B0502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panose="020B0502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panose="020B0502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sz="2000" kern="1200">
          <a:solidFill>
            <a:srgbClr val="0F496F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sz="2800" kern="1200">
          <a:solidFill>
            <a:srgbClr val="0F496F"/>
          </a:solidFill>
          <a:latin typeface="+mn-lt"/>
          <a:ea typeface="+mn-ea"/>
          <a:cs typeface="+mn-cs"/>
        </a:defRPr>
      </a:lvl2pPr>
      <a:lvl3pPr marL="12001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sz="1600" kern="1200">
          <a:solidFill>
            <a:srgbClr val="0F496F"/>
          </a:solidFill>
          <a:latin typeface="+mn-lt"/>
          <a:ea typeface="+mn-ea"/>
          <a:cs typeface="+mn-cs"/>
        </a:defRPr>
      </a:lvl3pPr>
      <a:lvl4pPr marL="15430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sz="1400" kern="1200">
          <a:solidFill>
            <a:srgbClr val="0F496F"/>
          </a:solidFill>
          <a:latin typeface="+mn-lt"/>
          <a:ea typeface="+mn-ea"/>
          <a:cs typeface="+mn-cs"/>
        </a:defRPr>
      </a:lvl4pPr>
      <a:lvl5pPr marL="20002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sz="1400" kern="1200">
          <a:solidFill>
            <a:srgbClr val="0F496F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am.ru/users/masha180283" TargetMode="External"/><Relationship Id="rId2" Type="http://schemas.openxmlformats.org/officeDocument/2006/relationships/hyperlink" Target="https://ds90sar.schoolrm.ru/sveden/employees/11230/184049/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hyperlink" Target="https://nsportal.ru/panyushkina-anna-evgenevna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ds90sar.schoolrm.ru/sveden/employees/11230/184056/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ds90sar.schoolrm.ru/sveden/employees/11230/184049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 descr="C:\Users\рс\Desktop\image002_10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686800" cy="836613"/>
          </a:xfrm>
          <a:extLst/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РМ</a:t>
            </a:r>
          </a:p>
        </p:txBody>
      </p:sp>
      <p:sp>
        <p:nvSpPr>
          <p:cNvPr id="5123" name="Rectangle 8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271963" y="890588"/>
            <a:ext cx="4476750" cy="2906712"/>
          </a:xfrm>
        </p:spPr>
        <p:txBody>
          <a:bodyPr rtlCol="0">
            <a:normAutofit fontScale="40000" lnSpcReduction="20000"/>
          </a:bodyPr>
          <a:lstStyle/>
          <a:p>
            <a:pPr algn="ctr" eaLnBrk="1" fontAlgn="auto" hangingPunct="1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ru-RU" alt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ru-RU" altLang="ru-RU" sz="4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                    </a:t>
            </a:r>
          </a:p>
          <a:p>
            <a:pPr algn="ctr" eaLnBrk="1" fontAlgn="auto" hangingPunct="1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ru-RU" altLang="ru-RU" sz="4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Панюшкиной Анны Евгеньевны</a:t>
            </a:r>
          </a:p>
          <a:p>
            <a:pPr algn="ctr" eaLnBrk="1" fontAlgn="auto" hangingPunct="1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ru-RU" altLang="ru-RU" sz="4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</a:t>
            </a:r>
          </a:p>
          <a:p>
            <a:pPr algn="ctr" eaLnBrk="1" fontAlgn="auto" hangingPunct="1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ru-RU" altLang="ru-RU" sz="4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автономного дошкольного образовательного учреждения городского округа Саранск </a:t>
            </a:r>
          </a:p>
          <a:p>
            <a:pPr algn="ctr" eaLnBrk="1" fontAlgn="auto" hangingPunct="1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ru-RU" altLang="ru-RU" sz="4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развития ребёнка - </a:t>
            </a:r>
          </a:p>
          <a:p>
            <a:pPr algn="ctr" eaLnBrk="1" fontAlgn="auto" hangingPunct="1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ru-RU" altLang="ru-RU" sz="4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детский сад № 90»</a:t>
            </a:r>
          </a:p>
          <a:p>
            <a:pPr algn="ctr" eaLnBrk="1" fontAlgn="auto" hangingPunct="1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ru-RU" altLang="ru-RU" sz="2200" b="1" dirty="0" smtClean="0">
                <a:solidFill>
                  <a:schemeClr val="bg1">
                    <a:lumMod val="50000"/>
                  </a:schemeClr>
                </a:solidFill>
              </a:rPr>
              <a:t>     </a:t>
            </a:r>
          </a:p>
          <a:p>
            <a:pPr algn="ctr" eaLnBrk="1" fontAlgn="auto" hangingPunct="1">
              <a:buFont typeface="Wingdings" panose="05000000000000000000" pitchFamily="2" charset="2"/>
              <a:buNone/>
              <a:defRPr/>
            </a:pPr>
            <a:r>
              <a:rPr lang="ru-RU" altLang="ru-RU" sz="1400" b="1" dirty="0" smtClean="0">
                <a:solidFill>
                  <a:schemeClr val="bg1">
                    <a:lumMod val="50000"/>
                  </a:schemeClr>
                </a:solidFill>
              </a:rPr>
              <a:t>   </a:t>
            </a:r>
          </a:p>
          <a:p>
            <a:pPr eaLnBrk="1" fontAlgn="auto" hangingPunct="1">
              <a:buFont typeface="Wingdings" panose="05000000000000000000" pitchFamily="2" charset="2"/>
              <a:buNone/>
              <a:defRPr/>
            </a:pPr>
            <a:endParaRPr lang="ru-RU" altLang="ru-RU" sz="1400" b="1" dirty="0" smtClean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7181" name="Text Box 13"/>
          <p:cNvSpPr txBox="1">
            <a:spLocks noChangeArrowheads="1"/>
          </p:cNvSpPr>
          <p:nvPr/>
        </p:nvSpPr>
        <p:spPr bwMode="auto">
          <a:xfrm>
            <a:off x="1211263" y="4632325"/>
            <a:ext cx="6529387" cy="369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1377950" y="4578350"/>
            <a:ext cx="5976938" cy="3683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827088" y="4198938"/>
            <a:ext cx="796925" cy="3698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7184" name="Text Box 16"/>
          <p:cNvSpPr txBox="1">
            <a:spLocks noChangeArrowheads="1"/>
          </p:cNvSpPr>
          <p:nvPr/>
        </p:nvSpPr>
        <p:spPr bwMode="auto">
          <a:xfrm>
            <a:off x="444500" y="3429000"/>
            <a:ext cx="8223250" cy="369331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Дата рождения:</a:t>
            </a:r>
            <a:r>
              <a:rPr lang="ru-RU" sz="20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14.05.1985г.</a:t>
            </a:r>
            <a:endParaRPr lang="ru-RU" sz="2000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eaLnBrk="1" hangingPunct="1">
              <a:buClr>
                <a:srgbClr val="000000"/>
              </a:buClr>
              <a:buSzPct val="100000"/>
              <a:defRPr/>
            </a:pPr>
            <a:r>
              <a:rPr lang="ru-RU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Профессиональное </a:t>
            </a:r>
            <a:r>
              <a:rPr lang="ru-RU" sz="20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образование: </a:t>
            </a:r>
            <a:r>
              <a:rPr lang="ru-RU" sz="20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у</a:t>
            </a:r>
            <a:r>
              <a:rPr lang="ru-RU" sz="2000" dirty="0" smtClean="0">
                <a:solidFill>
                  <a:srgbClr val="002060"/>
                </a:solidFill>
              </a:rPr>
              <a:t>читель </a:t>
            </a:r>
            <a:r>
              <a:rPr lang="ru-RU" sz="2000" dirty="0">
                <a:solidFill>
                  <a:srgbClr val="002060"/>
                </a:solidFill>
              </a:rPr>
              <a:t>русского языка и литературы. Специальность "русский язык и литература".</a:t>
            </a:r>
            <a:r>
              <a:rPr lang="ru-RU" altLang="ru-RU" sz="20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МГПИ </a:t>
            </a:r>
            <a:r>
              <a:rPr lang="ru-RU" altLang="ru-RU" sz="2000" dirty="0">
                <a:solidFill>
                  <a:srgbClr val="002060"/>
                </a:solidFill>
                <a:cs typeface="Times New Roman" panose="02020603050405020304" pitchFamily="18" charset="0"/>
              </a:rPr>
              <a:t>им. М.Е.Евсевьева.</a:t>
            </a:r>
            <a:r>
              <a:rPr lang="ru-RU" sz="20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buClr>
                <a:srgbClr val="000000"/>
              </a:buClr>
              <a:buSzPct val="100000"/>
              <a:defRPr/>
            </a:pPr>
            <a:r>
              <a:rPr lang="ru-RU" altLang="ru-RU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№ диплома: </a:t>
            </a:r>
            <a:r>
              <a:rPr lang="ru-RU" altLang="ru-RU" sz="20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sz="20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ВСГ 0606763 </a:t>
            </a:r>
            <a:r>
              <a:rPr lang="ru-RU" altLang="ru-RU" sz="2000" dirty="0">
                <a:solidFill>
                  <a:srgbClr val="002060"/>
                </a:solidFill>
                <a:cs typeface="Times New Roman" panose="02020603050405020304" pitchFamily="18" charset="0"/>
              </a:rPr>
              <a:t>от </a:t>
            </a:r>
            <a:r>
              <a:rPr lang="ru-RU" altLang="ru-RU" sz="20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16.06.2007года</a:t>
            </a:r>
            <a:endParaRPr lang="ru-RU" altLang="ru-RU" sz="2000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Стаж педагогической работы :  9 лет</a:t>
            </a:r>
            <a:endParaRPr lang="ru-RU" sz="2000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Общий трудовой стаж:</a:t>
            </a:r>
            <a:r>
              <a:rPr lang="ru-RU" sz="20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9 лет</a:t>
            </a:r>
            <a:endParaRPr lang="ru-RU" sz="20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Наличие квалификационной категории: </a:t>
            </a:r>
            <a:r>
              <a:rPr lang="ru-RU" sz="2000" dirty="0">
                <a:solidFill>
                  <a:srgbClr val="002060"/>
                </a:solidFill>
                <a:cs typeface="Times New Roman" panose="02020603050405020304" pitchFamily="18" charset="0"/>
              </a:rPr>
              <a:t>1 квалификационная категория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Звание:</a:t>
            </a:r>
            <a:r>
              <a:rPr lang="ru-RU" sz="2000" dirty="0">
                <a:solidFill>
                  <a:srgbClr val="002060"/>
                </a:solidFill>
                <a:cs typeface="Times New Roman" panose="02020603050405020304" pitchFamily="18" charset="0"/>
              </a:rPr>
              <a:t> не имею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dirty="0">
              <a:solidFill>
                <a:schemeClr val="bg1">
                  <a:lumMod val="50000"/>
                </a:schemeClr>
              </a:solidFill>
              <a:latin typeface="Arial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dirty="0">
              <a:solidFill>
                <a:schemeClr val="bg1">
                  <a:lumMod val="50000"/>
                </a:schemeClr>
              </a:solidFill>
              <a:latin typeface="Arial" charset="0"/>
            </a:endParaRPr>
          </a:p>
        </p:txBody>
      </p:sp>
      <p:pic>
        <p:nvPicPr>
          <p:cNvPr id="6154" name="Picture 10" descr="C:\Users\gr06\Desktop\1f384536b8422dd3c80c6ed090b0cba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7224" y="858101"/>
            <a:ext cx="2428892" cy="2848701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 descr="C:\Users\рс\Desktop\image002_1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81075"/>
            <a:ext cx="8229600" cy="4651375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Наставничество</a:t>
            </a:r>
            <a:endParaRPr lang="ru-RU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5" descr="C:\Users\рс\Desktop\image002_1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495800"/>
            <a:ext cx="6554788" cy="1524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800" dirty="0" smtClean="0">
                <a:latin typeface="Arial" charset="0"/>
              </a:rPr>
              <a:t/>
            </a:r>
            <a:br>
              <a:rPr lang="ru-RU" sz="3800" dirty="0" smtClean="0">
                <a:latin typeface="Arial" charset="0"/>
              </a:rPr>
            </a:br>
            <a:r>
              <a:rPr lang="ru-RU" sz="3800" dirty="0" smtClean="0">
                <a:latin typeface="Arial" charset="0"/>
              </a:rPr>
              <a:t/>
            </a:r>
            <a:br>
              <a:rPr lang="ru-RU" sz="3800" dirty="0" smtClean="0">
                <a:latin typeface="Arial" charset="0"/>
              </a:rPr>
            </a:br>
            <a:r>
              <a:rPr lang="ru-RU" sz="3800" dirty="0" smtClean="0">
                <a:latin typeface="Arial" charset="0"/>
              </a:rPr>
              <a:t/>
            </a:r>
            <a:br>
              <a:rPr lang="ru-RU" sz="3800" dirty="0" smtClean="0">
                <a:latin typeface="Arial" charset="0"/>
              </a:rPr>
            </a:br>
            <a:r>
              <a:rPr lang="ru-RU" sz="3800" dirty="0" smtClean="0">
                <a:latin typeface="Arial" charset="0"/>
              </a:rPr>
              <a:t/>
            </a:r>
            <a:br>
              <a:rPr lang="ru-RU" sz="3800" dirty="0" smtClean="0">
                <a:latin typeface="Arial" charset="0"/>
              </a:rPr>
            </a:br>
            <a:r>
              <a:rPr lang="ru-RU" sz="3800" dirty="0" smtClean="0">
                <a:latin typeface="Arial" charset="0"/>
              </a:rPr>
              <a:t/>
            </a:r>
            <a:br>
              <a:rPr lang="ru-RU" sz="3800" dirty="0" smtClean="0">
                <a:latin typeface="Arial" charset="0"/>
              </a:rPr>
            </a:br>
            <a:r>
              <a:rPr lang="ru-RU" sz="3800" dirty="0" smtClean="0">
                <a:latin typeface="Arial" charset="0"/>
              </a:rPr>
              <a:t/>
            </a:r>
            <a:br>
              <a:rPr lang="ru-RU" sz="3800" dirty="0" smtClean="0">
                <a:latin typeface="Arial" charset="0"/>
              </a:rPr>
            </a:br>
            <a:r>
              <a:rPr lang="ru-RU" sz="3800" dirty="0" smtClean="0">
                <a:latin typeface="Arial" charset="0"/>
              </a:rPr>
              <a:t/>
            </a:r>
            <a:br>
              <a:rPr lang="ru-RU" sz="3800" dirty="0" smtClean="0">
                <a:latin typeface="Arial" charset="0"/>
              </a:rPr>
            </a:br>
            <a:r>
              <a:rPr lang="ru-RU" sz="3800" dirty="0" smtClean="0">
                <a:latin typeface="Arial" charset="0"/>
              </a:rPr>
              <a:t/>
            </a:r>
            <a:br>
              <a:rPr lang="ru-RU" sz="3800" dirty="0" smtClean="0">
                <a:latin typeface="Arial" charset="0"/>
              </a:rPr>
            </a:br>
            <a:r>
              <a:rPr lang="ru-RU" sz="3800" dirty="0" smtClean="0">
                <a:latin typeface="Arial" charset="0"/>
              </a:rPr>
              <a:t/>
            </a:r>
            <a:br>
              <a:rPr lang="ru-RU" sz="3800" dirty="0" smtClean="0">
                <a:latin typeface="Arial" charset="0"/>
              </a:rPr>
            </a:br>
            <a:r>
              <a:rPr lang="ru-RU" sz="3800" dirty="0" smtClean="0">
                <a:latin typeface="Arial" charset="0"/>
              </a:rPr>
              <a:t/>
            </a:r>
            <a:br>
              <a:rPr lang="ru-RU" sz="3800" dirty="0" smtClean="0">
                <a:latin typeface="Arial" charset="0"/>
              </a:rPr>
            </a:br>
            <a:r>
              <a:rPr lang="ru-RU" sz="3800" dirty="0" smtClean="0">
                <a:latin typeface="Arial" charset="0"/>
              </a:rPr>
              <a:t/>
            </a:r>
            <a:br>
              <a:rPr lang="ru-RU" sz="3800" dirty="0" smtClean="0">
                <a:latin typeface="Arial" charset="0"/>
              </a:rPr>
            </a:br>
            <a:r>
              <a:rPr lang="ru-RU" sz="3800" dirty="0">
                <a:latin typeface="Arial" charset="0"/>
              </a:rPr>
              <a:t/>
            </a:r>
            <a:br>
              <a:rPr lang="ru-RU" sz="3800" dirty="0">
                <a:latin typeface="Arial" charset="0"/>
              </a:rPr>
            </a:br>
            <a:endParaRPr lang="ru-RU" sz="3800" dirty="0" smtClean="0">
              <a:latin typeface="Arial" charset="0"/>
            </a:endParaRPr>
          </a:p>
        </p:txBody>
      </p:sp>
      <p:sp>
        <p:nvSpPr>
          <p:cNvPr id="5" name="Стрелка вправо 4"/>
          <p:cNvSpPr/>
          <p:nvPr/>
        </p:nvSpPr>
        <p:spPr>
          <a:xfrm>
            <a:off x="827088" y="3933825"/>
            <a:ext cx="576262" cy="730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8437" name="Picture 7" descr="F:\Pictures\2021-06-28\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552532"/>
            <a:ext cx="4462464" cy="6045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8662" y="3429000"/>
            <a:ext cx="44450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537" name="Picture 1"/>
          <p:cNvPicPr>
            <a:picLocks noChangeAspect="1" noChangeArrowheads="1"/>
          </p:cNvPicPr>
          <p:nvPr/>
        </p:nvPicPr>
        <p:blipFill>
          <a:blip r:embed="rId5"/>
          <a:srcRect l="8785" t="23437" r="64312" b="10211"/>
          <a:stretch>
            <a:fillRect/>
          </a:stretch>
        </p:blipFill>
        <p:spPr bwMode="auto">
          <a:xfrm>
            <a:off x="4714876" y="571480"/>
            <a:ext cx="4226867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188" y="2420938"/>
            <a:ext cx="7851775" cy="1524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НАЛИЧИЕ ПУБЛИКАЦИЙ, ВКЛЮЧАЯ ИНТЕРНЕТ 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ПУБЛИКАЦИИ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50825" y="325438"/>
          <a:ext cx="8605838" cy="6481907"/>
        </p:xfrm>
        <a:graphic>
          <a:graphicData uri="http://schemas.openxmlformats.org/drawingml/2006/table">
            <a:tbl>
              <a:tblPr/>
              <a:tblGrid>
                <a:gridCol w="1008063"/>
                <a:gridCol w="7597775"/>
              </a:tblGrid>
              <a:tr h="3211824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itchFamily="18" charset="2"/>
                        <a:defRPr>
                          <a:solidFill>
                            <a:srgbClr val="0F496F"/>
                          </a:solidFill>
                          <a:latin typeface="Century Gothic" pitchFamily="34" charset="0"/>
                        </a:defRPr>
                      </a:lvl1pPr>
                      <a:lvl2pPr marL="4572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itchFamily="18" charset="2"/>
                        <a:defRPr sz="2400">
                          <a:solidFill>
                            <a:srgbClr val="0F496F"/>
                          </a:solidFill>
                          <a:latin typeface="Century Gothic" pitchFamily="34" charset="0"/>
                        </a:defRPr>
                      </a:lvl2pPr>
                      <a:lvl3pPr marL="9144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itchFamily="18" charset="2"/>
                        <a:defRPr sz="1400">
                          <a:solidFill>
                            <a:srgbClr val="0F496F"/>
                          </a:solidFill>
                          <a:latin typeface="Century Gothic" pitchFamily="34" charset="0"/>
                        </a:defRPr>
                      </a:lvl3pPr>
                      <a:lvl4pPr marL="1371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itchFamily="18" charset="2"/>
                        <a:defRPr sz="1200">
                          <a:solidFill>
                            <a:srgbClr val="0F496F"/>
                          </a:solidFill>
                          <a:latin typeface="Century Gothic" pitchFamily="34" charset="0"/>
                        </a:defRPr>
                      </a:lvl4pPr>
                      <a:lvl5pPr marL="18288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itchFamily="18" charset="2"/>
                        <a:defRPr sz="1200">
                          <a:solidFill>
                            <a:srgbClr val="0F496F"/>
                          </a:solidFill>
                          <a:latin typeface="Century Gothic" pitchFamily="34" charset="0"/>
                        </a:defRPr>
                      </a:lvl5pPr>
                      <a:lvl6pPr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itchFamily="18" charset="2"/>
                        <a:defRPr sz="1200">
                          <a:solidFill>
                            <a:srgbClr val="0F496F"/>
                          </a:solidFill>
                          <a:latin typeface="Century Gothic" pitchFamily="34" charset="0"/>
                        </a:defRPr>
                      </a:lvl6pPr>
                      <a:lvl7pPr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itchFamily="18" charset="2"/>
                        <a:defRPr sz="1200">
                          <a:solidFill>
                            <a:srgbClr val="0F496F"/>
                          </a:solidFill>
                          <a:latin typeface="Century Gothic" pitchFamily="34" charset="0"/>
                        </a:defRPr>
                      </a:lvl7pPr>
                      <a:lvl8pPr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itchFamily="18" charset="2"/>
                        <a:defRPr sz="1200">
                          <a:solidFill>
                            <a:srgbClr val="0F496F"/>
                          </a:solidFill>
                          <a:latin typeface="Century Gothic" pitchFamily="34" charset="0"/>
                        </a:defRPr>
                      </a:lvl8pPr>
                      <a:lvl9pPr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itchFamily="18" charset="2"/>
                        <a:defRPr sz="1200">
                          <a:solidFill>
                            <a:srgbClr val="0F496F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Интернет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121949" marR="121949" marT="34296" marB="342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itchFamily="18" charset="2"/>
                        <a:defRPr>
                          <a:solidFill>
                            <a:srgbClr val="0F496F"/>
                          </a:solidFill>
                          <a:latin typeface="Century Gothic" pitchFamily="34" charset="0"/>
                        </a:defRPr>
                      </a:lvl1pPr>
                      <a:lvl2pPr marL="4572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itchFamily="18" charset="2"/>
                        <a:defRPr sz="2400">
                          <a:solidFill>
                            <a:srgbClr val="0F496F"/>
                          </a:solidFill>
                          <a:latin typeface="Century Gothic" pitchFamily="34" charset="0"/>
                        </a:defRPr>
                      </a:lvl2pPr>
                      <a:lvl3pPr marL="9144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itchFamily="18" charset="2"/>
                        <a:defRPr sz="1400">
                          <a:solidFill>
                            <a:srgbClr val="0F496F"/>
                          </a:solidFill>
                          <a:latin typeface="Century Gothic" pitchFamily="34" charset="0"/>
                        </a:defRPr>
                      </a:lvl3pPr>
                      <a:lvl4pPr marL="1371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itchFamily="18" charset="2"/>
                        <a:defRPr sz="1200">
                          <a:solidFill>
                            <a:srgbClr val="0F496F"/>
                          </a:solidFill>
                          <a:latin typeface="Century Gothic" pitchFamily="34" charset="0"/>
                        </a:defRPr>
                      </a:lvl4pPr>
                      <a:lvl5pPr marL="18288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itchFamily="18" charset="2"/>
                        <a:defRPr sz="1200">
                          <a:solidFill>
                            <a:srgbClr val="0F496F"/>
                          </a:solidFill>
                          <a:latin typeface="Century Gothic" pitchFamily="34" charset="0"/>
                        </a:defRPr>
                      </a:lvl5pPr>
                      <a:lvl6pPr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itchFamily="18" charset="2"/>
                        <a:defRPr sz="1200">
                          <a:solidFill>
                            <a:srgbClr val="0F496F"/>
                          </a:solidFill>
                          <a:latin typeface="Century Gothic" pitchFamily="34" charset="0"/>
                        </a:defRPr>
                      </a:lvl6pPr>
                      <a:lvl7pPr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itchFamily="18" charset="2"/>
                        <a:defRPr sz="1200">
                          <a:solidFill>
                            <a:srgbClr val="0F496F"/>
                          </a:solidFill>
                          <a:latin typeface="Century Gothic" pitchFamily="34" charset="0"/>
                        </a:defRPr>
                      </a:lvl7pPr>
                      <a:lvl8pPr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itchFamily="18" charset="2"/>
                        <a:defRPr sz="1200">
                          <a:solidFill>
                            <a:srgbClr val="0F496F"/>
                          </a:solidFill>
                          <a:latin typeface="Century Gothic" pitchFamily="34" charset="0"/>
                        </a:defRPr>
                      </a:lvl8pPr>
                      <a:lvl9pPr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itchFamily="18" charset="2"/>
                        <a:defRPr sz="1200">
                          <a:solidFill>
                            <a:srgbClr val="0F496F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400" i="0" u="none" kern="1200" dirty="0" smtClean="0">
                          <a:solidFill>
                            <a:srgbClr val="0F496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1.Консультация для родителей «Двигательная активность, здоровье и развитие ребенка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400" i="0" u="none" kern="1200" dirty="0" smtClean="0">
                          <a:solidFill>
                            <a:srgbClr val="0F496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2019	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400" i="0" u="none" kern="1200" dirty="0" smtClean="0">
                          <a:solidFill>
                            <a:srgbClr val="0F496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2.Презентация для детей «Зимние виды спорта»</a:t>
                      </a:r>
                      <a:r>
                        <a:rPr lang="ru-RU" sz="1400" i="0" u="none" kern="1200" baseline="0" dirty="0" smtClean="0">
                          <a:solidFill>
                            <a:srgbClr val="0F496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400" i="0" u="none" kern="1200" dirty="0" smtClean="0">
                          <a:solidFill>
                            <a:srgbClr val="0F496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2020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400" i="0" u="none" kern="1200" dirty="0" smtClean="0">
                          <a:solidFill>
                            <a:srgbClr val="0F496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3.Презентация для детей «Экскурсия по мордовскому заповеднику им.П.Г Смидовича»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400" i="0" u="none" kern="1200" dirty="0" smtClean="0">
                          <a:solidFill>
                            <a:srgbClr val="0F496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4.Конспект образовательно-организованной  деятельности по природному миру и аппликации «Лесное путешествие»</a:t>
                      </a:r>
                      <a:r>
                        <a:rPr lang="ru-RU" sz="1400" i="0" u="none" kern="1200" baseline="0" dirty="0" smtClean="0">
                          <a:solidFill>
                            <a:srgbClr val="0F496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400" i="0" u="none" kern="1200" dirty="0" smtClean="0">
                          <a:solidFill>
                            <a:srgbClr val="0F496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2021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400" i="0" u="none" kern="1200" dirty="0" smtClean="0">
                          <a:solidFill>
                            <a:srgbClr val="0F496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hlinkClick r:id="rId2"/>
                        </a:rPr>
                        <a:t>https://ds90sar.schoolrm.ru/sveden/employees/1123</a:t>
                      </a:r>
                      <a:r>
                        <a:rPr lang="ru-RU" sz="1400" i="0" u="none" kern="1200" dirty="0" smtClean="0">
                          <a:solidFill>
                            <a:srgbClr val="0F496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hlinkClick r:id="rId2"/>
                        </a:rPr>
                        <a:t> </a:t>
                      </a:r>
                      <a:r>
                        <a:rPr lang="en-US" sz="1400" i="0" u="none" kern="1200" dirty="0" smtClean="0">
                          <a:solidFill>
                            <a:srgbClr val="0F496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hlinkClick r:id="rId2"/>
                        </a:rPr>
                        <a:t>0/184049/</a:t>
                      </a:r>
                      <a:r>
                        <a:rPr lang="ru-RU" sz="1400" i="0" u="none" kern="1200" baseline="0" dirty="0" smtClean="0">
                          <a:solidFill>
                            <a:srgbClr val="0F496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</a:t>
                      </a:r>
                      <a:endParaRPr lang="ru-RU" sz="1400" i="0" u="none" kern="1200" dirty="0" smtClean="0">
                        <a:solidFill>
                          <a:srgbClr val="0F496F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21949" marR="121949" marT="34296" marB="342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223288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itchFamily="18" charset="2"/>
                        <a:defRPr>
                          <a:solidFill>
                            <a:srgbClr val="0F496F"/>
                          </a:solidFill>
                          <a:latin typeface="Century Gothic" pitchFamily="34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itchFamily="18" charset="2"/>
                        <a:defRPr sz="2400">
                          <a:solidFill>
                            <a:srgbClr val="0F496F"/>
                          </a:solidFill>
                          <a:latin typeface="Century Gothic" pitchFamily="34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itchFamily="18" charset="2"/>
                        <a:defRPr sz="1400">
                          <a:solidFill>
                            <a:srgbClr val="0F496F"/>
                          </a:solidFill>
                          <a:latin typeface="Century Gothic" pitchFamily="34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itchFamily="18" charset="2"/>
                        <a:defRPr sz="1200">
                          <a:solidFill>
                            <a:srgbClr val="0F496F"/>
                          </a:solidFill>
                          <a:latin typeface="Century Gothic" pitchFamily="34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itchFamily="18" charset="2"/>
                        <a:defRPr sz="1200">
                          <a:solidFill>
                            <a:srgbClr val="0F496F"/>
                          </a:solidFill>
                          <a:latin typeface="Century Gothic" pitchFamily="34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itchFamily="18" charset="2"/>
                        <a:defRPr sz="1200">
                          <a:solidFill>
                            <a:srgbClr val="0F496F"/>
                          </a:solidFill>
                          <a:latin typeface="Century Gothic" pitchFamily="34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itchFamily="18" charset="2"/>
                        <a:defRPr sz="1200">
                          <a:solidFill>
                            <a:srgbClr val="0F496F"/>
                          </a:solidFill>
                          <a:latin typeface="Century Gothic" pitchFamily="34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itchFamily="18" charset="2"/>
                        <a:defRPr sz="1200">
                          <a:solidFill>
                            <a:srgbClr val="0F496F"/>
                          </a:solidFill>
                          <a:latin typeface="Century Gothic" pitchFamily="34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itchFamily="18" charset="2"/>
                        <a:defRPr sz="1200">
                          <a:solidFill>
                            <a:srgbClr val="0F496F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Интернет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49" marR="121949" marT="34296" marB="342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itchFamily="18" charset="2"/>
                        <a:defRPr>
                          <a:solidFill>
                            <a:srgbClr val="0F496F"/>
                          </a:solidFill>
                          <a:latin typeface="Century Gothic" pitchFamily="34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itchFamily="18" charset="2"/>
                        <a:defRPr sz="2400">
                          <a:solidFill>
                            <a:srgbClr val="0F496F"/>
                          </a:solidFill>
                          <a:latin typeface="Century Gothic" pitchFamily="34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itchFamily="18" charset="2"/>
                        <a:defRPr sz="1400">
                          <a:solidFill>
                            <a:srgbClr val="0F496F"/>
                          </a:solidFill>
                          <a:latin typeface="Century Gothic" pitchFamily="34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itchFamily="18" charset="2"/>
                        <a:defRPr sz="1200">
                          <a:solidFill>
                            <a:srgbClr val="0F496F"/>
                          </a:solidFill>
                          <a:latin typeface="Century Gothic" pitchFamily="34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itchFamily="18" charset="2"/>
                        <a:defRPr sz="1200">
                          <a:solidFill>
                            <a:srgbClr val="0F496F"/>
                          </a:solidFill>
                          <a:latin typeface="Century Gothic" pitchFamily="34" charset="0"/>
                        </a:defRPr>
                      </a:lvl5pPr>
                      <a:lvl6pPr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itchFamily="18" charset="2"/>
                        <a:defRPr sz="1200">
                          <a:solidFill>
                            <a:srgbClr val="0F496F"/>
                          </a:solidFill>
                          <a:latin typeface="Century Gothic" pitchFamily="34" charset="0"/>
                        </a:defRPr>
                      </a:lvl6pPr>
                      <a:lvl7pPr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itchFamily="18" charset="2"/>
                        <a:defRPr sz="1200">
                          <a:solidFill>
                            <a:srgbClr val="0F496F"/>
                          </a:solidFill>
                          <a:latin typeface="Century Gothic" pitchFamily="34" charset="0"/>
                        </a:defRPr>
                      </a:lvl7pPr>
                      <a:lvl8pPr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itchFamily="18" charset="2"/>
                        <a:defRPr sz="1200">
                          <a:solidFill>
                            <a:srgbClr val="0F496F"/>
                          </a:solidFill>
                          <a:latin typeface="Century Gothic" pitchFamily="34" charset="0"/>
                        </a:defRPr>
                      </a:lvl8pPr>
                      <a:lvl9pPr indent="-2286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itchFamily="18" charset="2"/>
                        <a:defRPr sz="1200">
                          <a:solidFill>
                            <a:srgbClr val="0F496F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Международный уровень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hlinkClick r:id="rId3"/>
                        </a:rPr>
                        <a:t> Итоговое интегрированное занятие по математике и развитию речи  «Путешествие к снежной королеве</a:t>
                      </a:r>
                      <a:r>
                        <a:rPr kumimoji="0" lang="ru-RU" altLang="ru-RU" sz="14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2021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https://www.maam.ru/users/25panecka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Весенние эксперименты с детьми в мобильной лаборатории  2019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kern="1200" dirty="0" smtClean="0">
                          <a:solidFill>
                            <a:srgbClr val="003399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hlinkClick r:id="rId4"/>
                        </a:rPr>
                        <a:t>https://nsportal.ru/panyushkina-anna-evgenevna</a:t>
                      </a:r>
                      <a:r>
                        <a:rPr lang="ru-RU" sz="1400" b="0" i="0" u="none" kern="1200" dirty="0" smtClean="0">
                          <a:solidFill>
                            <a:srgbClr val="003399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</a:t>
                      </a:r>
                    </a:p>
                  </a:txBody>
                  <a:tcPr marL="121949" marR="121949" marT="34296" marB="342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983081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itchFamily="18" charset="2"/>
                        <a:defRPr>
                          <a:solidFill>
                            <a:srgbClr val="0F496F"/>
                          </a:solidFill>
                          <a:latin typeface="Century Gothic" pitchFamily="34" charset="0"/>
                        </a:defRPr>
                      </a:lvl1pPr>
                      <a:lvl2pPr marL="4572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itchFamily="18" charset="2"/>
                        <a:defRPr sz="2400">
                          <a:solidFill>
                            <a:srgbClr val="0F496F"/>
                          </a:solidFill>
                          <a:latin typeface="Century Gothic" pitchFamily="34" charset="0"/>
                        </a:defRPr>
                      </a:lvl2pPr>
                      <a:lvl3pPr marL="9144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itchFamily="18" charset="2"/>
                        <a:defRPr sz="1400">
                          <a:solidFill>
                            <a:srgbClr val="0F496F"/>
                          </a:solidFill>
                          <a:latin typeface="Century Gothic" pitchFamily="34" charset="0"/>
                        </a:defRPr>
                      </a:lvl3pPr>
                      <a:lvl4pPr marL="1371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itchFamily="18" charset="2"/>
                        <a:defRPr sz="1200">
                          <a:solidFill>
                            <a:srgbClr val="0F496F"/>
                          </a:solidFill>
                          <a:latin typeface="Century Gothic" pitchFamily="34" charset="0"/>
                        </a:defRPr>
                      </a:lvl4pPr>
                      <a:lvl5pPr marL="18288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itchFamily="18" charset="2"/>
                        <a:defRPr sz="1200">
                          <a:solidFill>
                            <a:srgbClr val="0F496F"/>
                          </a:solidFill>
                          <a:latin typeface="Century Gothic" pitchFamily="34" charset="0"/>
                        </a:defRPr>
                      </a:lvl5pPr>
                      <a:lvl6pPr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itchFamily="18" charset="2"/>
                        <a:defRPr sz="1200">
                          <a:solidFill>
                            <a:srgbClr val="0F496F"/>
                          </a:solidFill>
                          <a:latin typeface="Century Gothic" pitchFamily="34" charset="0"/>
                        </a:defRPr>
                      </a:lvl6pPr>
                      <a:lvl7pPr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itchFamily="18" charset="2"/>
                        <a:defRPr sz="1200">
                          <a:solidFill>
                            <a:srgbClr val="0F496F"/>
                          </a:solidFill>
                          <a:latin typeface="Century Gothic" pitchFamily="34" charset="0"/>
                        </a:defRPr>
                      </a:lvl7pPr>
                      <a:lvl8pPr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itchFamily="18" charset="2"/>
                        <a:defRPr sz="1200">
                          <a:solidFill>
                            <a:srgbClr val="0F496F"/>
                          </a:solidFill>
                          <a:latin typeface="Century Gothic" pitchFamily="34" charset="0"/>
                        </a:defRPr>
                      </a:lvl8pPr>
                      <a:lvl9pPr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itchFamily="18" charset="2"/>
                        <a:defRPr sz="1200">
                          <a:solidFill>
                            <a:srgbClr val="0F496F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Муниципальный уровень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ru-RU" alt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49" marR="121949" marT="34296" marB="342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itchFamily="18" charset="2"/>
                        <a:defRPr>
                          <a:solidFill>
                            <a:srgbClr val="0F496F"/>
                          </a:solidFill>
                          <a:latin typeface="Century Gothic" pitchFamily="34" charset="0"/>
                        </a:defRPr>
                      </a:lvl1pPr>
                      <a:lvl2pPr marL="4572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itchFamily="18" charset="2"/>
                        <a:defRPr sz="2400">
                          <a:solidFill>
                            <a:srgbClr val="0F496F"/>
                          </a:solidFill>
                          <a:latin typeface="Century Gothic" pitchFamily="34" charset="0"/>
                        </a:defRPr>
                      </a:lvl2pPr>
                      <a:lvl3pPr marL="9144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itchFamily="18" charset="2"/>
                        <a:defRPr sz="1400">
                          <a:solidFill>
                            <a:srgbClr val="0F496F"/>
                          </a:solidFill>
                          <a:latin typeface="Century Gothic" pitchFamily="34" charset="0"/>
                        </a:defRPr>
                      </a:lvl3pPr>
                      <a:lvl4pPr marL="1371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itchFamily="18" charset="2"/>
                        <a:defRPr sz="1200">
                          <a:solidFill>
                            <a:srgbClr val="0F496F"/>
                          </a:solidFill>
                          <a:latin typeface="Century Gothic" pitchFamily="34" charset="0"/>
                        </a:defRPr>
                      </a:lvl4pPr>
                      <a:lvl5pPr marL="18288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itchFamily="18" charset="2"/>
                        <a:defRPr sz="1200">
                          <a:solidFill>
                            <a:srgbClr val="0F496F"/>
                          </a:solidFill>
                          <a:latin typeface="Century Gothic" pitchFamily="34" charset="0"/>
                        </a:defRPr>
                      </a:lvl5pPr>
                      <a:lvl6pPr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itchFamily="18" charset="2"/>
                        <a:defRPr sz="1200">
                          <a:solidFill>
                            <a:srgbClr val="0F496F"/>
                          </a:solidFill>
                          <a:latin typeface="Century Gothic" pitchFamily="34" charset="0"/>
                        </a:defRPr>
                      </a:lvl6pPr>
                      <a:lvl7pPr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itchFamily="18" charset="2"/>
                        <a:defRPr sz="1200">
                          <a:solidFill>
                            <a:srgbClr val="0F496F"/>
                          </a:solidFill>
                          <a:latin typeface="Century Gothic" pitchFamily="34" charset="0"/>
                        </a:defRPr>
                      </a:lvl7pPr>
                      <a:lvl8pPr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itchFamily="18" charset="2"/>
                        <a:defRPr sz="1200">
                          <a:solidFill>
                            <a:srgbClr val="0F496F"/>
                          </a:solidFill>
                          <a:latin typeface="Century Gothic" pitchFamily="34" charset="0"/>
                        </a:defRPr>
                      </a:lvl8pPr>
                      <a:lvl9pPr indent="-228600" defTabSz="457200" eaLnBrk="0" fontAlgn="base" hangingPunct="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itchFamily="18" charset="2"/>
                        <a:defRPr sz="1200">
                          <a:solidFill>
                            <a:srgbClr val="0F496F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121949" marR="121949" marT="34296" marB="342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cxnSp>
        <p:nvCxnSpPr>
          <p:cNvPr id="11" name="Прямая соединительная линия 10"/>
          <p:cNvCxnSpPr>
            <a:stCxn id="4" idx="1"/>
            <a:endCxn id="4" idx="3"/>
          </p:cNvCxnSpPr>
          <p:nvPr/>
        </p:nvCxnSpPr>
        <p:spPr>
          <a:xfrm>
            <a:off x="250825" y="3538538"/>
            <a:ext cx="8605838" cy="0"/>
          </a:xfrm>
          <a:prstGeom prst="line">
            <a:avLst/>
          </a:prstGeom>
          <a:ln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498" name="Рисунок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57554" y="428604"/>
            <a:ext cx="23034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188" y="2420938"/>
            <a:ext cx="7851775" cy="1524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507" name="Прямоугольник 2"/>
          <p:cNvSpPr>
            <a:spLocks noChangeArrowheads="1"/>
          </p:cNvSpPr>
          <p:nvPr/>
        </p:nvSpPr>
        <p:spPr bwMode="auto">
          <a:xfrm>
            <a:off x="3584575" y="3244850"/>
            <a:ext cx="2413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b="1" i="1">
                <a:solidFill>
                  <a:srgbClr val="002060"/>
                </a:solidFill>
                <a:cs typeface="Times New Roman" pitchFamily="18" charset="0"/>
              </a:rPr>
              <a:t> </a:t>
            </a:r>
            <a:endParaRPr lang="ru-RU" altLang="ru-RU"/>
          </a:p>
        </p:txBody>
      </p:sp>
      <p:pic>
        <p:nvPicPr>
          <p:cNvPr id="62465" name="Picture 1"/>
          <p:cNvPicPr>
            <a:picLocks noChangeAspect="1" noChangeArrowheads="1"/>
          </p:cNvPicPr>
          <p:nvPr/>
        </p:nvPicPr>
        <p:blipFill>
          <a:blip r:embed="rId2">
            <a:lum contrast="10000"/>
          </a:blip>
          <a:srcRect/>
          <a:stretch>
            <a:fillRect/>
          </a:stretch>
        </p:blipFill>
        <p:spPr bwMode="auto">
          <a:xfrm>
            <a:off x="1214414" y="357166"/>
            <a:ext cx="7215238" cy="6270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14290"/>
            <a:ext cx="8501122" cy="642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1" descr="C:\Users\gr06\Desktop\Панюшкина 2021\дипломы 2020\МААМ-ser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428604"/>
            <a:ext cx="4286280" cy="60566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188" y="2420938"/>
            <a:ext cx="7851775" cy="1524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579" name="Прямоугольник 2"/>
          <p:cNvSpPr>
            <a:spLocks noChangeArrowheads="1"/>
          </p:cNvSpPr>
          <p:nvPr/>
        </p:nvSpPr>
        <p:spPr bwMode="auto">
          <a:xfrm>
            <a:off x="3584575" y="3244850"/>
            <a:ext cx="2413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b="1" i="1">
                <a:solidFill>
                  <a:srgbClr val="002060"/>
                </a:solidFill>
                <a:cs typeface="Times New Roman" pitchFamily="18" charset="0"/>
              </a:rPr>
              <a:t> </a:t>
            </a:r>
            <a:endParaRPr lang="ru-RU" alt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15373" t="15625" r="17642" b="8203"/>
          <a:stretch>
            <a:fillRect/>
          </a:stretch>
        </p:blipFill>
        <p:spPr bwMode="auto">
          <a:xfrm>
            <a:off x="214282" y="500042"/>
            <a:ext cx="8715436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 l="43924" t="32226" r="36310" b="18945"/>
          <a:stretch>
            <a:fillRect/>
          </a:stretch>
        </p:blipFill>
        <p:spPr bwMode="auto">
          <a:xfrm>
            <a:off x="2500298" y="285728"/>
            <a:ext cx="4489147" cy="6234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5" descr="C:\Users\рс\Desktop\image002_10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7220" name="Rectangle 4"/>
          <p:cNvSpPr>
            <a:spLocks noChangeArrowheads="1"/>
          </p:cNvSpPr>
          <p:nvPr/>
        </p:nvSpPr>
        <p:spPr bwMode="auto">
          <a:xfrm>
            <a:off x="250825" y="765175"/>
            <a:ext cx="8424863" cy="32924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3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/>
            </a:r>
            <a:br>
              <a:rPr lang="ru-RU" sz="3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ru-RU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4.Р</a:t>
            </a:r>
            <a:r>
              <a:rPr lang="ru-RU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ЕЗУЛЬТАТЫ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УЧАСТИЯ</a:t>
            </a:r>
            <a:br>
              <a:rPr lang="ru-RU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ВОСПИТАННИКОВ В: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sz="2400" i="1" dirty="0"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endParaRPr lang="ru-RU" sz="2400" i="1" dirty="0">
              <a:cs typeface="Times New Roman" panose="02020603050405020304" pitchFamily="18" charset="0"/>
            </a:endParaRPr>
          </a:p>
        </p:txBody>
      </p:sp>
      <p:sp>
        <p:nvSpPr>
          <p:cNvPr id="33795" name="Подзаголовок 4"/>
          <p:cNvSpPr>
            <a:spLocks noGrp="1"/>
          </p:cNvSpPr>
          <p:nvPr>
            <p:ph type="subTitle" sz="quarter" idx="4294967295"/>
          </p:nvPr>
        </p:nvSpPr>
        <p:spPr>
          <a:xfrm>
            <a:off x="923925" y="3514725"/>
            <a:ext cx="7548563" cy="2970213"/>
          </a:xfrm>
        </p:spPr>
        <p:txBody>
          <a:bodyPr rtlCol="0">
            <a:normAutofit fontScale="92500" lnSpcReduction="20000"/>
          </a:bodyPr>
          <a:lstStyle/>
          <a:p>
            <a:pPr marL="0" indent="0" algn="ctr" eaLnBrk="1" fontAlgn="auto" hangingPunct="1">
              <a:buFont typeface="Wingdings" panose="05000000000000000000" pitchFamily="2" charset="2"/>
              <a:buNone/>
              <a:defRPr/>
            </a:pPr>
            <a:r>
              <a:rPr lang="ru-RU" alt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КОНКУРСАХ;</a:t>
            </a:r>
          </a:p>
          <a:p>
            <a:pPr marL="0" indent="0" algn="ctr" eaLnBrk="1" fontAlgn="auto" hangingPunct="1">
              <a:buFont typeface="Wingdings" panose="05000000000000000000" pitchFamily="2" charset="2"/>
              <a:buNone/>
              <a:defRPr/>
            </a:pPr>
            <a:r>
              <a:rPr lang="ru-RU" alt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ВЫСТАВКАХ;</a:t>
            </a:r>
          </a:p>
          <a:p>
            <a:pPr marL="0" indent="0" algn="ctr" eaLnBrk="1" fontAlgn="auto" hangingPunct="1">
              <a:buFont typeface="Wingdings" panose="05000000000000000000" pitchFamily="2" charset="2"/>
              <a:buNone/>
              <a:defRPr/>
            </a:pPr>
            <a:r>
              <a:rPr lang="ru-RU" alt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ТУРНИРАХ;</a:t>
            </a:r>
          </a:p>
          <a:p>
            <a:pPr marL="0" indent="0" algn="ctr" eaLnBrk="1" fontAlgn="auto" hangingPunct="1">
              <a:buFont typeface="Wingdings" panose="05000000000000000000" pitchFamily="2" charset="2"/>
              <a:buNone/>
              <a:defRPr/>
            </a:pPr>
            <a:r>
              <a:rPr lang="ru-RU" alt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СОРЕВНОВАНИЯХ;</a:t>
            </a:r>
          </a:p>
          <a:p>
            <a:pPr marL="0" indent="0" algn="ctr" eaLnBrk="1" fontAlgn="auto" hangingPunct="1">
              <a:buFont typeface="Wingdings" panose="05000000000000000000" pitchFamily="2" charset="2"/>
              <a:buNone/>
              <a:defRPr/>
            </a:pPr>
            <a:r>
              <a:rPr lang="ru-RU" alt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АКЦИЯХ;</a:t>
            </a:r>
          </a:p>
          <a:p>
            <a:pPr marL="0" indent="0" algn="ctr" eaLnBrk="1" fontAlgn="auto" hangingPunct="1">
              <a:buFont typeface="Wingdings" panose="05000000000000000000" pitchFamily="2" charset="2"/>
              <a:buNone/>
              <a:defRPr/>
            </a:pPr>
            <a:r>
              <a:rPr lang="ru-RU" alt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ФЕСТИВАЛЯХ.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 descr="C:\Users\рс\Desktop\image002_106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7150"/>
            <a:ext cx="9144000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7"/>
          <p:cNvSpPr>
            <a:spLocks noGrp="1" noChangeArrowheads="1"/>
          </p:cNvSpPr>
          <p:nvPr>
            <p:ph type="body" idx="4294967295"/>
          </p:nvPr>
        </p:nvSpPr>
        <p:spPr>
          <a:xfrm>
            <a:off x="857250" y="642938"/>
            <a:ext cx="7553325" cy="3146425"/>
          </a:xfrm>
        </p:spPr>
        <p:txBody>
          <a:bodyPr rtlCol="0">
            <a:normAutofit fontScale="85000" lnSpcReduction="10000"/>
          </a:bodyPr>
          <a:lstStyle/>
          <a:p>
            <a:pPr marL="0" algn="ctr" eaLnBrk="1" fontAlgn="auto" hangingPunct="1"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r>
              <a:rPr lang="ru-RU" altLang="ru-RU" sz="4000" b="1" dirty="0" smtClean="0">
                <a:solidFill>
                  <a:schemeClr val="bg2"/>
                </a:solidFill>
              </a:rPr>
              <a:t>  </a:t>
            </a:r>
            <a:br>
              <a:rPr lang="ru-RU" altLang="ru-RU" sz="4000" b="1" dirty="0" smtClean="0">
                <a:solidFill>
                  <a:schemeClr val="bg2"/>
                </a:solidFill>
              </a:rPr>
            </a:br>
            <a:r>
              <a:rPr lang="ru-RU" altLang="ru-RU" sz="43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СОБСТВЕННЫЙ</a:t>
            </a:r>
          </a:p>
          <a:p>
            <a:pPr marL="0" algn="ctr" eaLnBrk="1" fontAlgn="auto" hangingPunct="1"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r>
              <a:rPr lang="ru-RU" altLang="ru-RU" sz="43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ИННОВАЦИОННЫЙ ПЕДАГОГИЧЕСКИЙ ОПЫТ РАЗМЕЩЁН НА САЙТЕ МАДОУ</a:t>
            </a:r>
          </a:p>
          <a:p>
            <a:pPr marL="0" algn="ctr" eaLnBrk="1" fontAlgn="auto" hangingPunct="1">
              <a:spcBef>
                <a:spcPct val="0"/>
              </a:spcBef>
              <a:buFont typeface="Wingdings 3" pitchFamily="18" charset="2"/>
              <a:buNone/>
              <a:defRPr/>
            </a:pPr>
            <a:r>
              <a:rPr lang="en-US" altLang="ru-RU" sz="2400" b="1" dirty="0" smtClean="0">
                <a:latin typeface="Times New Roman" pitchFamily="18" charset="0"/>
                <a:cs typeface="Times New Roman" pitchFamily="18" charset="0"/>
                <a:hlinkClick r:id="rId4"/>
              </a:rPr>
              <a:t>https://ds90sar.schoolrm.ru/sveden/employees/11230/184049/</a:t>
            </a:r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2400" b="1" dirty="0" smtClean="0">
              <a:solidFill>
                <a:schemeClr val="bg1">
                  <a:lumMod val="50000"/>
                </a:schemeClr>
              </a:solidFill>
              <a:cs typeface="Times New Roman" pitchFamily="18" charset="0"/>
            </a:endParaRPr>
          </a:p>
          <a:p>
            <a:pPr marL="0" algn="ctr" eaLnBrk="1" fontAlgn="auto" hangingPunct="1"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endParaRPr lang="ru-RU" altLang="ru-RU" sz="2400" b="1" dirty="0" smtClean="0">
              <a:solidFill>
                <a:schemeClr val="bg2">
                  <a:lumMod val="7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8196" name="Прямоугольник 4"/>
          <p:cNvSpPr>
            <a:spLocks noChangeArrowheads="1"/>
          </p:cNvSpPr>
          <p:nvPr/>
        </p:nvSpPr>
        <p:spPr bwMode="auto">
          <a:xfrm>
            <a:off x="1143000" y="3571875"/>
            <a:ext cx="65008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400" dirty="0" smtClean="0"/>
              <a:t> </a:t>
            </a:r>
            <a:endParaRPr lang="ru-RU" altLang="ru-RU" sz="2400" b="1" u="sng" dirty="0">
              <a:solidFill>
                <a:schemeClr val="bg1"/>
              </a:solidFill>
            </a:endParaRPr>
          </a:p>
        </p:txBody>
      </p:sp>
      <p:sp>
        <p:nvSpPr>
          <p:cNvPr id="8197" name="Прямоугольник 2"/>
          <p:cNvSpPr>
            <a:spLocks noChangeArrowheads="1"/>
          </p:cNvSpPr>
          <p:nvPr/>
        </p:nvSpPr>
        <p:spPr bwMode="auto">
          <a:xfrm>
            <a:off x="2286000" y="3013075"/>
            <a:ext cx="4572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-285750" algn="ctr" defTabSz="457200" eaLnBrk="1" hangingPunct="1">
              <a:spcAft>
                <a:spcPts val="600"/>
              </a:spcAft>
              <a:buClr>
                <a:srgbClr val="FFFFFF"/>
              </a:buClr>
              <a:buSzPct val="80000"/>
            </a:pPr>
            <a:r>
              <a:rPr lang="ru-RU" altLang="ru-RU" sz="2400">
                <a:solidFill>
                  <a:srgbClr val="002060"/>
                </a:solidFill>
                <a:cs typeface="Times New Roman" pitchFamily="18" charset="0"/>
              </a:rPr>
              <a:t> </a:t>
            </a:r>
            <a:endParaRPr lang="ru-RU" altLang="ru-RU" sz="2000">
              <a:solidFill>
                <a:srgbClr val="002060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50825" y="209550"/>
          <a:ext cx="8605838" cy="6305550"/>
        </p:xfrm>
        <a:graphic>
          <a:graphicData uri="http://schemas.openxmlformats.org/drawingml/2006/table">
            <a:tbl>
              <a:tblPr/>
              <a:tblGrid>
                <a:gridCol w="1440855"/>
                <a:gridCol w="7164983"/>
              </a:tblGrid>
              <a:tr h="891568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4572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9144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371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18288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Интернет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121949" marR="121949" marT="34293" marB="342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4572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9144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371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18288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Воронин Матвей,1 место в международном конкурсе «Осенние фантазии»,2020г.</a:t>
                      </a:r>
                      <a:b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121949" marR="121949" marT="34293" marB="342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425533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Муниципальный уровень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Республиканский уровень</a:t>
                      </a:r>
                    </a:p>
                  </a:txBody>
                  <a:tcPr marL="121949" marR="121949" marT="34293" marB="342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1.Танцевальный коллектив «Веснушки» МАДОУ «Центр развития ребенка – детский сад №90»,1 место. танец «Валенки» V городской  фестиваль – конкурс «Планета детства»,2019г.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3.Ежкова Арина ,1 место по художественной гимнастике среди 2014 года рождения,2019г.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1.Воспитанники группы № 6 МАДОУ «ЦРР-детский сад №90»,1 место  в республиканском  конкурсе фотографий «Безопасное дорожное движение – это…» в номинации « Я и мама», 2017г.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3 место в республиканском конкурсе «Открытка защитникам Отечества», 2020г.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5.Воронин Матвей, участие в республиканском конкурсе «Без пластика лучше», 2021г.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6.Ендолов Даниил, 3 место в республиканском конкурсе «Зимняя сказка»,2021г.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7.Адушкина Мария, 3 место в республиканском конкурсе «Зимняя сказка»,2021г.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7.Аношкина София,1 место  в республиканском конкурсе «Поздравительная открытка ко дню рождения В.В.Жириновского»,2021г.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</a:p>
                  </a:txBody>
                  <a:tcPr marL="121949" marR="121949" marT="34293" marB="342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1158646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4572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9144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371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18288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Российский уровень</a:t>
                      </a:r>
                    </a:p>
                  </a:txBody>
                  <a:tcPr marL="121949" marR="121949" marT="34293" marB="342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4572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9144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371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18288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1.Калинкин Роман участник международной акции «Сад памяти»,2020</a:t>
                      </a:r>
                    </a:p>
                  </a:txBody>
                  <a:tcPr marL="121949" marR="121949" marT="34293" marB="342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cxnSp>
        <p:nvCxnSpPr>
          <p:cNvPr id="11" name="Прямая соединительная линия 10"/>
          <p:cNvCxnSpPr>
            <a:stCxn id="4" idx="1"/>
            <a:endCxn id="4" idx="3"/>
          </p:cNvCxnSpPr>
          <p:nvPr/>
        </p:nvCxnSpPr>
        <p:spPr>
          <a:xfrm>
            <a:off x="250825" y="3362325"/>
            <a:ext cx="8605838" cy="0"/>
          </a:xfrm>
          <a:prstGeom prst="line">
            <a:avLst/>
          </a:prstGeom>
          <a:ln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29649" t="13672" r="45095" b="22851"/>
          <a:stretch>
            <a:fillRect/>
          </a:stretch>
        </p:blipFill>
        <p:spPr bwMode="auto">
          <a:xfrm>
            <a:off x="351663" y="285728"/>
            <a:ext cx="4398382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 l="9919" t="22656" r="63177" b="10937"/>
          <a:stretch>
            <a:fillRect/>
          </a:stretch>
        </p:blipFill>
        <p:spPr bwMode="auto">
          <a:xfrm>
            <a:off x="4517371" y="285728"/>
            <a:ext cx="4478532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788" cy="1524000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32771" name="Picture 3" descr="F:\Pictures\2021-06-28\0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333375"/>
            <a:ext cx="4248150" cy="619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4" descr="F:\Pictures\2021-06-28\02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333375"/>
            <a:ext cx="4392612" cy="619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71988" y="4868863"/>
            <a:ext cx="517525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788" cy="1524000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33795" name="Picture 2" descr="F:\Pictures\2021-06-28\0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333375"/>
            <a:ext cx="4176713" cy="626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7" name="Picture 1"/>
          <p:cNvPicPr>
            <a:picLocks noChangeAspect="1" noChangeArrowheads="1"/>
          </p:cNvPicPr>
          <p:nvPr/>
        </p:nvPicPr>
        <p:blipFill>
          <a:blip r:embed="rId3"/>
          <a:srcRect l="9883" t="23438" r="63763" b="11132"/>
          <a:stretch>
            <a:fillRect/>
          </a:stretch>
        </p:blipFill>
        <p:spPr bwMode="auto">
          <a:xfrm>
            <a:off x="4429124" y="285728"/>
            <a:ext cx="4502727" cy="6285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1"/>
          <p:cNvPicPr>
            <a:picLocks noChangeAspect="1" noChangeArrowheads="1"/>
          </p:cNvPicPr>
          <p:nvPr/>
        </p:nvPicPr>
        <p:blipFill>
          <a:blip r:embed="rId2"/>
          <a:srcRect l="10432" t="24414" r="65959" b="10156"/>
          <a:stretch>
            <a:fillRect/>
          </a:stretch>
        </p:blipFill>
        <p:spPr bwMode="auto">
          <a:xfrm>
            <a:off x="2786050" y="214290"/>
            <a:ext cx="4214842" cy="6457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 l="29099" t="13673" r="43997" b="22851"/>
          <a:stretch>
            <a:fillRect/>
          </a:stretch>
        </p:blipFill>
        <p:spPr bwMode="auto">
          <a:xfrm>
            <a:off x="285720" y="285728"/>
            <a:ext cx="4631380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 l="9883" t="22461" r="63213" b="12109"/>
          <a:stretch>
            <a:fillRect/>
          </a:stretch>
        </p:blipFill>
        <p:spPr bwMode="auto">
          <a:xfrm>
            <a:off x="4703116" y="285728"/>
            <a:ext cx="4284148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588"/>
            <a:ext cx="4572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1" name="Picture 1"/>
          <p:cNvPicPr>
            <a:picLocks noChangeAspect="1" noChangeArrowheads="1"/>
          </p:cNvPicPr>
          <p:nvPr/>
        </p:nvPicPr>
        <p:blipFill>
          <a:blip r:embed="rId3"/>
          <a:srcRect l="8785" t="22461" r="63763" b="9179"/>
          <a:stretch>
            <a:fillRect/>
          </a:stretch>
        </p:blipFill>
        <p:spPr bwMode="auto">
          <a:xfrm>
            <a:off x="4612822" y="0"/>
            <a:ext cx="452100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l="31296" t="14648" r="45095" b="23828"/>
          <a:stretch>
            <a:fillRect/>
          </a:stretch>
        </p:blipFill>
        <p:spPr bwMode="auto">
          <a:xfrm>
            <a:off x="285720" y="357166"/>
            <a:ext cx="4193297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 l="9919" t="22656" r="63177" b="10937"/>
          <a:stretch>
            <a:fillRect/>
          </a:stretch>
        </p:blipFill>
        <p:spPr bwMode="auto">
          <a:xfrm>
            <a:off x="4477449" y="357166"/>
            <a:ext cx="4427055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/>
          <p:cNvPicPr>
            <a:picLocks noChangeAspect="1" noChangeArrowheads="1"/>
          </p:cNvPicPr>
          <p:nvPr/>
        </p:nvPicPr>
        <p:blipFill>
          <a:blip r:embed="rId3"/>
          <a:srcRect l="12628" t="29297" r="67057" b="19922"/>
          <a:stretch>
            <a:fillRect/>
          </a:stretch>
        </p:blipFill>
        <p:spPr bwMode="auto">
          <a:xfrm>
            <a:off x="256870" y="214290"/>
            <a:ext cx="4218963" cy="635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4"/>
          <a:srcRect l="10468" t="22656" r="63726" b="11914"/>
          <a:stretch>
            <a:fillRect/>
          </a:stretch>
        </p:blipFill>
        <p:spPr bwMode="auto">
          <a:xfrm>
            <a:off x="4499495" y="285728"/>
            <a:ext cx="4409963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3"/>
          <a:srcRect l="29453" t="13672" r="44345" b="22851"/>
          <a:stretch>
            <a:fillRect/>
          </a:stretch>
        </p:blipFill>
        <p:spPr bwMode="auto">
          <a:xfrm>
            <a:off x="113906" y="285728"/>
            <a:ext cx="4458094" cy="6357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7283" name="Picture 3"/>
          <p:cNvPicPr>
            <a:picLocks noChangeAspect="1" noChangeArrowheads="1"/>
          </p:cNvPicPr>
          <p:nvPr/>
        </p:nvPicPr>
        <p:blipFill>
          <a:blip r:embed="rId4"/>
          <a:srcRect l="8785" t="22461" r="64312" b="9179"/>
          <a:stretch>
            <a:fillRect/>
          </a:stretch>
        </p:blipFill>
        <p:spPr bwMode="auto">
          <a:xfrm>
            <a:off x="4572000" y="285728"/>
            <a:ext cx="4286280" cy="634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 descr="C:\Users\рс\Desktop\image002_1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9428" name="Rectangle 4"/>
          <p:cNvSpPr>
            <a:spLocks noChangeArrowheads="1"/>
          </p:cNvSpPr>
          <p:nvPr/>
        </p:nvSpPr>
        <p:spPr bwMode="auto">
          <a:xfrm>
            <a:off x="2266950" y="1863725"/>
            <a:ext cx="6877050" cy="6413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sz="3600" b="1" dirty="0">
              <a:solidFill>
                <a:schemeClr val="bg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359429" name="Rectangle 5"/>
          <p:cNvSpPr>
            <a:spLocks noChangeArrowheads="1"/>
          </p:cNvSpPr>
          <p:nvPr/>
        </p:nvSpPr>
        <p:spPr bwMode="auto">
          <a:xfrm>
            <a:off x="444500" y="1376363"/>
            <a:ext cx="8159750" cy="43402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/>
            </a:r>
            <a:b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ru-RU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1.УЧАСТИЕ В ИННОВАЦИОННОЙ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(ЭКСПЕРИМЕНТАЛЬНОЙ) ДЕЯТЕЛЬНОСТИ</a:t>
            </a:r>
            <a:r>
              <a:rPr lang="ru-RU" sz="4000" i="1" dirty="0">
                <a:solidFill>
                  <a:srgbClr val="28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/>
            </a:r>
            <a:br>
              <a:rPr lang="ru-RU" sz="4000" i="1" dirty="0">
                <a:solidFill>
                  <a:srgbClr val="28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</a:br>
            <a:r>
              <a:rPr lang="ru-RU" i="1" dirty="0">
                <a:solidFill>
                  <a:srgbClr val="B8004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/>
            </a:r>
            <a:br>
              <a:rPr lang="ru-RU" i="1" dirty="0">
                <a:solidFill>
                  <a:srgbClr val="B8004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ru-RU" i="1" dirty="0">
                <a:solidFill>
                  <a:srgbClr val="B8004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/>
            </a:r>
            <a:br>
              <a:rPr lang="ru-RU" i="1" dirty="0">
                <a:solidFill>
                  <a:srgbClr val="B8004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ru-RU" sz="2400" i="1" dirty="0">
                <a:solidFill>
                  <a:srgbClr val="280099"/>
                </a:solidFill>
                <a:latin typeface="Arial" charset="0"/>
              </a:rPr>
              <a:t> </a:t>
            </a:r>
            <a:br>
              <a:rPr lang="ru-RU" sz="2400" i="1" dirty="0">
                <a:solidFill>
                  <a:srgbClr val="280099"/>
                </a:solidFill>
                <a:latin typeface="Arial" charset="0"/>
              </a:rPr>
            </a:br>
            <a:endParaRPr lang="ru-RU" sz="2400" i="1" dirty="0">
              <a:solidFill>
                <a:srgbClr val="280099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29649" t="13672" r="44546" b="22851"/>
          <a:stretch>
            <a:fillRect/>
          </a:stretch>
        </p:blipFill>
        <p:spPr bwMode="auto">
          <a:xfrm>
            <a:off x="285720" y="285728"/>
            <a:ext cx="4442344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 l="9883" t="22461" r="63214" b="11133"/>
          <a:stretch>
            <a:fillRect/>
          </a:stretch>
        </p:blipFill>
        <p:spPr bwMode="auto">
          <a:xfrm>
            <a:off x="4643438" y="285728"/>
            <a:ext cx="4324101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/>
          <a:srcRect l="33492" t="6836" r="33565" b="19922"/>
          <a:stretch>
            <a:fillRect/>
          </a:stretch>
        </p:blipFill>
        <p:spPr bwMode="auto">
          <a:xfrm>
            <a:off x="285720" y="428604"/>
            <a:ext cx="4468122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3"/>
          <a:srcRect l="8785" t="22461" r="63763" b="9180"/>
          <a:stretch>
            <a:fillRect/>
          </a:stretch>
        </p:blipFill>
        <p:spPr bwMode="auto">
          <a:xfrm>
            <a:off x="4714876" y="397594"/>
            <a:ext cx="4276075" cy="6174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29649" t="13672" r="45095" b="22851"/>
          <a:stretch>
            <a:fillRect/>
          </a:stretch>
        </p:blipFill>
        <p:spPr bwMode="auto">
          <a:xfrm>
            <a:off x="285720" y="285728"/>
            <a:ext cx="4372006" cy="6177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 l="7174" t="21679" r="64824" b="8984"/>
          <a:stretch>
            <a:fillRect/>
          </a:stretch>
        </p:blipFill>
        <p:spPr bwMode="auto">
          <a:xfrm>
            <a:off x="4500562" y="285728"/>
            <a:ext cx="4429156" cy="6166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5" descr="C:\Users\рс\Desktop\image002_10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4" name="Rectangle 8"/>
          <p:cNvSpPr>
            <a:spLocks noChangeArrowheads="1"/>
          </p:cNvSpPr>
          <p:nvPr/>
        </p:nvSpPr>
        <p:spPr bwMode="auto">
          <a:xfrm>
            <a:off x="468313" y="1916113"/>
            <a:ext cx="8207375" cy="28019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5. НАЛИЧИЕ</a:t>
            </a:r>
            <a:br>
              <a:rPr lang="ru-RU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</a:br>
            <a:r>
              <a:rPr lang="ru-RU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АВТОРСКИХ ПРОГРАММ,  МЕТОДИЧЕСКИХ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ПОСОБИЙ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9883" t="22461" r="63763" b="11132"/>
          <a:stretch>
            <a:fillRect/>
          </a:stretch>
        </p:blipFill>
        <p:spPr bwMode="auto">
          <a:xfrm>
            <a:off x="2285984" y="0"/>
            <a:ext cx="4786346" cy="6780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Новая папка (5)\1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986570" cy="6858000"/>
          </a:xfrm>
          <a:prstGeom prst="rect">
            <a:avLst/>
          </a:prstGeom>
          <a:noFill/>
        </p:spPr>
      </p:pic>
      <p:pic>
        <p:nvPicPr>
          <p:cNvPr id="8195" name="Picture 3" descr="F:\Новая папка (5)\1.2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57430" y="0"/>
            <a:ext cx="498657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6" name="Rectangle 4"/>
          <p:cNvSpPr>
            <a:spLocks noChangeArrowheads="1"/>
          </p:cNvSpPr>
          <p:nvPr/>
        </p:nvSpPr>
        <p:spPr bwMode="auto">
          <a:xfrm>
            <a:off x="684213" y="765175"/>
            <a:ext cx="7704137" cy="52625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4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/>
            </a:r>
            <a:br>
              <a:rPr lang="ru-RU" sz="4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ru-RU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6. В</a:t>
            </a:r>
            <a:r>
              <a:rPr lang="ru-RU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ЫСТУПЛЕНИЯ</a:t>
            </a:r>
            <a:r>
              <a:rPr lang="ru-RU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/>
            </a:r>
            <a:br>
              <a:rPr lang="ru-RU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НА НАУЧНО-ПРАКТИЧЕСКИХ КОНФЕРЕНЦИЯХ,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СЕМИНАРАХ, СЕКЦИЯХ, МЕТОДИЧЕСКИХ ОБЪЕДИНЕНИЯХ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sz="3600" b="1" dirty="0">
              <a:solidFill>
                <a:schemeClr val="bg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sz="4000" i="1" dirty="0">
              <a:solidFill>
                <a:schemeClr val="bg2"/>
              </a:solidFill>
              <a:latin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5" descr="C:\Users\рс\Desktop\image002_1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/>
          <a:srcRect l="9883" t="22461" r="63763" b="10156"/>
          <a:stretch>
            <a:fillRect/>
          </a:stretch>
        </p:blipFill>
        <p:spPr bwMode="auto">
          <a:xfrm>
            <a:off x="2428860" y="0"/>
            <a:ext cx="4798753" cy="6898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7137" t="21484" r="64861" b="9179"/>
          <a:stretch>
            <a:fillRect/>
          </a:stretch>
        </p:blipFill>
        <p:spPr bwMode="auto">
          <a:xfrm>
            <a:off x="2428860" y="217091"/>
            <a:ext cx="4643470" cy="6464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5" descr="C:\Users\рс\Desktop\image002_10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4" name="Rectangle 8"/>
          <p:cNvSpPr>
            <a:spLocks noChangeArrowheads="1"/>
          </p:cNvSpPr>
          <p:nvPr/>
        </p:nvSpPr>
        <p:spPr bwMode="auto">
          <a:xfrm>
            <a:off x="395288" y="836613"/>
            <a:ext cx="8497887" cy="45243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 sz="40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7. ПРОВЕДЕНИЕ</a:t>
            </a:r>
            <a:br>
              <a:rPr lang="ru-RU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</a:br>
            <a:r>
              <a:rPr lang="ru-RU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ОТКРЫТЫХ ЗАНЯТИЙ,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МАСТЕР – КЛАССОВ,</a:t>
            </a:r>
            <a:br>
              <a:rPr lang="ru-RU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</a:br>
            <a:r>
              <a:rPr lang="ru-RU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МЕРОПРИЯТИЙ</a:t>
            </a:r>
            <a:r>
              <a:rPr lang="ru-RU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/>
            </a:r>
            <a:br>
              <a:rPr lang="ru-RU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</a:br>
            <a:r>
              <a:rPr lang="ru-RU" sz="2400" i="1" dirty="0">
                <a:solidFill>
                  <a:srgbClr val="FFFF00"/>
                </a:solidFill>
                <a:latin typeface="Arial" charset="0"/>
              </a:rPr>
              <a:t> </a:t>
            </a:r>
            <a:br>
              <a:rPr lang="ru-RU" sz="2400" i="1" dirty="0">
                <a:solidFill>
                  <a:srgbClr val="FFFF00"/>
                </a:solidFill>
                <a:latin typeface="Arial" charset="0"/>
              </a:rPr>
            </a:br>
            <a:endParaRPr lang="ru-RU" sz="2400" i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63492" name="Подзаголовок 2"/>
          <p:cNvSpPr>
            <a:spLocks noGrp="1"/>
          </p:cNvSpPr>
          <p:nvPr>
            <p:ph type="subTitle" sz="quarter" idx="4294967295"/>
          </p:nvPr>
        </p:nvSpPr>
        <p:spPr>
          <a:xfrm>
            <a:off x="0" y="4132263"/>
            <a:ext cx="8129588" cy="754062"/>
          </a:xfrm>
        </p:spPr>
        <p:txBody>
          <a:bodyPr/>
          <a:lstStyle/>
          <a:p>
            <a:pPr marL="0" indent="0" algn="ctr" eaLnBrk="1" hangingPunct="1">
              <a:buFont typeface="Wingdings" pitchFamily="2" charset="2"/>
              <a:buNone/>
            </a:pPr>
            <a:r>
              <a:rPr lang="ru-RU" altLang="ru-RU" sz="2400" b="1" smtClean="0"/>
              <a:t>  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 descr="C:\Users\рс\Desktop\image002_10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2"/>
          <p:cNvPicPr>
            <a:picLocks noChangeAspect="1" noChangeArrowheads="1"/>
          </p:cNvPicPr>
          <p:nvPr/>
        </p:nvPicPr>
        <p:blipFill>
          <a:blip r:embed="rId4"/>
          <a:srcRect l="6442" t="3975" b="2312"/>
          <a:stretch>
            <a:fillRect/>
          </a:stretch>
        </p:blipFill>
        <p:spPr bwMode="auto">
          <a:xfrm>
            <a:off x="2219325" y="333375"/>
            <a:ext cx="4513263" cy="640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 l="9919" t="22656" r="63726" b="9961"/>
          <a:stretch>
            <a:fillRect/>
          </a:stretch>
        </p:blipFill>
        <p:spPr bwMode="auto">
          <a:xfrm>
            <a:off x="1928794" y="0"/>
            <a:ext cx="4714908" cy="6777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 l="9883" t="22461" r="63763" b="10156"/>
          <a:stretch>
            <a:fillRect/>
          </a:stretch>
        </p:blipFill>
        <p:spPr bwMode="auto">
          <a:xfrm>
            <a:off x="2394711" y="0"/>
            <a:ext cx="4677619" cy="6724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 l="11530" t="22461" r="63214" b="13086"/>
          <a:stretch>
            <a:fillRect/>
          </a:stretch>
        </p:blipFill>
        <p:spPr bwMode="auto">
          <a:xfrm>
            <a:off x="2428860" y="0"/>
            <a:ext cx="4572032" cy="6559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1700213"/>
            <a:ext cx="8229600" cy="3160712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Экспертная деятельность</a:t>
            </a:r>
            <a:endParaRPr lang="ru-RU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5" descr="C:\Users\рс\Desktop\image002_10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3"/>
          <p:cNvSpPr>
            <a:spLocks noGrp="1"/>
          </p:cNvSpPr>
          <p:nvPr>
            <p:ph type="ctrTitle" sz="quarter" idx="4294967295"/>
          </p:nvPr>
        </p:nvSpPr>
        <p:spPr>
          <a:xfrm>
            <a:off x="395288" y="1557338"/>
            <a:ext cx="8128000" cy="3643312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ОБЩЕСТВЕННО-ПЕДАГОГИЧЕСКАЯ АКТИВНОСТЬ ПЕДАГОГА:</a:t>
            </a:r>
            <a:br>
              <a:rPr lang="ru-RU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УЧАСТИЕ В КОМИССИЯХ, ПЕДАГОГИЧЕСКИХ СООБЩЕСТВАХ, В ЖЮРИ КОНКУРСОВ</a:t>
            </a:r>
            <a:r>
              <a:rPr lang="ru-RU" sz="44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i="1" dirty="0" smtClean="0">
                <a:solidFill>
                  <a:schemeClr val="bg2"/>
                </a:solidFill>
              </a:rPr>
              <a:t/>
            </a:r>
            <a:br>
              <a:rPr lang="ru-RU" sz="5400" i="1" dirty="0" smtClean="0">
                <a:solidFill>
                  <a:schemeClr val="bg2"/>
                </a:solidFill>
              </a:rPr>
            </a:br>
            <a:endParaRPr lang="ru-RU" sz="5400" dirty="0" smtClean="0"/>
          </a:p>
        </p:txBody>
      </p:sp>
      <p:sp>
        <p:nvSpPr>
          <p:cNvPr id="70660" name="Подзаголовок 4"/>
          <p:cNvSpPr>
            <a:spLocks noGrp="1"/>
          </p:cNvSpPr>
          <p:nvPr>
            <p:ph type="subTitle" sz="quarter" idx="4294967295"/>
          </p:nvPr>
        </p:nvSpPr>
        <p:spPr>
          <a:xfrm>
            <a:off x="0" y="3535363"/>
            <a:ext cx="7019925" cy="3001962"/>
          </a:xfrm>
        </p:spPr>
        <p:txBody>
          <a:bodyPr/>
          <a:lstStyle/>
          <a:p>
            <a:pPr marL="0" indent="0" algn="ctr" eaLnBrk="1" hangingPunct="1">
              <a:lnSpc>
                <a:spcPct val="80000"/>
              </a:lnSpc>
              <a:buFont typeface="Wingdings" pitchFamily="2" charset="2"/>
              <a:buNone/>
            </a:pPr>
            <a:endParaRPr lang="ru-RU" altLang="ru-RU" sz="1800" b="1" smtClean="0">
              <a:solidFill>
                <a:srgbClr val="002060"/>
              </a:solidFill>
            </a:endParaRPr>
          </a:p>
          <a:p>
            <a:pPr marL="0" indent="0" algn="ctr" eaLnBrk="1" hangingPunct="1">
              <a:lnSpc>
                <a:spcPct val="80000"/>
              </a:lnSpc>
              <a:buFont typeface="Wingdings" pitchFamily="2" charset="2"/>
              <a:buNone/>
            </a:pPr>
            <a:endParaRPr lang="ru-RU" altLang="ru-RU" sz="1800" b="1" smtClean="0">
              <a:solidFill>
                <a:srgbClr val="002060"/>
              </a:solidFill>
            </a:endParaRP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</a:pPr>
            <a:endParaRPr lang="ru-RU" altLang="ru-RU" sz="2400" b="1" smtClean="0">
              <a:solidFill>
                <a:srgbClr val="002060"/>
              </a:solidFill>
            </a:endParaRPr>
          </a:p>
          <a:p>
            <a:pPr marL="0" indent="0" algn="ctr" eaLnBrk="1" hangingPunct="1">
              <a:lnSpc>
                <a:spcPct val="80000"/>
              </a:lnSpc>
              <a:buFont typeface="Wingdings" pitchFamily="2" charset="2"/>
              <a:buNone/>
            </a:pPr>
            <a:endParaRPr lang="ru-RU" altLang="ru-RU" sz="1800" b="1" smtClean="0">
              <a:solidFill>
                <a:srgbClr val="002060"/>
              </a:solidFill>
            </a:endParaRP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</a:pPr>
            <a:endParaRPr lang="ru-RU" altLang="ru-RU" sz="1800" b="1" smtClean="0">
              <a:solidFill>
                <a:srgbClr val="002060"/>
              </a:solidFill>
            </a:endParaRP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1800" b="1" smtClean="0">
                <a:solidFill>
                  <a:srgbClr val="002060"/>
                </a:solidFill>
              </a:rPr>
              <a:t>    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0" y="0"/>
          <a:ext cx="9144000" cy="7856538"/>
        </p:xfrm>
        <a:graphic>
          <a:graphicData uri="http://schemas.openxmlformats.org/drawingml/2006/table">
            <a:tbl>
              <a:tblPr/>
              <a:tblGrid>
                <a:gridCol w="4572000"/>
                <a:gridCol w="4572000"/>
              </a:tblGrid>
              <a:tr h="7856538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4572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9144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371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18288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ru-RU" altLang="ru-RU" sz="2400" b="1" i="0" u="sng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ru-RU" alt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01E07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ru-RU" alt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01E07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ru-RU" alt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01E07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ru-RU" alt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01E07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ru-RU" altLang="ru-RU" sz="4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01E07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4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1E07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Уровень образовательной организации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ru-RU" altLang="ru-RU" sz="2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9" marR="121929" marT="34286" marB="3428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состав членов клуба «Молодая семья», 2017год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координатор консультативного пункта «Сотрудничество», 2017-2018 год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состав членов группы по обучению детей ПДД и профилактики ДДТТ, 2018-2019год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Состав членов «Школа молодого воспитателя», 2018-2019 год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состав членов клуба «Будущий первоклассник», 2019-2020 год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состав членов «Совета по профилактики безнадзорности, беспризорности несовершеннолетних и предупреждение семейного неблагополучия», 2019-2020год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состав членов «Школы здоровья для родителей», 2020-2021 год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kumimoji="0" lang="ru-RU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kumimoji="0" lang="ru-RU" altLang="ru-RU" sz="2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9" marR="121929" marT="34286" marB="3428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788" cy="1524000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73731" name="Picture 3" descr="F:\Pictures\2021-06-25\0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260350"/>
            <a:ext cx="4535488" cy="619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3571876"/>
            <a:ext cx="652462" cy="15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/>
          <a:srcRect l="9883" t="22461" r="63214" b="12109"/>
          <a:stretch>
            <a:fillRect/>
          </a:stretch>
        </p:blipFill>
        <p:spPr bwMode="auto">
          <a:xfrm>
            <a:off x="4692484" y="285728"/>
            <a:ext cx="4336394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788" cy="1524000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74755" name="Picture 3" descr="F:\Pictures\2021-06-25\00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260350"/>
            <a:ext cx="4319588" cy="626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3429000"/>
            <a:ext cx="652462" cy="15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/>
          <a:srcRect l="9883" t="22461" r="63214" b="11132"/>
          <a:stretch>
            <a:fillRect/>
          </a:stretch>
        </p:blipFill>
        <p:spPr bwMode="auto">
          <a:xfrm>
            <a:off x="4608770" y="285728"/>
            <a:ext cx="4478532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788" cy="1524000"/>
          </a:xfrm>
        </p:spPr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75779" name="Picture 2" descr="F:\Pictures\2021-06-25\0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260350"/>
            <a:ext cx="4176713" cy="626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4286256"/>
            <a:ext cx="652462" cy="15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/>
          <a:srcRect l="9883" t="22461" r="63214" b="12109"/>
          <a:stretch>
            <a:fillRect/>
          </a:stretch>
        </p:blipFill>
        <p:spPr bwMode="auto">
          <a:xfrm>
            <a:off x="4448316" y="285728"/>
            <a:ext cx="4545376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5" descr="C:\Users\рс\Desktop\image002_1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495800"/>
            <a:ext cx="6554788" cy="1524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800" dirty="0" smtClean="0">
                <a:latin typeface="Arial" charset="0"/>
              </a:rPr>
              <a:t/>
            </a:r>
            <a:br>
              <a:rPr lang="ru-RU" sz="3800" dirty="0" smtClean="0">
                <a:latin typeface="Arial" charset="0"/>
              </a:rPr>
            </a:br>
            <a:r>
              <a:rPr lang="ru-RU" sz="3800" dirty="0" smtClean="0">
                <a:latin typeface="Arial" charset="0"/>
              </a:rPr>
              <a:t/>
            </a:r>
            <a:br>
              <a:rPr lang="ru-RU" sz="3800" dirty="0" smtClean="0">
                <a:latin typeface="Arial" charset="0"/>
              </a:rPr>
            </a:br>
            <a:r>
              <a:rPr lang="ru-RU" sz="3800" dirty="0" smtClean="0">
                <a:latin typeface="Arial" charset="0"/>
              </a:rPr>
              <a:t/>
            </a:r>
            <a:br>
              <a:rPr lang="ru-RU" sz="3800" dirty="0" smtClean="0">
                <a:latin typeface="Arial" charset="0"/>
              </a:rPr>
            </a:br>
            <a:r>
              <a:rPr lang="ru-RU" sz="3800" dirty="0" smtClean="0">
                <a:latin typeface="Arial" charset="0"/>
              </a:rPr>
              <a:t/>
            </a:r>
            <a:br>
              <a:rPr lang="ru-RU" sz="3800" dirty="0" smtClean="0">
                <a:latin typeface="Arial" charset="0"/>
              </a:rPr>
            </a:br>
            <a:r>
              <a:rPr lang="ru-RU" sz="3800" dirty="0" smtClean="0">
                <a:latin typeface="Arial" charset="0"/>
              </a:rPr>
              <a:t/>
            </a:r>
            <a:br>
              <a:rPr lang="ru-RU" sz="3800" dirty="0" smtClean="0">
                <a:latin typeface="Arial" charset="0"/>
              </a:rPr>
            </a:br>
            <a:r>
              <a:rPr lang="ru-RU" sz="3800" dirty="0" smtClean="0">
                <a:latin typeface="Arial" charset="0"/>
              </a:rPr>
              <a:t/>
            </a:r>
            <a:br>
              <a:rPr lang="ru-RU" sz="3800" dirty="0" smtClean="0">
                <a:latin typeface="Arial" charset="0"/>
              </a:rPr>
            </a:br>
            <a:r>
              <a:rPr lang="ru-RU" sz="3800" dirty="0" smtClean="0">
                <a:latin typeface="Arial" charset="0"/>
              </a:rPr>
              <a:t/>
            </a:r>
            <a:br>
              <a:rPr lang="ru-RU" sz="3800" dirty="0" smtClean="0">
                <a:latin typeface="Arial" charset="0"/>
              </a:rPr>
            </a:br>
            <a:r>
              <a:rPr lang="ru-RU" sz="3800" dirty="0" smtClean="0">
                <a:latin typeface="Arial" charset="0"/>
              </a:rPr>
              <a:t/>
            </a:r>
            <a:br>
              <a:rPr lang="ru-RU" sz="3800" dirty="0" smtClean="0">
                <a:latin typeface="Arial" charset="0"/>
              </a:rPr>
            </a:br>
            <a:r>
              <a:rPr lang="ru-RU" sz="3800" dirty="0" smtClean="0">
                <a:latin typeface="Arial" charset="0"/>
              </a:rPr>
              <a:t/>
            </a:r>
            <a:br>
              <a:rPr lang="ru-RU" sz="3800" dirty="0" smtClean="0">
                <a:latin typeface="Arial" charset="0"/>
              </a:rPr>
            </a:br>
            <a:r>
              <a:rPr lang="ru-RU" sz="3800" dirty="0" smtClean="0">
                <a:latin typeface="Arial" charset="0"/>
              </a:rPr>
              <a:t/>
            </a:r>
            <a:br>
              <a:rPr lang="ru-RU" sz="3800" dirty="0" smtClean="0">
                <a:latin typeface="Arial" charset="0"/>
              </a:rPr>
            </a:br>
            <a:r>
              <a:rPr lang="ru-RU" sz="3800" dirty="0" smtClean="0">
                <a:latin typeface="Arial" charset="0"/>
              </a:rPr>
              <a:t/>
            </a:r>
            <a:br>
              <a:rPr lang="ru-RU" sz="3800" dirty="0" smtClean="0">
                <a:latin typeface="Arial" charset="0"/>
              </a:rPr>
            </a:br>
            <a:r>
              <a:rPr lang="ru-RU" sz="3800" dirty="0">
                <a:latin typeface="Arial" charset="0"/>
              </a:rPr>
              <a:t/>
            </a:r>
            <a:br>
              <a:rPr lang="ru-RU" sz="3800" dirty="0">
                <a:latin typeface="Arial" charset="0"/>
              </a:rPr>
            </a:br>
            <a:endParaRPr lang="ru-RU" sz="3800" dirty="0" smtClean="0">
              <a:latin typeface="Arial" charset="0"/>
            </a:endParaRPr>
          </a:p>
        </p:txBody>
      </p:sp>
      <p:sp>
        <p:nvSpPr>
          <p:cNvPr id="5" name="Стрелка вправо 4"/>
          <p:cNvSpPr/>
          <p:nvPr/>
        </p:nvSpPr>
        <p:spPr>
          <a:xfrm>
            <a:off x="827088" y="3933825"/>
            <a:ext cx="576262" cy="730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76805" name="Picture 7" descr="F:\Pictures\2021-06-28\0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412750"/>
            <a:ext cx="4565650" cy="618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7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8662" y="3429000"/>
            <a:ext cx="44450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/>
          <a:srcRect l="10432" t="22461" r="63214" b="11132"/>
          <a:stretch>
            <a:fillRect/>
          </a:stretch>
        </p:blipFill>
        <p:spPr bwMode="auto">
          <a:xfrm>
            <a:off x="4761101" y="428604"/>
            <a:ext cx="4286280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8" descr="F:\Pictures\2021-06-28\0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7900" y="188913"/>
            <a:ext cx="4089400" cy="626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9" descr="F:\Pictures\2021-06-28\00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88913"/>
            <a:ext cx="4608512" cy="626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10" y="4643446"/>
            <a:ext cx="447675" cy="23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788" cy="1524000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77827" name="Picture 2" descr="F:\Pictures\2021-06-24\00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231775"/>
            <a:ext cx="4464050" cy="640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3857628"/>
            <a:ext cx="652462" cy="15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/>
          <a:srcRect l="9883" t="22461" r="63214" b="12109"/>
          <a:stretch>
            <a:fillRect/>
          </a:stretch>
        </p:blipFill>
        <p:spPr bwMode="auto">
          <a:xfrm>
            <a:off x="4673293" y="285728"/>
            <a:ext cx="4284147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788" cy="1524000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80899" name="Picture 2" descr="F:\Pictures\2021-06-24\0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260350"/>
            <a:ext cx="4319588" cy="633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4857760"/>
            <a:ext cx="652462" cy="15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/>
          <a:srcRect l="10432" t="23437" r="63763" b="12109"/>
          <a:stretch>
            <a:fillRect/>
          </a:stretch>
        </p:blipFill>
        <p:spPr bwMode="auto">
          <a:xfrm>
            <a:off x="4562258" y="285728"/>
            <a:ext cx="4325247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788" cy="1524000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81923" name="Picture 3" descr="F:\Pictures\2021-06-25\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333375"/>
            <a:ext cx="4319588" cy="626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3357562"/>
            <a:ext cx="652462" cy="15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/>
          <a:srcRect l="10432" t="23437" r="63763" b="11133"/>
          <a:stretch>
            <a:fillRect/>
          </a:stretch>
        </p:blipFill>
        <p:spPr bwMode="auto">
          <a:xfrm>
            <a:off x="4572000" y="357166"/>
            <a:ext cx="4466474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8" name="Rectangle 6"/>
          <p:cNvSpPr>
            <a:spLocks noChangeArrowheads="1"/>
          </p:cNvSpPr>
          <p:nvPr/>
        </p:nvSpPr>
        <p:spPr bwMode="auto">
          <a:xfrm>
            <a:off x="611188" y="2349500"/>
            <a:ext cx="7945437" cy="25542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10. ПОЗИТИВНЫЕ РЕЗУЛЬТАТЫ </a:t>
            </a:r>
            <a:br>
              <a:rPr lang="ru-RU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</a:br>
            <a:r>
              <a:rPr lang="ru-RU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РАБОТЫ С 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ВОСПИТАННИКАМИ</a:t>
            </a:r>
            <a:r>
              <a:rPr lang="ru-RU" sz="4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/>
            </a:r>
            <a:br>
              <a:rPr lang="ru-RU" sz="4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endParaRPr lang="ru-RU" sz="40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8" name="Rectangle 6"/>
          <p:cNvSpPr>
            <a:spLocks noChangeArrowheads="1"/>
          </p:cNvSpPr>
          <p:nvPr/>
        </p:nvSpPr>
        <p:spPr bwMode="auto">
          <a:xfrm>
            <a:off x="611188" y="2349500"/>
            <a:ext cx="7945437" cy="7080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 </a:t>
            </a:r>
            <a:endParaRPr lang="ru-RU" sz="40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1026" name="Picture 2" descr="F:\Новая папка (5)\1.7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57166"/>
            <a:ext cx="4493549" cy="6179951"/>
          </a:xfrm>
          <a:prstGeom prst="rect">
            <a:avLst/>
          </a:prstGeom>
          <a:noFill/>
        </p:spPr>
      </p:pic>
      <p:pic>
        <p:nvPicPr>
          <p:cNvPr id="1027" name="Picture 3" descr="F:\Новая папка (5)\1.8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44" y="357166"/>
            <a:ext cx="4214874" cy="6215106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8" name="Rectangle 6"/>
          <p:cNvSpPr>
            <a:spLocks noChangeArrowheads="1"/>
          </p:cNvSpPr>
          <p:nvPr/>
        </p:nvSpPr>
        <p:spPr bwMode="auto">
          <a:xfrm>
            <a:off x="611188" y="2349500"/>
            <a:ext cx="7945437" cy="7080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 </a:t>
            </a:r>
            <a:endParaRPr lang="ru-RU" sz="40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2050" name="Picture 2" descr="F:\Новая папка (5)\1.9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830756" cy="6643710"/>
          </a:xfrm>
          <a:prstGeom prst="rect">
            <a:avLst/>
          </a:prstGeom>
          <a:noFill/>
        </p:spPr>
      </p:pic>
      <p:pic>
        <p:nvPicPr>
          <p:cNvPr id="2051" name="Picture 3" descr="F:\Новая папка (5)\1.10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69075" y="0"/>
            <a:ext cx="4674925" cy="664371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5" descr="C:\Users\рс\Desktop\image002_1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F:\Новая папка (5)\1,11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8715" y="285728"/>
            <a:ext cx="4986570" cy="6572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908050"/>
            <a:ext cx="8229600" cy="4545013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 Качество взаимодействия с родителями</a:t>
            </a:r>
            <a:endParaRPr lang="ru-RU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8" name="Rectangle 6"/>
          <p:cNvSpPr>
            <a:spLocks noChangeArrowheads="1"/>
          </p:cNvSpPr>
          <p:nvPr/>
        </p:nvSpPr>
        <p:spPr bwMode="auto">
          <a:xfrm>
            <a:off x="611188" y="2349500"/>
            <a:ext cx="7945437" cy="13239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ru-RU" sz="4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/>
            </a:r>
            <a:br>
              <a:rPr lang="ru-RU" sz="4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endParaRPr lang="ru-RU" sz="40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4098" name="Picture 2" descr="F:\Новая папка (5)\1.12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643438" cy="6858000"/>
          </a:xfrm>
          <a:prstGeom prst="rect">
            <a:avLst/>
          </a:prstGeom>
          <a:noFill/>
        </p:spPr>
      </p:pic>
      <p:pic>
        <p:nvPicPr>
          <p:cNvPr id="4099" name="Picture 3" descr="F:\Новая папка (5)\1,13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9124" y="0"/>
            <a:ext cx="4714876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8" name="Rectangle 6"/>
          <p:cNvSpPr>
            <a:spLocks noChangeArrowheads="1"/>
          </p:cNvSpPr>
          <p:nvPr/>
        </p:nvSpPr>
        <p:spPr bwMode="auto">
          <a:xfrm>
            <a:off x="611188" y="2349500"/>
            <a:ext cx="7945437" cy="7080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 </a:t>
            </a:r>
            <a:endParaRPr lang="ru-RU" sz="40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5122" name="Picture 2" descr="F:\Новая папка (5)\1,14.jpeg"/>
          <p:cNvPicPr>
            <a:picLocks noChangeAspect="1" noChangeArrowheads="1"/>
          </p:cNvPicPr>
          <p:nvPr/>
        </p:nvPicPr>
        <p:blipFill>
          <a:blip r:embed="rId3"/>
          <a:srcRect r="2985"/>
          <a:stretch>
            <a:fillRect/>
          </a:stretch>
        </p:blipFill>
        <p:spPr bwMode="auto">
          <a:xfrm>
            <a:off x="0" y="0"/>
            <a:ext cx="4643438" cy="6858000"/>
          </a:xfrm>
          <a:prstGeom prst="rect">
            <a:avLst/>
          </a:prstGeom>
          <a:noFill/>
        </p:spPr>
      </p:pic>
      <p:pic>
        <p:nvPicPr>
          <p:cNvPr id="5123" name="Picture 3" descr="F:\Новая папка (5)\1.15.jpeg"/>
          <p:cNvPicPr>
            <a:picLocks noChangeAspect="1" noChangeArrowheads="1"/>
          </p:cNvPicPr>
          <p:nvPr/>
        </p:nvPicPr>
        <p:blipFill>
          <a:blip r:embed="rId4" cstate="print"/>
          <a:srcRect l="4765"/>
          <a:stretch>
            <a:fillRect/>
          </a:stretch>
        </p:blipFill>
        <p:spPr bwMode="auto">
          <a:xfrm>
            <a:off x="4714876" y="0"/>
            <a:ext cx="4143372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/>
          <a:srcRect l="8821" t="22656" r="64275" b="8984"/>
          <a:stretch>
            <a:fillRect/>
          </a:stretch>
        </p:blipFill>
        <p:spPr bwMode="auto">
          <a:xfrm>
            <a:off x="2500298" y="357166"/>
            <a:ext cx="4250561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Новая папка (5)\1.3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8715" y="0"/>
            <a:ext cx="498657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84438" y="260350"/>
            <a:ext cx="4608512" cy="633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r06\Desktop\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14290"/>
            <a:ext cx="8442325" cy="63881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5" descr="C:\Users\рс\Desktop\image002_1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3906837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 Работа с детьми из социально-неблагополучных семей</a:t>
            </a:r>
            <a:endParaRPr lang="ru-RU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Новая папка (5)\1.6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986570" cy="6858000"/>
          </a:xfrm>
          <a:prstGeom prst="rect">
            <a:avLst/>
          </a:prstGeom>
          <a:noFill/>
        </p:spPr>
      </p:pic>
      <p:pic>
        <p:nvPicPr>
          <p:cNvPr id="7172" name="Picture 4" descr="F:\Новая папка (5)\1,7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1889" y="0"/>
            <a:ext cx="442211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5" descr="C:\Users\рс\Desktop\image002_10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113"/>
            <a:ext cx="9144000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4020" name="Rectangle 4"/>
          <p:cNvSpPr>
            <a:spLocks noChangeArrowheads="1"/>
          </p:cNvSpPr>
          <p:nvPr/>
        </p:nvSpPr>
        <p:spPr bwMode="auto">
          <a:xfrm>
            <a:off x="252413" y="1755775"/>
            <a:ext cx="8448675" cy="36623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/>
            </a:r>
            <a:br>
              <a:rPr lang="ru-RU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13. УЧАСТИЕ ПЕДАГОГА В </a:t>
            </a:r>
            <a:br>
              <a:rPr 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ПРОФЕССИОНАЛЬНЫХ КОНКУРСАХ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4000" i="1" dirty="0">
                <a:solidFill>
                  <a:srgbClr val="9900FF"/>
                </a:solidFill>
                <a:latin typeface="Arial" charset="0"/>
              </a:rPr>
              <a:t/>
            </a:r>
            <a:br>
              <a:rPr lang="ru-RU" sz="4000" i="1" dirty="0">
                <a:solidFill>
                  <a:srgbClr val="9900FF"/>
                </a:solidFill>
                <a:latin typeface="Arial" charset="0"/>
              </a:rPr>
            </a:br>
            <a:endParaRPr lang="ru-RU" sz="4000" i="1" dirty="0">
              <a:solidFill>
                <a:srgbClr val="9900FF"/>
              </a:solidFill>
              <a:latin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468313" y="549275"/>
          <a:ext cx="8351837" cy="5837238"/>
        </p:xfrm>
        <a:graphic>
          <a:graphicData uri="http://schemas.openxmlformats.org/drawingml/2006/table">
            <a:tbl>
              <a:tblPr/>
              <a:tblGrid>
                <a:gridCol w="2735947"/>
                <a:gridCol w="5615890"/>
              </a:tblGrid>
              <a:tr h="648044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4572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9144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371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18288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Интернет</a:t>
                      </a:r>
                    </a:p>
                  </a:txBody>
                  <a:tcPr marL="121913" marR="121913" marT="34275" marB="3427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Международный исторический диктант «Диктант Победы», -участие,2021г.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13" marR="121913" marT="34275" marB="3427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518919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Муниципальный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Уровень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Республиканский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уровень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Российский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уровень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121913" marR="121913" marT="34275" marB="3427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Городской смотр художественной самодеятельности «Открытый занавес»- за активное участие,2018г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Республиканский конкурс «Птичий дом», посвященный Всемирному дню птиц,-3 место, 2016г.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Республиканский смотр-конкурс «Зеленый огонек»,-диплом победителя, 2016г.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Республиканский  конкурс «Научу всех ПДД»,- 3 место,2020г.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13" marR="121913" marT="34275" marB="3427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 l="41727" t="41016" r="42899" b="20898"/>
          <a:stretch>
            <a:fillRect/>
          </a:stretch>
        </p:blipFill>
        <p:spPr bwMode="auto">
          <a:xfrm>
            <a:off x="2753080" y="186226"/>
            <a:ext cx="4533564" cy="6314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D:\99446adb13120816dfc97799739f6c83.jpeg"/>
          <p:cNvPicPr>
            <a:picLocks noChangeAspect="1" noChangeArrowheads="1"/>
          </p:cNvPicPr>
          <p:nvPr/>
        </p:nvPicPr>
        <p:blipFill>
          <a:blip r:embed="rId2"/>
          <a:srcRect l="5818" t="2917" r="5264"/>
          <a:stretch>
            <a:fillRect/>
          </a:stretch>
        </p:blipFill>
        <p:spPr bwMode="auto">
          <a:xfrm>
            <a:off x="312738" y="192088"/>
            <a:ext cx="4259262" cy="640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/>
          <a:srcRect l="10432" t="22461" r="63763" b="12109"/>
          <a:stretch>
            <a:fillRect/>
          </a:stretch>
        </p:blipFill>
        <p:spPr bwMode="auto">
          <a:xfrm>
            <a:off x="4572000" y="285728"/>
            <a:ext cx="4359851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788" cy="1524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12643" name="Рисунок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227013"/>
            <a:ext cx="4679950" cy="651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/>
          <a:srcRect l="17021" t="21484" r="50036" b="8203"/>
          <a:stretch>
            <a:fillRect/>
          </a:stretch>
        </p:blipFill>
        <p:spPr bwMode="auto">
          <a:xfrm>
            <a:off x="4714876" y="285728"/>
            <a:ext cx="4214842" cy="6467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7" name="Picture 5"/>
          <p:cNvPicPr>
            <a:picLocks noChangeAspect="1" noChangeArrowheads="1"/>
          </p:cNvPicPr>
          <p:nvPr/>
        </p:nvPicPr>
        <p:blipFill>
          <a:blip r:embed="rId3"/>
          <a:srcRect l="8821" t="22656" r="64275" b="8984"/>
          <a:stretch>
            <a:fillRect/>
          </a:stretch>
        </p:blipFill>
        <p:spPr bwMode="auto">
          <a:xfrm>
            <a:off x="4357686" y="285728"/>
            <a:ext cx="4336287" cy="6271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 descr="C:\Users\рс\Desktop\скрины\вен дружбы1 001.jpg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>
            <a:off x="316062" y="357166"/>
            <a:ext cx="8264443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60350"/>
            <a:ext cx="4329113" cy="624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/>
          <a:srcRect l="9883" t="22461" r="63763" b="10156"/>
          <a:stretch>
            <a:fillRect/>
          </a:stretch>
        </p:blipFill>
        <p:spPr bwMode="auto">
          <a:xfrm>
            <a:off x="4593742" y="285728"/>
            <a:ext cx="4311128" cy="6197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4" descr="D:\51fa47532d7ce5a95b8a04609be526e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260350"/>
            <a:ext cx="4665663" cy="640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/>
          <a:srcRect l="18668" t="22461" r="50036" b="8203"/>
          <a:stretch>
            <a:fillRect/>
          </a:stretch>
        </p:blipFill>
        <p:spPr bwMode="auto">
          <a:xfrm>
            <a:off x="5000628" y="357166"/>
            <a:ext cx="3897077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6" name="Rectangle 6"/>
          <p:cNvSpPr>
            <a:spLocks noChangeArrowheads="1"/>
          </p:cNvSpPr>
          <p:nvPr/>
        </p:nvSpPr>
        <p:spPr bwMode="auto">
          <a:xfrm>
            <a:off x="347663" y="1376363"/>
            <a:ext cx="8447087" cy="405649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sz="4000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/>
            </a:r>
            <a:br>
              <a:rPr lang="ru-RU" sz="4000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ru-RU" sz="4000" b="1" dirty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14. НАГРАДЫ И</a:t>
            </a:r>
          </a:p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sz="4000" b="1" dirty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ПООЩРЕНИЯ</a:t>
            </a:r>
            <a:br>
              <a:rPr lang="ru-RU" sz="4000" b="1" dirty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</a:br>
            <a:r>
              <a:rPr lang="ru-RU" sz="4000" b="1" dirty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ПЕДАГОГА</a:t>
            </a:r>
            <a:r>
              <a:rPr lang="ru-RU" sz="4000" b="1" dirty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/>
            </a:r>
            <a:br>
              <a:rPr lang="ru-RU" sz="4000" b="1" dirty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endParaRPr lang="ru-RU" sz="4000" b="1" dirty="0"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/>
            </a:r>
            <a:br>
              <a:rPr lang="ru-RU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endParaRPr lang="ru-RU" sz="2800" b="1" dirty="0">
              <a:latin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468313" y="260350"/>
          <a:ext cx="8280400" cy="6264995"/>
        </p:xfrm>
        <a:graphic>
          <a:graphicData uri="http://schemas.openxmlformats.org/drawingml/2006/table">
            <a:tbl>
              <a:tblPr/>
              <a:tblGrid>
                <a:gridCol w="1944095"/>
                <a:gridCol w="6336305"/>
              </a:tblGrid>
              <a:tr h="1213804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4572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9144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3716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1828800" defTabSz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indent="-228600" defTabSz="4572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Интернет </a:t>
                      </a:r>
                    </a:p>
                  </a:txBody>
                  <a:tcPr marL="121941" marR="121941" marT="34284" marB="342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Благодарственное письмо от имени Портала  для целеустремленных натур «Совушка»,за подготовку победителя в международном творческом конкурсе «Осенние фантазии»,2020 г.</a:t>
                      </a:r>
                    </a:p>
                  </a:txBody>
                  <a:tcPr marL="121941" marR="121941" marT="34284" marB="342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189205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Муниципальный уровень</a:t>
                      </a:r>
                    </a:p>
                  </a:txBody>
                  <a:tcPr marL="121941" marR="121941" marT="34284" marB="34284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1pPr>
                      <a:lvl2pPr marL="4572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2pPr>
                      <a:lvl3pPr marL="9144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3pPr>
                      <a:lvl4pPr marL="1371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4pPr>
                      <a:lvl5pPr marL="18288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5pPr>
                      <a:lvl6pPr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6pPr>
                      <a:lvl7pPr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7pPr>
                      <a:lvl8pPr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8pPr>
                      <a:lvl9pPr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0F496F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Благодарственное письмо 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 активное участие в региональном проекте «Поколение героев», 2016г.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Благодарственное письмо за личный вклад в подготовку и проведение выборов Президента РФ, 2018г.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Грамота от профсоюзной организации за активную общественную работу и многолетний добросовестный труд,2021г.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41" marR="121941" marT="34284" marB="342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31591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Республиканский уровень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Российский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уровень</a:t>
                      </a:r>
                    </a:p>
                  </a:txBody>
                  <a:tcPr marL="121941" marR="121941" marT="34284" marB="34284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Благодарственное письмо за активное участие в акции по сбору использованных батареек, 2017г.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Благодарность  за подготовку и проведение фестиваля «Венок дружбы», 2019г.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-Благодарность от  Мордовской республиканской детской библиотеки, за участие и организацию в  конкурсе Край Мордовский- родина Моя»,2021г.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-Благодарственное письмо за участие в  республиканском конкурсе поделок «Куда поселим мы питомца?»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121941" marR="121941" marT="34284" marB="342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9125" y="4214818"/>
            <a:ext cx="2286016" cy="121444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 l="34590" t="18555" r="36310" b="8203"/>
          <a:stretch>
            <a:fillRect/>
          </a:stretch>
        </p:blipFill>
        <p:spPr bwMode="auto">
          <a:xfrm>
            <a:off x="2714612" y="0"/>
            <a:ext cx="4786346" cy="6773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3" descr="G:\аттестация Казачковой\панюшкина\медиа.jpeg"/>
          <p:cNvPicPr>
            <a:picLocks noChangeAspect="1" noChangeArrowheads="1"/>
          </p:cNvPicPr>
          <p:nvPr/>
        </p:nvPicPr>
        <p:blipFill>
          <a:blip r:embed="rId2"/>
          <a:srcRect l="5428" t="1689"/>
          <a:stretch>
            <a:fillRect/>
          </a:stretch>
        </p:blipFill>
        <p:spPr bwMode="auto">
          <a:xfrm>
            <a:off x="257175" y="188913"/>
            <a:ext cx="4460875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/>
          <a:srcRect l="18668" t="22461" r="50036" b="9179"/>
          <a:stretch>
            <a:fillRect/>
          </a:stretch>
        </p:blipFill>
        <p:spPr bwMode="auto">
          <a:xfrm>
            <a:off x="4643438" y="285727"/>
            <a:ext cx="4286280" cy="6316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 l="36237" t="17578" r="36310" b="11133"/>
          <a:stretch>
            <a:fillRect/>
          </a:stretch>
        </p:blipFill>
        <p:spPr bwMode="auto">
          <a:xfrm>
            <a:off x="2428860" y="0"/>
            <a:ext cx="4643470" cy="6779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Новая папка (5)\грамота профсоюз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8715" y="0"/>
            <a:ext cx="498657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14612" y="0"/>
            <a:ext cx="4500594" cy="6644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трелка вправо 3"/>
          <p:cNvSpPr/>
          <p:nvPr/>
        </p:nvSpPr>
        <p:spPr>
          <a:xfrm rot="10800000">
            <a:off x="8986838" y="2781300"/>
            <a:ext cx="144462" cy="3603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3" descr="C:\Users\A\Desktop\блпгодарностьf.jpg"/>
          <p:cNvPicPr>
            <a:picLocks noChangeAspect="1" noChangeArrowheads="1"/>
          </p:cNvPicPr>
          <p:nvPr/>
        </p:nvPicPr>
        <p:blipFill>
          <a:blip r:embed="rId2"/>
          <a:srcRect t="3104" b="-436"/>
          <a:stretch>
            <a:fillRect/>
          </a:stretch>
        </p:blipFill>
        <p:spPr bwMode="auto">
          <a:xfrm>
            <a:off x="179388" y="260350"/>
            <a:ext cx="4248150" cy="633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/>
          <a:srcRect l="19217" t="23436" r="50036" b="9180"/>
          <a:stretch>
            <a:fillRect/>
          </a:stretch>
        </p:blipFill>
        <p:spPr bwMode="auto">
          <a:xfrm>
            <a:off x="4357686" y="285728"/>
            <a:ext cx="4580315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/>
          <a:srcRect l="8821" t="22656" r="64275" b="8984"/>
          <a:stretch>
            <a:fillRect/>
          </a:stretch>
        </p:blipFill>
        <p:spPr bwMode="auto">
          <a:xfrm>
            <a:off x="2357422" y="285728"/>
            <a:ext cx="4336287" cy="6271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 descr="D:\21b26fcf7ce783018b99e6725b5a1bd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5513" y="188913"/>
            <a:ext cx="5329237" cy="633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/>
          <a:srcRect l="29649" t="13672" r="44546" b="22851"/>
          <a:stretch>
            <a:fillRect/>
          </a:stretch>
        </p:blipFill>
        <p:spPr bwMode="auto">
          <a:xfrm>
            <a:off x="2214546" y="142852"/>
            <a:ext cx="4714908" cy="6520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2" descr="C:\Users\рс\Desktop\вен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29322" y="4357694"/>
            <a:ext cx="2928958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750" y="404813"/>
            <a:ext cx="8132763" cy="103505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Фестиваль национальностей </a:t>
            </a:r>
            <a:b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«Венок дружбы»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72" name="Picture 8" descr="C:\Users\Лена\Desktop\6ff7d15f3844dfc4bf1853a59412f4e9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6000760" y="2000240"/>
            <a:ext cx="2857520" cy="221457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1273" name="Picture 9" descr="C:\Users\Лена\Desktop\3ef1ced7601c6c48051d9f2aea1d1b94.jpg"/>
          <p:cNvPicPr>
            <a:picLocks noChangeAspect="1" noChangeArrowheads="1"/>
          </p:cNvPicPr>
          <p:nvPr/>
        </p:nvPicPr>
        <p:blipFill rotWithShape="1">
          <a:blip r:embed="rId4" cstate="print">
            <a:extLst/>
          </a:blip>
          <a:srcRect l="8022" t="13811" r="13060" b="18119"/>
          <a:stretch/>
        </p:blipFill>
        <p:spPr bwMode="auto">
          <a:xfrm>
            <a:off x="642910" y="4357694"/>
            <a:ext cx="2928958" cy="221461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1274" name="Picture 10" descr="C:\Users\Лена\Desktop\ff1d6825cbe15ba94c74e81b09b34505.jpg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428596" y="2000240"/>
            <a:ext cx="2928958" cy="2303593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8" name="Picture 2" descr="https://upload2.schoolrm.ru/resize_cache/1231891/c3bed4c46e3bebf9034448fed65e7b8e/iblock/266/26638e6274f62c4de0c79a345ad6e1d2/58130d160b9a3cee051a8adb2b01b57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868" y="2428868"/>
            <a:ext cx="2357454" cy="35344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10917</TotalTime>
  <Words>668</Words>
  <Application>Microsoft Office PowerPoint</Application>
  <PresentationFormat>Экран (4:3)</PresentationFormat>
  <Paragraphs>234</Paragraphs>
  <Slides>81</Slides>
  <Notes>18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81</vt:i4>
      </vt:variant>
    </vt:vector>
  </HeadingPairs>
  <TitlesOfParts>
    <vt:vector size="82" baseType="lpstr">
      <vt:lpstr>Сектор</vt:lpstr>
      <vt:lpstr>Министерство образования РМ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 Фестиваль национальностей  «Венок дружбы»</vt:lpstr>
      <vt:lpstr>2. Наставничество</vt:lpstr>
      <vt:lpstr>            </vt:lpstr>
      <vt:lpstr>3. НАЛИЧИЕ ПУБЛИКАЦИЙ, ВКЛЮЧАЯ ИНТЕРНЕТ   ПУБЛИКАЦИИ</vt:lpstr>
      <vt:lpstr>Слайд 13</vt:lpstr>
      <vt:lpstr> </vt:lpstr>
      <vt:lpstr>Слайд 15</vt:lpstr>
      <vt:lpstr>Слайд 16</vt:lpstr>
      <vt:lpstr> 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8. Экспертная деятельность</vt:lpstr>
      <vt:lpstr>   9. ОБЩЕСТВЕННО-ПЕДАГОГИЧЕСКАЯ АКТИВНОСТЬ ПЕДАГОГА:  УЧАСТИЕ В КОМИССИЯХ, ПЕДАГОГИЧЕСКИХ СООБЩЕСТВАХ, В ЖЮРИ КОНКУРСОВ  </vt:lpstr>
      <vt:lpstr>Слайд 45</vt:lpstr>
      <vt:lpstr>Слайд 46</vt:lpstr>
      <vt:lpstr>Слайд 47</vt:lpstr>
      <vt:lpstr>Слайд 48</vt:lpstr>
      <vt:lpstr>            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11. Качество взаимодействия с родителями</vt:lpstr>
      <vt:lpstr>Слайд 58</vt:lpstr>
      <vt:lpstr>Слайд 59</vt:lpstr>
      <vt:lpstr>Слайд 60</vt:lpstr>
      <vt:lpstr>Слайд 61</vt:lpstr>
      <vt:lpstr>Слайд 62</vt:lpstr>
      <vt:lpstr>   12. Работа с детьми из социально-неблагополучных семей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Роль ПНПО в развитии (модернизации) образования страны</dc:title>
  <dc:creator>User User</dc:creator>
  <cp:lastModifiedBy>Группа 06</cp:lastModifiedBy>
  <cp:revision>914</cp:revision>
  <cp:lastPrinted>2021-07-07T10:09:35Z</cp:lastPrinted>
  <dcterms:created xsi:type="dcterms:W3CDTF">2010-08-04T11:06:49Z</dcterms:created>
  <dcterms:modified xsi:type="dcterms:W3CDTF">2021-09-13T10:32:33Z</dcterms:modified>
</cp:coreProperties>
</file>