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9" r:id="rId14"/>
    <p:sldId id="269" r:id="rId15"/>
    <p:sldId id="271" r:id="rId16"/>
    <p:sldId id="273" r:id="rId17"/>
    <p:sldId id="275" r:id="rId18"/>
    <p:sldId id="276" r:id="rId19"/>
    <p:sldId id="278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 snapToGrid="0">
      <p:cViewPr>
        <p:scale>
          <a:sx n="100" d="100"/>
          <a:sy n="100" d="100"/>
        </p:scale>
        <p:origin x="-516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25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84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ctrTitle"/>
          </p:nvPr>
        </p:nvSpPr>
        <p:spPr>
          <a:xfrm>
            <a:off x="685800" y="1370013"/>
            <a:ext cx="69659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727200" y="3886200"/>
            <a:ext cx="564038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263525" y="1598613"/>
            <a:ext cx="3616325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2"/>
          </p:nvPr>
        </p:nvSpPr>
        <p:spPr>
          <a:xfrm>
            <a:off x="4032250" y="1598613"/>
            <a:ext cx="3617913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 rot="5400000">
            <a:off x="3827463" y="2227263"/>
            <a:ext cx="5868987" cy="186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 rot="5400000">
            <a:off x="12700" y="433388"/>
            <a:ext cx="5868987" cy="545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1"/>
          </p:nvPr>
        </p:nvSpPr>
        <p:spPr>
          <a:xfrm rot="5400000">
            <a:off x="1708150" y="153987"/>
            <a:ext cx="4497387" cy="73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263525" y="1598613"/>
            <a:ext cx="3616325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2"/>
          </p:nvPr>
        </p:nvSpPr>
        <p:spPr>
          <a:xfrm>
            <a:off x="4032250" y="1598613"/>
            <a:ext cx="3617913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22225"/>
            <a:ext cx="9159875" cy="6892925"/>
            <a:chOff x="0" y="-14"/>
            <a:chExt cx="5770" cy="4342"/>
          </a:xfrm>
        </p:grpSpPr>
        <p:sp>
          <p:nvSpPr>
            <p:cNvPr id="7" name="Google Shape;7;p1"/>
            <p:cNvSpPr txBox="1"/>
            <p:nvPr/>
          </p:nvSpPr>
          <p:spPr>
            <a:xfrm>
              <a:off x="0" y="4186"/>
              <a:ext cx="5089" cy="14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0" y="0"/>
              <a:ext cx="5089" cy="12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>
              <a:off x="5010" y="0"/>
              <a:ext cx="758" cy="4320"/>
            </a:xfrm>
            <a:prstGeom prst="rect">
              <a:avLst/>
            </a:prstGeom>
            <a:gradFill>
              <a:gsLst>
                <a:gs pos="0">
                  <a:srgbClr val="B49B6D"/>
                </a:gs>
                <a:gs pos="50000">
                  <a:schemeClr val="accent1"/>
                </a:gs>
                <a:gs pos="100000">
                  <a:srgbClr val="B49B6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1" name="Google Shape;11;p1"/>
              <p:cNvGrpSpPr/>
              <p:nvPr/>
            </p:nvGrpSpPr>
            <p:grpSpPr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2" name="Google Shape;12;p1"/>
                <p:cNvGrpSpPr/>
                <p:nvPr/>
              </p:nvGrpSpPr>
              <p:grpSpPr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3" name="Google Shape;13;p1"/>
                  <p:cNvGrpSpPr/>
                  <p:nvPr/>
                </p:nvGrpSpPr>
                <p:grpSpPr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" name="Google Shape;14;p1"/>
                    <p:cNvSpPr/>
                    <p:nvPr/>
                  </p:nvSpPr>
                  <p:spPr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" h="2560" extrusionOk="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" name="Google Shape;15;p1"/>
                    <p:cNvSpPr/>
                    <p:nvPr/>
                  </p:nvSpPr>
                  <p:spPr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5" h="2071" extrusionOk="0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6" name="Google Shape;16;p1"/>
                  <p:cNvSpPr/>
                  <p:nvPr/>
                </p:nvSpPr>
                <p:spPr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7;p1"/>
                  <p:cNvSpPr/>
                  <p:nvPr/>
                </p:nvSpPr>
                <p:spPr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521" extrusionOk="0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1"/>
                  <p:cNvSpPr/>
                  <p:nvPr/>
                </p:nvSpPr>
                <p:spPr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" h="340" extrusionOk="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1"/>
                  <p:cNvSpPr/>
                  <p:nvPr/>
                </p:nvSpPr>
                <p:spPr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558" extrusionOk="0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1"/>
                  <p:cNvSpPr/>
                  <p:nvPr/>
                </p:nvSpPr>
                <p:spPr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" h="253" extrusionOk="0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1"/>
                  <p:cNvSpPr/>
                  <p:nvPr/>
                </p:nvSpPr>
                <p:spPr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386" extrusionOk="0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22" name="Google Shape;22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Google Shape;23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Google Shape;24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Google Shape;25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26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27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Google Shape;28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Google Shape;29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" name="Google Shape;30;p1"/>
              <p:cNvGrpSpPr/>
              <p:nvPr/>
            </p:nvGrpSpPr>
            <p:grpSpPr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" name="Google Shape;31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32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33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34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35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36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37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38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39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40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41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42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43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44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45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46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47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48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49;p1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50" name="Google Shape;50;p1"/>
            <p:cNvSpPr/>
            <p:nvPr/>
          </p:nvSpPr>
          <p:spPr>
            <a:xfrm>
              <a:off x="5010" y="3092"/>
              <a:ext cx="750" cy="1222"/>
            </a:xfrm>
            <a:custGeom>
              <a:avLst/>
              <a:gdLst/>
              <a:ahLst/>
              <a:cxnLst/>
              <a:rect l="l" t="t" r="r" b="b"/>
              <a:pathLst>
                <a:path w="750" h="1222" extrusionOk="0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001" y="3060"/>
              <a:ext cx="768" cy="1260"/>
            </a:xfrm>
            <a:custGeom>
              <a:avLst/>
              <a:gdLst/>
              <a:ahLst/>
              <a:cxnLst/>
              <a:rect l="l" t="t" r="r" b="b"/>
              <a:pathLst>
                <a:path w="768" h="1260" extrusionOk="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994" y="1775"/>
              <a:ext cx="776" cy="2543"/>
            </a:xfrm>
            <a:custGeom>
              <a:avLst/>
              <a:gdLst/>
              <a:ahLst/>
              <a:cxnLst/>
              <a:rect l="l" t="t" r="r" b="b"/>
              <a:pathLst>
                <a:path w="776" h="2543" extrusionOk="0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>
              <a:gsLst>
                <a:gs pos="0">
                  <a:srgbClr val="38513A"/>
                </a:gs>
                <a:gs pos="50000">
                  <a:schemeClr val="accent2"/>
                </a:gs>
                <a:gs pos="100000">
                  <a:srgbClr val="38513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 descr="kimonopat1"/>
            <p:cNvSpPr/>
            <p:nvPr/>
          </p:nvSpPr>
          <p:spPr>
            <a:xfrm>
              <a:off x="5046" y="2229"/>
              <a:ext cx="617" cy="1376"/>
            </a:xfrm>
            <a:custGeom>
              <a:avLst/>
              <a:gdLst/>
              <a:ahLst/>
              <a:cxnLst/>
              <a:rect l="l" t="t" r="r" b="b"/>
              <a:pathLst>
                <a:path w="617" h="1376" extrusionOk="0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 descr="kimonopat1"/>
            <p:cNvSpPr/>
            <p:nvPr/>
          </p:nvSpPr>
          <p:spPr>
            <a:xfrm>
              <a:off x="5193" y="269"/>
              <a:ext cx="576" cy="3180"/>
            </a:xfrm>
            <a:custGeom>
              <a:avLst/>
              <a:gdLst/>
              <a:ahLst/>
              <a:cxnLst/>
              <a:rect l="l" t="t" r="r" b="b"/>
              <a:pathLst>
                <a:path w="576" h="3180" extrusionOk="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5197" y="165"/>
              <a:ext cx="573" cy="1935"/>
            </a:xfrm>
            <a:custGeom>
              <a:avLst/>
              <a:gdLst/>
              <a:ahLst/>
              <a:cxnLst/>
              <a:rect l="l" t="t" r="r" b="b"/>
              <a:pathLst>
                <a:path w="573" h="1935" extrusionOk="0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004" y="0"/>
              <a:ext cx="363" cy="2112"/>
            </a:xfrm>
            <a:custGeom>
              <a:avLst/>
              <a:gdLst/>
              <a:ahLst/>
              <a:cxnLst/>
              <a:rect l="l" t="t" r="r" b="b"/>
              <a:pathLst>
                <a:path w="363" h="2112" extrusionOk="0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004" y="1"/>
              <a:ext cx="189" cy="2112"/>
            </a:xfrm>
            <a:custGeom>
              <a:avLst/>
              <a:gdLst/>
              <a:ahLst/>
              <a:cxnLst/>
              <a:rect l="l" t="t" r="r" b="b"/>
              <a:pathLst>
                <a:path w="363" h="2112" extrusionOk="0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 txBox="1"/>
            <p:nvPr/>
          </p:nvSpPr>
          <p:spPr>
            <a:xfrm>
              <a:off x="4955" y="1"/>
              <a:ext cx="56" cy="4320"/>
            </a:xfrm>
            <a:prstGeom prst="rect">
              <a:avLst/>
            </a:pr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013" y="3924"/>
              <a:ext cx="734" cy="390"/>
            </a:xfrm>
            <a:custGeom>
              <a:avLst/>
              <a:gdLst/>
              <a:ahLst/>
              <a:cxnLst/>
              <a:rect l="l" t="t" r="r" b="b"/>
              <a:pathLst>
                <a:path w="692" h="378" extrusionOk="0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2724" y="2089"/>
              <a:ext cx="4320" cy="1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 txBox="1"/>
            <p:nvPr/>
          </p:nvSpPr>
          <p:spPr>
            <a:xfrm rot="10800000">
              <a:off x="4789" y="-14"/>
              <a:ext cx="142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3"/>
          <p:cNvGrpSpPr/>
          <p:nvPr/>
        </p:nvGrpSpPr>
        <p:grpSpPr>
          <a:xfrm>
            <a:off x="0" y="-22225"/>
            <a:ext cx="9159875" cy="6892925"/>
            <a:chOff x="0" y="-14"/>
            <a:chExt cx="5770" cy="4342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0" y="4186"/>
              <a:ext cx="5089" cy="14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0" y="0"/>
              <a:ext cx="5089" cy="12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5010" y="0"/>
              <a:ext cx="758" cy="4320"/>
            </a:xfrm>
            <a:prstGeom prst="rect">
              <a:avLst/>
            </a:prstGeom>
            <a:gradFill>
              <a:gsLst>
                <a:gs pos="0">
                  <a:srgbClr val="B49B6D"/>
                </a:gs>
                <a:gs pos="50000">
                  <a:schemeClr val="accent1"/>
                </a:gs>
                <a:gs pos="100000">
                  <a:srgbClr val="B49B6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13"/>
            <p:cNvGrpSpPr/>
            <p:nvPr/>
          </p:nvGrpSpPr>
          <p:grpSpPr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43" name="Google Shape;143;p13"/>
              <p:cNvGrpSpPr/>
              <p:nvPr/>
            </p:nvGrpSpPr>
            <p:grpSpPr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44" name="Google Shape;144;p13"/>
                <p:cNvGrpSpPr/>
                <p:nvPr/>
              </p:nvGrpSpPr>
              <p:grpSpPr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45" name="Google Shape;145;p13"/>
                  <p:cNvGrpSpPr/>
                  <p:nvPr/>
                </p:nvGrpSpPr>
                <p:grpSpPr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6" name="Google Shape;146;p13"/>
                    <p:cNvSpPr/>
                    <p:nvPr/>
                  </p:nvSpPr>
                  <p:spPr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1" h="2560" extrusionOk="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" name="Google Shape;147;p13"/>
                    <p:cNvSpPr/>
                    <p:nvPr/>
                  </p:nvSpPr>
                  <p:spPr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5" h="2071" extrusionOk="0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48" name="Google Shape;148;p13"/>
                  <p:cNvSpPr/>
                  <p:nvPr/>
                </p:nvSpPr>
                <p:spPr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49;p13"/>
                  <p:cNvSpPr/>
                  <p:nvPr/>
                </p:nvSpPr>
                <p:spPr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521" extrusionOk="0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150;p13"/>
                  <p:cNvSpPr/>
                  <p:nvPr/>
                </p:nvSpPr>
                <p:spPr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" h="340" extrusionOk="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51;p13"/>
                  <p:cNvSpPr/>
                  <p:nvPr/>
                </p:nvSpPr>
                <p:spPr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558" extrusionOk="0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52;p13"/>
                  <p:cNvSpPr/>
                  <p:nvPr/>
                </p:nvSpPr>
                <p:spPr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" h="253" extrusionOk="0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" name="Google Shape;153;p13"/>
                  <p:cNvSpPr/>
                  <p:nvPr/>
                </p:nvSpPr>
                <p:spPr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386" extrusionOk="0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154" name="Google Shape;154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5" name="Google Shape;155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6" name="Google Shape;156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7" name="Google Shape;157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8" name="Google Shape;158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9" name="Google Shape;159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0" name="Google Shape;160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1" name="Google Shape;161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2" name="Google Shape;162;p13"/>
              <p:cNvGrpSpPr/>
              <p:nvPr/>
            </p:nvGrpSpPr>
            <p:grpSpPr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63" name="Google Shape;163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4" name="Google Shape;164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5" name="Google Shape;165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6" name="Google Shape;166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7" name="Google Shape;167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8" name="Google Shape;168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9" name="Google Shape;169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0" name="Google Shape;170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1" name="Google Shape;171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2" name="Google Shape;172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3" name="Google Shape;173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4" name="Google Shape;174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5" name="Google Shape;175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6" name="Google Shape;176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7" name="Google Shape;177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8" name="Google Shape;178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9" name="Google Shape;179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0" name="Google Shape;180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1" name="Google Shape;181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82" name="Google Shape;182;p13"/>
            <p:cNvSpPr/>
            <p:nvPr/>
          </p:nvSpPr>
          <p:spPr>
            <a:xfrm>
              <a:off x="5010" y="3092"/>
              <a:ext cx="750" cy="1222"/>
            </a:xfrm>
            <a:custGeom>
              <a:avLst/>
              <a:gdLst/>
              <a:ahLst/>
              <a:cxnLst/>
              <a:rect l="l" t="t" r="r" b="b"/>
              <a:pathLst>
                <a:path w="750" h="1222" extrusionOk="0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5001" y="3060"/>
              <a:ext cx="768" cy="1260"/>
            </a:xfrm>
            <a:custGeom>
              <a:avLst/>
              <a:gdLst/>
              <a:ahLst/>
              <a:cxnLst/>
              <a:rect l="l" t="t" r="r" b="b"/>
              <a:pathLst>
                <a:path w="768" h="1260" extrusionOk="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994" y="1775"/>
              <a:ext cx="776" cy="2543"/>
            </a:xfrm>
            <a:custGeom>
              <a:avLst/>
              <a:gdLst/>
              <a:ahLst/>
              <a:cxnLst/>
              <a:rect l="l" t="t" r="r" b="b"/>
              <a:pathLst>
                <a:path w="776" h="2543" extrusionOk="0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>
              <a:gsLst>
                <a:gs pos="0">
                  <a:srgbClr val="38513A"/>
                </a:gs>
                <a:gs pos="50000">
                  <a:schemeClr val="accent2"/>
                </a:gs>
                <a:gs pos="100000">
                  <a:srgbClr val="38513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 descr="kimonopat1"/>
            <p:cNvSpPr/>
            <p:nvPr/>
          </p:nvSpPr>
          <p:spPr>
            <a:xfrm>
              <a:off x="5046" y="2229"/>
              <a:ext cx="617" cy="1376"/>
            </a:xfrm>
            <a:custGeom>
              <a:avLst/>
              <a:gdLst/>
              <a:ahLst/>
              <a:cxnLst/>
              <a:rect l="l" t="t" r="r" b="b"/>
              <a:pathLst>
                <a:path w="617" h="1376" extrusionOk="0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 descr="kimonopat1"/>
            <p:cNvSpPr/>
            <p:nvPr/>
          </p:nvSpPr>
          <p:spPr>
            <a:xfrm>
              <a:off x="5193" y="269"/>
              <a:ext cx="576" cy="3180"/>
            </a:xfrm>
            <a:custGeom>
              <a:avLst/>
              <a:gdLst/>
              <a:ahLst/>
              <a:cxnLst/>
              <a:rect l="l" t="t" r="r" b="b"/>
              <a:pathLst>
                <a:path w="576" h="3180" extrusionOk="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197" y="165"/>
              <a:ext cx="573" cy="1935"/>
            </a:xfrm>
            <a:custGeom>
              <a:avLst/>
              <a:gdLst/>
              <a:ahLst/>
              <a:cxnLst/>
              <a:rect l="l" t="t" r="r" b="b"/>
              <a:pathLst>
                <a:path w="573" h="1935" extrusionOk="0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004" y="0"/>
              <a:ext cx="363" cy="2112"/>
            </a:xfrm>
            <a:custGeom>
              <a:avLst/>
              <a:gdLst/>
              <a:ahLst/>
              <a:cxnLst/>
              <a:rect l="l" t="t" r="r" b="b"/>
              <a:pathLst>
                <a:path w="363" h="2112" extrusionOk="0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004" y="1"/>
              <a:ext cx="189" cy="2112"/>
            </a:xfrm>
            <a:custGeom>
              <a:avLst/>
              <a:gdLst/>
              <a:ahLst/>
              <a:cxnLst/>
              <a:rect l="l" t="t" r="r" b="b"/>
              <a:pathLst>
                <a:path w="363" h="2112" extrusionOk="0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4955" y="1"/>
              <a:ext cx="56" cy="4320"/>
            </a:xfrm>
            <a:prstGeom prst="rect">
              <a:avLst/>
            </a:pr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0999">
                  <a:srgbClr val="835E17"/>
                </a:gs>
                <a:gs pos="33000">
                  <a:srgbClr val="BD922A"/>
                </a:gs>
                <a:gs pos="36999">
                  <a:srgbClr val="FBE4AE"/>
                </a:gs>
                <a:gs pos="78999">
                  <a:srgbClr val="BD922A"/>
                </a:gs>
                <a:gs pos="86999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5013" y="3924"/>
              <a:ext cx="734" cy="390"/>
            </a:xfrm>
            <a:custGeom>
              <a:avLst/>
              <a:gdLst/>
              <a:ahLst/>
              <a:cxnLst/>
              <a:rect l="l" t="t" r="r" b="b"/>
              <a:pathLst>
                <a:path w="692" h="378" extrusionOk="0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 rot="5400000">
              <a:off x="2724" y="2089"/>
              <a:ext cx="4320" cy="1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 txBox="1"/>
            <p:nvPr/>
          </p:nvSpPr>
          <p:spPr>
            <a:xfrm rot="10800000">
              <a:off x="4789" y="-14"/>
              <a:ext cx="142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395287" y="3789360"/>
            <a:ext cx="7200900" cy="22320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Азыркина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Михайловна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Воспитатель средней группы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  <a:endParaRPr sz="2000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0" y="239712"/>
            <a:ext cx="7337425" cy="8048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CCFF66"/>
              </a:buClr>
              <a:buSzPts val="2400"/>
            </a:pPr>
            <a:r>
              <a:rPr lang="ru-RU" sz="1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"ДЕТСКИЙ САД "ПЛАНЕТА ДЕТСТВА" КОМБИНИРОВАННОГО </a:t>
            </a:r>
            <a:r>
              <a:rPr lang="ru-RU" sz="1800" b="1" cap="all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ВИДА« Ягодка»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12" name="Google Shape;212;p15"/>
          <p:cNvSpPr txBox="1">
            <a:spLocks noGrp="1"/>
          </p:cNvSpPr>
          <p:nvPr>
            <p:ph type="body" idx="1"/>
          </p:nvPr>
        </p:nvSpPr>
        <p:spPr>
          <a:xfrm>
            <a:off x="639467" y="1377727"/>
            <a:ext cx="6769100" cy="43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lang="ru-RU" sz="9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lang="ru-RU" sz="900" b="1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lang="ru-RU" sz="9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–практикум </a:t>
            </a:r>
          </a:p>
          <a:p>
            <a:pPr marL="34290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Инновационные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применяемые для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оздоровления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2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дошкольного</a:t>
            </a:r>
            <a:r>
              <a:rPr lang="en-US" sz="2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возраста</a:t>
            </a:r>
            <a:r>
              <a:rPr lang="ru-RU" sz="2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b="1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32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b="1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32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32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b="1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3200" b="1" i="0" u="none" dirty="0" smtClea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2073897" y="4554536"/>
            <a:ext cx="627794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66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rgbClr val="CCFF66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2000" b="1" i="1" u="none">
                <a:solidFill>
                  <a:srgbClr val="CCFF66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000" b="1" i="1" u="none">
                <a:solidFill>
                  <a:srgbClr val="CCFF66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469659" y="121995"/>
            <a:ext cx="733742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Коррекционные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3322637" y="1296987"/>
            <a:ext cx="1841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2887662" y="4198937"/>
            <a:ext cx="1952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0" y="5407025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1743076" y="1131910"/>
            <a:ext cx="4895850" cy="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Психоэмоциональные</a:t>
            </a:r>
            <a:r>
              <a:rPr lang="en-US" sz="2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 rot="10800000" flipV="1">
            <a:off x="4626564" y="3482951"/>
            <a:ext cx="2729908" cy="80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ru-RU" sz="18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Арттерапия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 rot="-60000" flipH="1">
            <a:off x="854050" y="5315690"/>
            <a:ext cx="2952750" cy="60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Фитотерапия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5364162" y="357346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https://www.diets.ru/data/cache/2018mar/03/05/3490228_59540.jpg"/>
          <p:cNvSpPr>
            <a:spLocks noChangeAspect="1" noChangeArrowheads="1"/>
          </p:cNvSpPr>
          <p:nvPr/>
        </p:nvSpPr>
        <p:spPr bwMode="auto">
          <a:xfrm>
            <a:off x="-1825625" y="1385032"/>
            <a:ext cx="304800" cy="1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www.diets.ru/data/cache/2018mar/03/05/3490228_59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8" y="3195313"/>
            <a:ext cx="3103857" cy="13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ikallife.ru/wp-content/uploads/2019/07/s1200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" y="1824766"/>
            <a:ext cx="2845840" cy="9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am.ru/upload/blogs/ad156e831b3636092f4c96090ddd272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1838071"/>
            <a:ext cx="2586830" cy="9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22.userapi.com/c840620/v840620401/43e31/a5cpvnhGjY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7" y="4838699"/>
            <a:ext cx="415880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"/>
          <p:cNvSpPr txBox="1"/>
          <p:nvPr/>
        </p:nvSpPr>
        <p:spPr>
          <a:xfrm rot="10800000" flipV="1">
            <a:off x="895539" y="1036948"/>
            <a:ext cx="5825765" cy="1036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Оздоровительные</a:t>
            </a:r>
            <a:r>
              <a:rPr lang="en-US" sz="16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паузы</a:t>
            </a: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611187" y="575035"/>
            <a:ext cx="6624637" cy="33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Психоэмоциональные</a:t>
            </a:r>
            <a:r>
              <a:rPr lang="en-US" sz="20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3" y="1771650"/>
            <a:ext cx="6624636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7839075" cy="1236663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сихогимнастика</a:t>
            </a: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Релаксация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81125"/>
            <a:ext cx="3790949" cy="54768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733800" y="1362075"/>
            <a:ext cx="4095750" cy="542925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01" y="2476500"/>
            <a:ext cx="232477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2700"/>
            <a:ext cx="277464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5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body" idx="1"/>
          </p:nvPr>
        </p:nvSpPr>
        <p:spPr>
          <a:xfrm>
            <a:off x="433634" y="333375"/>
            <a:ext cx="7070102" cy="464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ОЗДОРОВИТЕЛЬНЫЕ ПАУЗЫ 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Включают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себя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физические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«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этюды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души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».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Задача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оздоровительных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пауз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знания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выработать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навыки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укрепления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позвоночника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стоп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снятия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усталости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статического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напряжения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обретения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спокойствия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равновесия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-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потянуться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1-2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сесть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ровно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спокойно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а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значит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отдохнуть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прогнать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плохие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мысли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успокоить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мозг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сказать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добрые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слова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друг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другу</a:t>
            </a:r>
            <a:endParaRPr sz="1400" b="1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600" lvl="0" indent="-60960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ПСИХОГИМНАСТИКА 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Психогимнастика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курс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специальных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занятий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этюдов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игр</a:t>
            </a:r>
            <a:r>
              <a:rPr lang="en-US" sz="14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направленных</a:t>
            </a:r>
            <a:r>
              <a:rPr lang="en-US" sz="14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коррекцию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различных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сторон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психики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а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формирование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у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различных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психических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функций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обучение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элементам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саморасслабления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выражать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различные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эмоциональные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состояния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400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600" lvl="0" indent="-60960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4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</a:t>
            </a:r>
            <a:r>
              <a:rPr lang="en-US" sz="14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ЛАКСАЦИЯ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снятие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физического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психического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напряжения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создание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позитивного</a:t>
            </a:r>
            <a:r>
              <a:rPr lang="en-US" sz="14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эмоционального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настроя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овладение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простейшими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умениями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коррекции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собственного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психосоматического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состояния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конце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sz="14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600" b="0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80000"/>
              </a:lnSpc>
              <a:buClr>
                <a:srgbClr val="2F1311"/>
              </a:buClr>
              <a:buNone/>
            </a:pPr>
            <a:r>
              <a:rPr lang="ru-RU" sz="1400" b="1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ФИТОТЕРАПИЯ </a:t>
            </a:r>
          </a:p>
          <a:p>
            <a:pPr marL="0" lvl="0" indent="0">
              <a:lnSpc>
                <a:spcPct val="80000"/>
              </a:lnSpc>
              <a:buClr>
                <a:srgbClr val="2F1311"/>
              </a:buClr>
              <a:buNone/>
            </a:pPr>
            <a:r>
              <a:rPr lang="ru-RU" sz="140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комплекса лекарственных трав для укрепления адаптивности организма ребенка к влиянию вредных факторов окружающей среды, оздоровления, профилактики заболеваний. В детском учреждении целесообразно использовать отвары трав для полоскания, насыщать парами лекарственных трав воздух помещений. Используется в осенне-зимний период</a:t>
            </a:r>
          </a:p>
          <a:p>
            <a:pPr marL="609600" lvl="0" indent="-60960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3" name="Рисунок 2" descr="C:\Users\N0t\AppData\Local\Microsoft\Windows\Temporary Internet Files\Content.Word\IMG-20200515-WA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829175"/>
            <a:ext cx="3829050" cy="15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>
            <a:off x="8243887" y="6308725"/>
            <a:ext cx="288925" cy="360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23921"/>
                </a:lnTo>
                <a:lnTo>
                  <a:pt x="15000" y="96079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23921"/>
                </a:lnTo>
                <a:lnTo>
                  <a:pt x="15000" y="96079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96079"/>
                </a:lnTo>
                <a:lnTo>
                  <a:pt x="15000" y="23921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169683" y="522287"/>
            <a:ext cx="7296346" cy="44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МУЗЫКОТЕРАПИЯ </a:t>
            </a:r>
            <a:endParaRPr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Создание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музыкального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сопровождения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которое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наиболее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эффективно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способствует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психофизического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статуса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имеющих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иные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проблемы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процессе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двигательно-игровой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носит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коррекционную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профилактическую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направленность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может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широко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применяться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работе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детьми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Музыкотерапия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фон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),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свободное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время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Заторможенные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малыши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нуждаются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стимулирующей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возбужденные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успокаивающей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дистонического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типа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стабилизирующей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зависимости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организуемой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которой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выступает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фон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также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разного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деление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виды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определенной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степени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условно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endParaRPr lang="ru-RU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ЦВЕТОТЕРАПИЯ </a:t>
            </a:r>
            <a:endParaRPr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целенаправленный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подбор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применение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соответствующего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светового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режима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группы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с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целью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достижения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желаемого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профилактического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коррекционного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реабилитационного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эффекта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психофизическом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статусе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Элементы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цветотерапии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прослеживаются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цветовом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оформлении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помещений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использовании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цветовых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пятен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двигательной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активности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СКАЗКОТЕРАПИЯ </a:t>
            </a:r>
            <a:endParaRPr lang="ru-RU" b="1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Данная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позволяет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спроектировать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сказочную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ситуацию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проблемы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страхи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волнующие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позволяет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ребенку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самому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помощи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взрослого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найти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пути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преодоления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свободной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занятиях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психологом</a:t>
            </a:r>
            <a:r>
              <a:rPr lang="en-US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015060"/>
            <a:ext cx="3313031" cy="13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N0t\AppData\Local\Microsoft\Windows\Temporary Internet Files\Content.Word\IMG-20200701-WA0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00496" y="5015060"/>
            <a:ext cx="3465531" cy="147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367220" y="1668544"/>
            <a:ext cx="3742866" cy="155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2400" b="0" i="0" u="none" dirty="0" err="1" smtClean="0">
                <a:solidFill>
                  <a:schemeClr val="dk1"/>
                </a:solidFill>
                <a:sym typeface="Arial"/>
              </a:rPr>
              <a:t>Закаливание</a:t>
            </a:r>
            <a:r>
              <a:rPr lang="en-US" sz="2400" b="0" i="0" u="none" dirty="0" smtClean="0">
                <a:solidFill>
                  <a:schemeClr val="dk1"/>
                </a:solidFill>
                <a:sym typeface="Arial"/>
              </a:rPr>
              <a:t> </a:t>
            </a:r>
            <a:endParaRPr sz="2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Полоскание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рта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и </a:t>
            </a:r>
            <a:r>
              <a:rPr lang="en-US" sz="2400" b="0" i="0" u="none" dirty="0" err="1" smtClean="0">
                <a:solidFill>
                  <a:schemeClr val="dk1"/>
                </a:solidFill>
                <a:sym typeface="Arial"/>
              </a:rPr>
              <a:t>горла</a:t>
            </a:r>
            <a:endParaRPr lang="ru-RU" sz="2400" b="0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ru-RU" sz="2400" b="0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ru-RU"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ru-RU" sz="2400" b="0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ru-RU"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ru-RU" sz="2400" b="0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2400" b="0" i="0" u="none" dirty="0" smtClean="0">
                <a:solidFill>
                  <a:schemeClr val="dk1"/>
                </a:solidFill>
                <a:sym typeface="Arial"/>
              </a:rPr>
              <a:t>    </a:t>
            </a:r>
            <a:r>
              <a:rPr lang="en-US" sz="2400" b="0" i="0" u="none" dirty="0" err="1" smtClean="0">
                <a:solidFill>
                  <a:schemeClr val="dk1"/>
                </a:solidFill>
                <a:sym typeface="Arial"/>
              </a:rPr>
              <a:t>Пребывание</a:t>
            </a:r>
            <a:r>
              <a:rPr lang="en-US" sz="2400" b="0" i="0" u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Arial"/>
              </a:rPr>
              <a:t>воздухе</a:t>
            </a:r>
            <a:r>
              <a:rPr lang="en-US" sz="2400" b="0" i="0" u="none" dirty="0">
                <a:solidFill>
                  <a:schemeClr val="dk1"/>
                </a:solidFill>
                <a:sym typeface="Arial"/>
              </a:rPr>
              <a:t> 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86" y="419304"/>
            <a:ext cx="2997723" cy="2566005"/>
          </a:xfrm>
          <a:prstGeom prst="rect">
            <a:avLst/>
          </a:prstGeom>
        </p:spPr>
      </p:pic>
      <p:pic>
        <p:nvPicPr>
          <p:cNvPr id="5" name="Рисунок 4" descr="C:\Users\N0t\AppData\Local\Microsoft\Windows\Temporary Internet Files\Content.Word\IMG_20190731_1015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267200"/>
            <a:ext cx="5981701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Направления</a:t>
            </a:r>
            <a:r>
              <a:rPr lang="en-US" sz="2000" b="1" i="0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работе</a:t>
            </a:r>
            <a:r>
              <a:rPr lang="en-US" sz="2000" b="1" i="0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000" b="1" i="0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оздоровлению</a:t>
            </a:r>
            <a:r>
              <a:rPr lang="en-US" sz="2000" b="1" i="0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Google Shape;370;p34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обеспечение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благоприятного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адаптации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выполнение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сангигиенического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режима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оздоровительных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задач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средствами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физической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культуры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проведение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социальных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санитарных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специальных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мер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профилактике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распространению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инфекционных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заболеваний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здоровьесберегающей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среды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ДОУ;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определение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показателей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физического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двигательной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подготовленности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объективных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субъективных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критериев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методами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диагностики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изучение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передового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педагогического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опыта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отбор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внедрение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эффективных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методик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систематическое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повышение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квалификации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педагогических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кадров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пропаганда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ЗОЖ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методов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коллективе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сотрудников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2000" b="1" i="0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Вывод</a:t>
            </a:r>
            <a:r>
              <a:rPr lang="en-US" sz="2000" b="1" i="0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7386637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0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рименение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работе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ДОУ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здоровьесберегающих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педагогических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повышает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результативность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воспитательно-образовательного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процесса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формирует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у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педагогов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родителей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ценностные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ориентации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сохранение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укрепление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воспитанников</a:t>
            </a:r>
            <a:r>
              <a:rPr lang="en-US" sz="20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" y="3384223"/>
            <a:ext cx="6938127" cy="2940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263525" y="414780"/>
            <a:ext cx="7386637" cy="568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Спасибо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внимание</a:t>
            </a:r>
            <a:r>
              <a:rPr lang="en-US" sz="20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9" y="1480008"/>
            <a:ext cx="6551629" cy="4180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subTitle" idx="1"/>
          </p:nvPr>
        </p:nvSpPr>
        <p:spPr>
          <a:xfrm>
            <a:off x="2987675" y="4868862"/>
            <a:ext cx="489743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Georgia"/>
              <a:buNone/>
            </a:pPr>
            <a:r>
              <a:rPr lang="en-US" sz="1600" b="1" i="1" u="none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</a:t>
            </a:r>
            <a:endParaRPr dirty="0"/>
          </a:p>
        </p:txBody>
      </p:sp>
      <p:sp>
        <p:nvSpPr>
          <p:cNvPr id="219" name="Google Shape;219;p16"/>
          <p:cNvSpPr txBox="1"/>
          <p:nvPr/>
        </p:nvSpPr>
        <p:spPr>
          <a:xfrm>
            <a:off x="323850" y="404812"/>
            <a:ext cx="7488237" cy="531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главных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ценностей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жизни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человека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Именно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поэтому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проблема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ухудшения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населения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страны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особенно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становится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национальной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будущее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страны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поэтому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перед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педагогами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общественностью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родителями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стоит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задача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поколения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ru-RU" sz="18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Основная</a:t>
            </a:r>
            <a:r>
              <a:rPr lang="en-US" sz="1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цель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дошкольного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образования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сохранении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есть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соответствии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принципом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целесообразности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Поэтому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научить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воспринимать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жизнь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величайшую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ценность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Важно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этом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этапе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сформировать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у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базу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знаний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практических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навыков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жизни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которым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понимаем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активную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деятельность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людей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направленную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сохранение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улучшение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n-US" sz="1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</a:t>
            </a:r>
            <a:r>
              <a:rPr lang="ru-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</a:t>
            </a:r>
            <a:r>
              <a:rPr lang="en-US" sz="18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1.Правильное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питание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2.Рациональная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двигательная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активность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3.Закаливание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организма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4.Развитие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аппарата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5.Сохранение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стабильного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психоэмоционального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состояния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body" idx="1"/>
          </p:nvPr>
        </p:nvSpPr>
        <p:spPr>
          <a:xfrm>
            <a:off x="216817" y="207390"/>
            <a:ext cx="7324626" cy="617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Здоровьесберегающая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технология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система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мер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включающая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взаимосвязь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взаимодействие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факторов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образовательной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среды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сохранение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этапах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обучения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концепции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дошкольного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образования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предусмотрено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только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сохранение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активное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формирование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здорового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жизни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воспитанников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159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62432"/>
            <a:ext cx="6855643" cy="4100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0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Здоровьесберегающие</a:t>
            </a:r>
            <a:r>
              <a:rPr 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0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образовательные</a:t>
            </a:r>
            <a:r>
              <a:rPr 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  <a:r>
              <a:rPr lang="en-US" sz="2800" b="1" u="none" dirty="0">
                <a:solidFill>
                  <a:schemeClr val="tx2"/>
                </a:solidFill>
                <a:sym typeface="Arial"/>
              </a:rPr>
              <a:t/>
            </a:r>
            <a:br>
              <a:rPr lang="en-US" sz="2800" b="1" u="none" dirty="0">
                <a:solidFill>
                  <a:schemeClr val="tx2"/>
                </a:solidFill>
                <a:sym typeface="Arial"/>
              </a:rPr>
            </a:br>
            <a:endParaRPr b="1" dirty="0">
              <a:solidFill>
                <a:schemeClr val="tx2"/>
              </a:solidFill>
            </a:endParaRPr>
          </a:p>
        </p:txBody>
      </p:sp>
      <p:sp>
        <p:nvSpPr>
          <p:cNvPr id="234" name="Google Shape;234;p18"/>
          <p:cNvSpPr txBox="1">
            <a:spLocks noGrp="1"/>
          </p:cNvSpPr>
          <p:nvPr>
            <p:ph type="body" idx="1"/>
          </p:nvPr>
        </p:nvSpPr>
        <p:spPr>
          <a:xfrm>
            <a:off x="263525" y="1598612"/>
            <a:ext cx="3616325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dirty="0"/>
          </a:p>
        </p:txBody>
      </p:sp>
      <p:sp>
        <p:nvSpPr>
          <p:cNvPr id="14" name="Google Shape;261;p19"/>
          <p:cNvSpPr/>
          <p:nvPr/>
        </p:nvSpPr>
        <p:spPr>
          <a:xfrm>
            <a:off x="357187" y="859549"/>
            <a:ext cx="7200900" cy="2257091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8100" cap="flat" cmpd="sng">
            <a:solidFill>
              <a:srgbClr val="00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lang="en-US" sz="2400" b="1" i="0" u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имнастика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5" name="Google Shape;251;p19"/>
          <p:cNvSpPr txBox="1"/>
          <p:nvPr/>
        </p:nvSpPr>
        <p:spPr>
          <a:xfrm>
            <a:off x="882062" y="5414747"/>
            <a:ext cx="2160587" cy="816370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Утренняя</a:t>
            </a: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гимнастика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52;p19"/>
          <p:cNvSpPr txBox="1"/>
          <p:nvPr/>
        </p:nvSpPr>
        <p:spPr>
          <a:xfrm>
            <a:off x="3088307" y="5414747"/>
            <a:ext cx="2160587" cy="816370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800" b="1" i="0" u="none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грогимнастика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7" name="Google Shape;253;p19"/>
          <p:cNvSpPr txBox="1"/>
          <p:nvPr/>
        </p:nvSpPr>
        <p:spPr>
          <a:xfrm>
            <a:off x="5266852" y="5414740"/>
            <a:ext cx="2160587" cy="816377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Гимнастика</a:t>
            </a: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8" name="Google Shape;254;p19"/>
          <p:cNvSpPr txBox="1"/>
          <p:nvPr/>
        </p:nvSpPr>
        <p:spPr>
          <a:xfrm>
            <a:off x="906600" y="4487159"/>
            <a:ext cx="2160587" cy="927588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Гимнастика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55;p19"/>
          <p:cNvSpPr txBox="1"/>
          <p:nvPr/>
        </p:nvSpPr>
        <p:spPr>
          <a:xfrm>
            <a:off x="5224356" y="3930818"/>
            <a:ext cx="2221041" cy="1523158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1" i="0" u="none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lang="en-US" sz="1800" b="1" i="0" u="none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огоритмика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0" name="Google Shape;256;p19"/>
          <p:cNvSpPr txBox="1"/>
          <p:nvPr/>
        </p:nvSpPr>
        <p:spPr>
          <a:xfrm>
            <a:off x="906601" y="3902690"/>
            <a:ext cx="2160587" cy="584468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Дыхательная</a:t>
            </a:r>
            <a:r>
              <a:rPr lang="en-US" sz="1800" b="1" i="0" u="none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гимнастика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62;p19"/>
          <p:cNvSpPr txBox="1"/>
          <p:nvPr/>
        </p:nvSpPr>
        <p:spPr>
          <a:xfrm>
            <a:off x="3088307" y="3902684"/>
            <a:ext cx="2160587" cy="1512056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сад «</a:t>
            </a:r>
            <a:r>
              <a:rPr lang="en-US" sz="18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ru-RU" sz="18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годка»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59;p19"/>
          <p:cNvSpPr txBox="1"/>
          <p:nvPr/>
        </p:nvSpPr>
        <p:spPr>
          <a:xfrm>
            <a:off x="3088310" y="3137570"/>
            <a:ext cx="2160587" cy="765121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пальчиковая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4" name="Google Shape;260;p19"/>
          <p:cNvSpPr txBox="1"/>
          <p:nvPr/>
        </p:nvSpPr>
        <p:spPr>
          <a:xfrm>
            <a:off x="5284810" y="3141169"/>
            <a:ext cx="2160587" cy="765120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звуковая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25" name="Google Shape;258;p19"/>
          <p:cNvSpPr txBox="1"/>
          <p:nvPr/>
        </p:nvSpPr>
        <p:spPr>
          <a:xfrm>
            <a:off x="906600" y="3137565"/>
            <a:ext cx="2196503" cy="765119"/>
          </a:xfrm>
          <a:prstGeom prst="rect">
            <a:avLst/>
          </a:prstGeom>
          <a:solidFill>
            <a:srgbClr val="FFCC00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0" u="none" dirty="0" err="1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пробуждения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219075" y="227012"/>
            <a:ext cx="392112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1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1" u="sng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611188" y="1"/>
            <a:ext cx="5921588" cy="227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CC33"/>
              </a:buClr>
              <a:buSzPts val="1920"/>
              <a:buFont typeface="Georgia"/>
              <a:buNone/>
            </a:pPr>
            <a:r>
              <a:rPr lang="en-US" sz="1600" b="0" u="none" dirty="0">
                <a:solidFill>
                  <a:srgbClr val="33CC33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   </a:t>
            </a:r>
            <a:r>
              <a:rPr lang="en-US" sz="1600" b="0" u="none" dirty="0" smtClean="0">
                <a:solidFill>
                  <a:srgbClr val="33CC33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sz="1600" b="1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ПАЛЬЧИКОВАЯ ГИМНАСТИКА 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который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служит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основой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развития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мелкой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моторики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ручной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умелости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координации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свою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очередь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способствует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развитию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речевого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центра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головного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мозга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видах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занятий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в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свободное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время</a:t>
            </a:r>
            <a:r>
              <a:rPr lang="en-US" sz="1600" b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600" b="0" u="none" dirty="0">
              <a:solidFill>
                <a:srgbClr val="33CC33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742950" lvl="1" indent="-28575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800" b="0" i="1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lvl="1" indent="-28575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dirty="0"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535" y="4724400"/>
            <a:ext cx="1824528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194" y="4724399"/>
            <a:ext cx="2083323" cy="180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2065" y="4724399"/>
            <a:ext cx="179840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196445"/>
            <a:ext cx="6458932" cy="211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822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body" idx="1"/>
          </p:nvPr>
        </p:nvSpPr>
        <p:spPr>
          <a:xfrm>
            <a:off x="304080" y="209304"/>
            <a:ext cx="6696075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ГИМНАСТИКА </a:t>
            </a:r>
            <a:r>
              <a:rPr lang="en-US" sz="1800" b="1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ПРОБУЖДЕНИЯ </a:t>
            </a:r>
            <a:endParaRPr lang="ru-RU" sz="1800" b="1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09600" lvl="0" indent="-609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Поднимает</a:t>
            </a:r>
            <a:r>
              <a:rPr lang="en-US" sz="18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настроение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мышечный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тонус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а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также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служит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профилактики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нарушений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осанки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Включает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себя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воздушный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контрастный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закаливания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сочетании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общеразвивающими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координационными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упражнениями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Выполняется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после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сна</a:t>
            </a:r>
            <a:r>
              <a:rPr lang="en-US" sz="18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0" y="1981200"/>
            <a:ext cx="2243578" cy="4324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1981200"/>
            <a:ext cx="487838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22"/>
          <p:cNvCxnSpPr/>
          <p:nvPr/>
        </p:nvCxnSpPr>
        <p:spPr>
          <a:xfrm>
            <a:off x="2514600" y="1749425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5" name="Google Shape;285;p22"/>
          <p:cNvCxnSpPr/>
          <p:nvPr/>
        </p:nvCxnSpPr>
        <p:spPr>
          <a:xfrm>
            <a:off x="4457700" y="1954212"/>
            <a:ext cx="0" cy="114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6" name="Google Shape;286;p22"/>
          <p:cNvSpPr txBox="1"/>
          <p:nvPr/>
        </p:nvSpPr>
        <p:spPr>
          <a:xfrm>
            <a:off x="4130675" y="666750"/>
            <a:ext cx="88265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0" y="14462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250825" y="537328"/>
            <a:ext cx="7309471" cy="22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ДЫХАТЕЛЬНАЯ ГИМНАСТИКА </a:t>
            </a:r>
            <a:endParaRPr lang="ru-RU" sz="1800" b="1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0" i="0" u="none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Система</a:t>
            </a:r>
            <a:r>
              <a:rPr lang="en-US" sz="1600" b="0" i="0" u="none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развитие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аппарата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путем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тренировки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речевого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голосового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аппарата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сочетающаяся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соответствующими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движениями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рекомендуется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проводить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2-3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неделю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Дыхательные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проводятся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день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утренние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часы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зарядке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спортивных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музыкальных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восстановления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Использование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сочетании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аромотерапией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600" b="0" i="0" u="none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780907"/>
            <a:ext cx="2275559" cy="3148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58" y="2780906"/>
            <a:ext cx="2685951" cy="3148553"/>
          </a:xfrm>
          <a:prstGeom prst="rect">
            <a:avLst/>
          </a:prstGeom>
        </p:spPr>
      </p:pic>
      <p:pic>
        <p:nvPicPr>
          <p:cNvPr id="9" name="Рисунок 8" descr="C:\Users\N0t\AppData\Local\Microsoft\Windows\Temporary Internet Files\Content.Word\IMG-20201012-WA00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09" y="2780907"/>
            <a:ext cx="2281286" cy="314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/>
          <p:nvPr/>
        </p:nvSpPr>
        <p:spPr>
          <a:xfrm>
            <a:off x="900112" y="7985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395287" y="558800"/>
            <a:ext cx="7200900" cy="530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Звуковая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Дыхательные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произнесением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гласных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согласных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звуков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видах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свободное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время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Биоэнергопластика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Новая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методика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проведения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артикуляционной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которая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помогает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детям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справиться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речевыми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трудностями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Проводиться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одновременно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движениями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кисти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правой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левой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затем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обеих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имитирующих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челюсти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языка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губ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Проводится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логопедами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воспитателями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речевых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групп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утренние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вечерние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часы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Логоритмика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Система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музыкально-двигательных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речедвигательных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музыкально-речевых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игр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осуществляемых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целях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логопедической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коррекции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видах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свободное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время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                                                                  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Корригирующая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гимнастика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направленных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профилактику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нарушений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осанки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плоскостопия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корригирующей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проводятся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неделю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подгруппой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детей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10-12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человек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продолжительность-45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минут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Гимнастика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глаз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Комплекс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способствующий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профилактике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нарушения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зрения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Середина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Игрогимнастика</a:t>
            </a: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Служит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освоения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ребенком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различных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видов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движений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строевые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ОРУ,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акробатические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упражнения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расслабление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мышц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укрепление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осанки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занятиях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физической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культуры</a:t>
            </a:r>
            <a:r>
              <a:rPr lang="en-US" sz="1600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ритмике</a:t>
            </a:r>
            <a:r>
              <a:rPr lang="en-US" sz="1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/>
          <p:nvPr/>
        </p:nvSpPr>
        <p:spPr>
          <a:xfrm>
            <a:off x="323849" y="414780"/>
            <a:ext cx="4304711" cy="76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FFFF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dirty="0" smtClean="0">
                <a:solidFill>
                  <a:schemeClr val="tx2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Технологии обучения здоровому образу жизни</a:t>
            </a:r>
            <a:endParaRPr sz="2000" b="1" i="0" u="none" dirty="0">
              <a:solidFill>
                <a:schemeClr val="tx2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755650" y="3398837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323850" y="1385740"/>
            <a:ext cx="4380125" cy="487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Оздоровительный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массаж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Способствует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укреплению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групп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мышц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снятию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напряжения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утомления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отдельных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мышечных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группа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уменьшению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болевого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синдрома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восстановлению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мышечных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функций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Массаж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обязательно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сочетается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лечебной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гимнастикой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Проводится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после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Самомассаж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взаимомассаж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закаливания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детского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организма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помогает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снизить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раздражительность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агрессию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стимулирует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биологически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активные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точки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Вначале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занятия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утренние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часы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проведении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гимнастики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пробуждения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Точечный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массаж</a:t>
            </a:r>
            <a:r>
              <a:rPr lang="en-US" b="1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Надавливание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подушечками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пальцев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кожу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мышечный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слой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месте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расположения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осязательных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проприоцептивных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точек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разветвлений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нервов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элемент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психофизической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тренировки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Способствует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расслаблению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мышц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снятию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нервно-эмоционального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напряжения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Применяется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профилактики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ОРЗ,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гриппа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улучшения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протекания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нервных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процессов</a:t>
            </a:r>
            <a:r>
              <a:rPr lang="en-US" b="0" i="0" u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mbdoudskv8.ucoz.net/_si/0/92593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3" y="3949831"/>
            <a:ext cx="2724348" cy="24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ассажный мя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28" y="414779"/>
            <a:ext cx="2300140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1244</Words>
  <Application>Microsoft Office PowerPoint</Application>
  <PresentationFormat>Экран (4:3)</PresentationFormat>
  <Paragraphs>144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Кимоно</vt:lpstr>
      <vt:lpstr>1_Кимоно</vt:lpstr>
      <vt:lpstr>МБДОУ "ДЕТСКИЙ САД "ПЛАНЕТА ДЕТСТВА" КОМБИНИРОВАННОГО ВИДА« Ягодка»</vt:lpstr>
      <vt:lpstr>Презентация PowerPoint</vt:lpstr>
      <vt:lpstr>Презентация PowerPoint</vt:lpstr>
      <vt:lpstr>Здоровьесберегающие    образовательные технологии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Коррекционные технологии</vt:lpstr>
      <vt:lpstr>Презентация PowerPoint</vt:lpstr>
      <vt:lpstr>Психогимнастика                                                     Релаксация </vt:lpstr>
      <vt:lpstr>Презентация PowerPoint</vt:lpstr>
      <vt:lpstr>Презентация PowerPoint</vt:lpstr>
      <vt:lpstr>Презентация PowerPoint</vt:lpstr>
      <vt:lpstr>Направления в работе  по оздоровлению детей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«Ясли-сад № 22 санаторного типа г.Павлодар</dc:title>
  <dc:creator>alex</dc:creator>
  <cp:lastModifiedBy>N0t</cp:lastModifiedBy>
  <cp:revision>11</cp:revision>
  <dcterms:modified xsi:type="dcterms:W3CDTF">2020-10-13T06:29:58Z</dcterms:modified>
</cp:coreProperties>
</file>