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72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5143500" type="screen16x9"/>
  <p:notesSz cx="6858000" cy="9144000"/>
  <p:embeddedFontLst>
    <p:embeddedFont>
      <p:font typeface="Nunito" panose="020B060402020202020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395E65D-7435-4A97-8792-390AE052D2D7}">
  <a:tblStyle styleId="{A395E65D-7435-4A97-8792-390AE052D2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20" y="-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96816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800"/>
              <a:buNone/>
              <a:defRPr sz="3800"/>
            </a:lvl1pPr>
            <a:lvl2pPr lvl="1" algn="ctr">
              <a:spcBef>
                <a:spcPts val="0"/>
              </a:spcBef>
              <a:buSzPts val="3800"/>
              <a:buNone/>
              <a:defRPr sz="3800"/>
            </a:lvl2pPr>
            <a:lvl3pPr lvl="2" algn="ctr">
              <a:spcBef>
                <a:spcPts val="0"/>
              </a:spcBef>
              <a:buSzPts val="3800"/>
              <a:buNone/>
              <a:defRPr sz="3800"/>
            </a:lvl3pPr>
            <a:lvl4pPr lvl="3" algn="ctr">
              <a:spcBef>
                <a:spcPts val="0"/>
              </a:spcBef>
              <a:buSzPts val="3800"/>
              <a:buNone/>
              <a:defRPr sz="3800"/>
            </a:lvl4pPr>
            <a:lvl5pPr lvl="4" algn="ctr">
              <a:spcBef>
                <a:spcPts val="0"/>
              </a:spcBef>
              <a:buSzPts val="3800"/>
              <a:buNone/>
              <a:defRPr sz="3800"/>
            </a:lvl5pPr>
            <a:lvl6pPr lvl="5" algn="ctr">
              <a:spcBef>
                <a:spcPts val="0"/>
              </a:spcBef>
              <a:buSzPts val="3800"/>
              <a:buNone/>
              <a:defRPr sz="3800"/>
            </a:lvl6pPr>
            <a:lvl7pPr lvl="6" algn="ctr">
              <a:spcBef>
                <a:spcPts val="0"/>
              </a:spcBef>
              <a:buSzPts val="3800"/>
              <a:buNone/>
              <a:defRPr sz="3800"/>
            </a:lvl7pPr>
            <a:lvl8pPr lvl="7" algn="ctr">
              <a:spcBef>
                <a:spcPts val="0"/>
              </a:spcBef>
              <a:buSzPts val="3800"/>
              <a:buNone/>
              <a:defRPr sz="3800"/>
            </a:lvl8pPr>
            <a:lvl9pPr lvl="8" algn="ctr">
              <a:spcBef>
                <a:spcPts val="0"/>
              </a:spcBef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300"/>
              <a:buChar char="●"/>
              <a:defRPr/>
            </a:lvl1pPr>
            <a:lvl2pPr lvl="1" algn="ctr">
              <a:spcBef>
                <a:spcPts val="0"/>
              </a:spcBef>
              <a:buSzPts val="1100"/>
              <a:buChar char="○"/>
              <a:defRPr/>
            </a:lvl2pPr>
            <a:lvl3pPr lvl="2" algn="ctr">
              <a:spcBef>
                <a:spcPts val="0"/>
              </a:spcBef>
              <a:buSzPts val="1100"/>
              <a:buChar char="■"/>
              <a:defRPr/>
            </a:lvl3pPr>
            <a:lvl4pPr lvl="3" algn="ctr">
              <a:spcBef>
                <a:spcPts val="0"/>
              </a:spcBef>
              <a:buSzPts val="1100"/>
              <a:buChar char="●"/>
              <a:defRPr/>
            </a:lvl4pPr>
            <a:lvl5pPr lvl="4" algn="ctr">
              <a:spcBef>
                <a:spcPts val="0"/>
              </a:spcBef>
              <a:buSzPts val="1100"/>
              <a:buChar char="○"/>
              <a:defRPr/>
            </a:lvl5pPr>
            <a:lvl6pPr lvl="5" algn="ctr">
              <a:spcBef>
                <a:spcPts val="0"/>
              </a:spcBef>
              <a:buSzPts val="1100"/>
              <a:buChar char="■"/>
              <a:defRPr/>
            </a:lvl6pPr>
            <a:lvl7pPr lvl="6" algn="ctr">
              <a:spcBef>
                <a:spcPts val="0"/>
              </a:spcBef>
              <a:buSzPts val="1100"/>
              <a:buChar char="●"/>
              <a:defRPr/>
            </a:lvl7pPr>
            <a:lvl8pPr lvl="7" algn="ctr">
              <a:spcBef>
                <a:spcPts val="0"/>
              </a:spcBef>
              <a:buSzPts val="1100"/>
              <a:buChar char="○"/>
              <a:defRPr/>
            </a:lvl8pPr>
            <a:lvl9pPr lvl="8" algn="ctr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9" name="Shape 39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Shape 4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3" name="Shape 4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200"/>
              <a:buNone/>
              <a:defRPr sz="3200"/>
            </a:lvl1pPr>
            <a:lvl2pPr lvl="1" algn="ctr">
              <a:spcBef>
                <a:spcPts val="0"/>
              </a:spcBef>
              <a:buSzPts val="3200"/>
              <a:buNone/>
              <a:defRPr sz="3200"/>
            </a:lvl2pPr>
            <a:lvl3pPr lvl="2" algn="ctr">
              <a:spcBef>
                <a:spcPts val="0"/>
              </a:spcBef>
              <a:buSzPts val="3200"/>
              <a:buNone/>
              <a:defRPr sz="3200"/>
            </a:lvl3pPr>
            <a:lvl4pPr lvl="3" algn="ctr">
              <a:spcBef>
                <a:spcPts val="0"/>
              </a:spcBef>
              <a:buSzPts val="3200"/>
              <a:buNone/>
              <a:defRPr sz="3200"/>
            </a:lvl4pPr>
            <a:lvl5pPr lvl="4" algn="ctr">
              <a:spcBef>
                <a:spcPts val="0"/>
              </a:spcBef>
              <a:buSzPts val="3200"/>
              <a:buNone/>
              <a:defRPr sz="3200"/>
            </a:lvl5pPr>
            <a:lvl6pPr lvl="5" algn="ctr">
              <a:spcBef>
                <a:spcPts val="0"/>
              </a:spcBef>
              <a:buSzPts val="3200"/>
              <a:buNone/>
              <a:defRPr sz="3200"/>
            </a:lvl6pPr>
            <a:lvl7pPr lvl="6" algn="ctr">
              <a:spcBef>
                <a:spcPts val="0"/>
              </a:spcBef>
              <a:buSzPts val="3200"/>
              <a:buNone/>
              <a:defRPr sz="3200"/>
            </a:lvl7pPr>
            <a:lvl8pPr lvl="7" algn="ctr">
              <a:spcBef>
                <a:spcPts val="0"/>
              </a:spcBef>
              <a:buSzPts val="3200"/>
              <a:buNone/>
              <a:defRPr sz="3200"/>
            </a:lvl8pPr>
            <a:lvl9pPr lvl="8" algn="ctr">
              <a:spcBef>
                <a:spcPts val="0"/>
              </a:spcBef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lang="ru" sz="1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247200" y="1891375"/>
            <a:ext cx="8896800" cy="2052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" sz="4800" dirty="0" smtClean="0">
                <a:solidFill>
                  <a:srgbClr val="CC0000"/>
                </a:solidFill>
              </a:rPr>
              <a:t>Организация волонтерского движения в детском саду</a:t>
            </a:r>
            <a:endParaRPr lang="ru" sz="4800" dirty="0">
              <a:solidFill>
                <a:srgbClr val="CC0000"/>
              </a:solidFill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451503" y="3795886"/>
            <a:ext cx="6336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" dirty="0"/>
              <a:t>Координатор волонтерского движения “Божья коровка”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" dirty="0"/>
              <a:t>Иванушкина Валентина Михайловна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" dirty="0"/>
              <a:t>старший воспитатель детского сада №</a:t>
            </a:r>
            <a:r>
              <a:rPr lang="ru" dirty="0" smtClean="0"/>
              <a:t>114</a:t>
            </a:r>
            <a:endParaRPr lang="ru" dirty="0"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078" y="-164554"/>
            <a:ext cx="2647450" cy="26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1274075" y="252025"/>
            <a:ext cx="65058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Акция “Покормите птиц зимой”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949850" y="4253225"/>
            <a:ext cx="7653000" cy="56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В изготовлении кормушек приняли участие 10 семей воспитанников детского сада.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5 семей приняли участие в конкурсе Союза охраны птиц России “Птичья столовая”.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642" y="810575"/>
            <a:ext cx="5052483" cy="33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547025" y="810575"/>
            <a:ext cx="2534038" cy="33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4743450" y="518650"/>
            <a:ext cx="44988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Акция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“Твори добро”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186600" y="4422350"/>
            <a:ext cx="8770800" cy="16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Воспитанники детского сада посетили питомник для животных.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Они привезли подарки - корм для зверят.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775" y="2471950"/>
            <a:ext cx="3514224" cy="19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500" y="202950"/>
            <a:ext cx="5058275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8291" y="1735674"/>
            <a:ext cx="3929108" cy="25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19659">
            <a:off x="3850101" y="2515475"/>
            <a:ext cx="1218299" cy="103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1731225" y="198375"/>
            <a:ext cx="54285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Акция “Советы жителям Земли”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232250" y="3185200"/>
            <a:ext cx="3656700" cy="121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В день весеннего равноденствия </a:t>
            </a: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юные волонтеры пекли жаворонков - </a:t>
            </a: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символ весны.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Семьи воспитанников к этому дню написали Советы жителям Земли,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а ребята раздали их жителям города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122" y="2482000"/>
            <a:ext cx="3656674" cy="24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9725" y="685250"/>
            <a:ext cx="1776722" cy="18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875" y="809025"/>
            <a:ext cx="3585449" cy="21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3349" y="1218204"/>
            <a:ext cx="1776725" cy="2712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/>
        </p:nvSpPr>
        <p:spPr>
          <a:xfrm>
            <a:off x="2221175" y="4118075"/>
            <a:ext cx="6727200" cy="88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Юные волонтеры посадили деревья на пустыре недалеко от детского сада.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В акции приняли участие 13 семей воспитанников.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1684900" y="194525"/>
            <a:ext cx="5742300" cy="50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Акция “Посади дерево”</a:t>
            </a: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 l="7313"/>
          <a:stretch/>
        </p:blipFill>
        <p:spPr>
          <a:xfrm>
            <a:off x="2443775" y="948625"/>
            <a:ext cx="4065161" cy="299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8425" y="470950"/>
            <a:ext cx="2283599" cy="272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259087" y="1967187"/>
            <a:ext cx="3150650" cy="21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19659">
            <a:off x="1315551" y="356550"/>
            <a:ext cx="1218299" cy="103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3303575" y="321125"/>
            <a:ext cx="2435400" cy="16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Воспитанники детского сада приняли участие во всероссийской кампании “Останови поджоги травы”, организованной Гринпис России.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000" y="163663"/>
            <a:ext cx="3343726" cy="250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63675"/>
            <a:ext cx="3151350" cy="236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59184">
            <a:off x="368472" y="2435727"/>
            <a:ext cx="3183882" cy="231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8110">
            <a:off x="5991383" y="2738435"/>
            <a:ext cx="2727356" cy="198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1625" y="1945350"/>
            <a:ext cx="1808133" cy="250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/>
        </p:nvSpPr>
        <p:spPr>
          <a:xfrm>
            <a:off x="212300" y="3122775"/>
            <a:ext cx="2369100" cy="129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Встречи с жителями микрорайона на тему раздельного сбора мусора</a:t>
            </a: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0375" y="219123"/>
            <a:ext cx="4256125" cy="27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300" y="219132"/>
            <a:ext cx="3801901" cy="267649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5770850" y="3185075"/>
            <a:ext cx="2965200" cy="159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Члены волонтерского движения “Божья коровка” (дети и взрослые) приняли участие в субботнике по благоустройству города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5675" y="2634800"/>
            <a:ext cx="3275174" cy="22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/>
        </p:nvSpPr>
        <p:spPr>
          <a:xfrm>
            <a:off x="958138" y="3524525"/>
            <a:ext cx="2807400" cy="88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Вручение  поздравительных открыток и голубей мира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жителям города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625" y="1612575"/>
            <a:ext cx="4923050" cy="333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 rotWithShape="1">
          <a:blip r:embed="rId4">
            <a:alphaModFix/>
          </a:blip>
          <a:srcRect l="18208" t="9838" r="27807" b="22406"/>
          <a:stretch/>
        </p:blipFill>
        <p:spPr>
          <a:xfrm>
            <a:off x="6438000" y="194525"/>
            <a:ext cx="2487676" cy="231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 rotWithShape="1">
          <a:blip r:embed="rId5">
            <a:alphaModFix/>
          </a:blip>
          <a:srcRect t="1710"/>
          <a:stretch/>
        </p:blipFill>
        <p:spPr>
          <a:xfrm>
            <a:off x="230175" y="231075"/>
            <a:ext cx="4376100" cy="307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4320800" y="442575"/>
            <a:ext cx="2345400" cy="885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Акция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“Живая память”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530829">
            <a:off x="48700" y="3903375"/>
            <a:ext cx="2095500" cy="14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3966050" y="248725"/>
            <a:ext cx="4788900" cy="766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Дизайн-показ экологической моды “Ожившие деревья”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050" y="1271425"/>
            <a:ext cx="4910052" cy="358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80650">
            <a:off x="872241" y="197089"/>
            <a:ext cx="2515543" cy="282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45477">
            <a:off x="1098535" y="2893988"/>
            <a:ext cx="2655780" cy="20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19659">
            <a:off x="3353601" y="589150"/>
            <a:ext cx="1218299" cy="103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152200" y="4382225"/>
            <a:ext cx="5541000" cy="88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Тренинги, занятия, решение проблемных ситуаций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1215725" y="194525"/>
            <a:ext cx="3688800" cy="50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Учимся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быть волонтерами!</a:t>
            </a: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00" y="1145050"/>
            <a:ext cx="4578130" cy="31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377" y="194525"/>
            <a:ext cx="4227844" cy="25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2425" y="2772880"/>
            <a:ext cx="3355800" cy="222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19659">
            <a:off x="331901" y="171975"/>
            <a:ext cx="1218299" cy="103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1560" y="483518"/>
            <a:ext cx="7776864" cy="3672408"/>
          </a:xfrm>
        </p:spPr>
        <p:txBody>
          <a:bodyPr/>
          <a:lstStyle/>
          <a:p>
            <a:pPr algn="l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 на работу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целевыми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группами: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дети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5-7 лет (старшая, подготовительная группы);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семьи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(родители, братья, сестры);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3.мобильные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направлены мероприятия проекта (жители города).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социокультурного опыта, желания активно участвовать в жизни страны, родного города, начинается с дошкольного возраста.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Инициирование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в рамках проекта происходит двумя путями: на основе инициатив педагогов и на основе инициатив семей воспитанников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проекте главные – дети. Взрослые (педагоги, родители) – помощники и наставники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9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40960" cy="4464496"/>
          </a:xfrm>
        </p:spPr>
        <p:txBody>
          <a:bodyPr/>
          <a:lstStyle/>
          <a:p>
            <a:pPr algn="l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основывается на принципах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Ориентировка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потенциальные возможности ребенка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-Реализация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подхода: активное взаимодействие ребёнка с окружающей его действительностью, направленное на её познание и преобразование в целях удовлетворения потребностей.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Личностное ответственное участие в организованных действиях группы или организации на основе доверия, солидарности и сотрудничества.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Определяемая польза от добровольческой деятельности и/или добровольного труда для других людей и общества в целом.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партнерства. Дети, педагоги и родители являются партнерами. Их взаимодействие базируется на признании ценности партнера и его мнения и использовании диалога для контактов.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ситуативности направлен на учёт интересов и потребностей детей при осуществлении образовательного процесса, он предполагает возможность использования педагогами реальной ситуации или конкретных, сложившихся на данный момент условий осуществления образовательного процесса для наиболее эффективного решения задач психолого-педагогической работы.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проблемного образования предполагает решение задачи, поиск ответа на вопрос или разрешение спора, характеризующиеся преодолением детьми определённых трудностей. Важно, чтобы проблема имела практическое значение для ребёнка — важное в его жизни и деятельности. Решая проблемы, ребёнок усваивает один из главных жизненных и образовательных уроков: окружающий мир не просто разный, он многообразный и меняющийся, в нём всё не по шаблону. Создание проблемных ситуаций, практическое экспериментирование.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" name="Shape 135"/>
          <p:cNvGraphicFramePr/>
          <p:nvPr/>
        </p:nvGraphicFramePr>
        <p:xfrm>
          <a:off x="25" y="-95150"/>
          <a:ext cx="9144000" cy="5363965"/>
        </p:xfrm>
        <a:graphic>
          <a:graphicData uri="http://schemas.openxmlformats.org/drawingml/2006/table">
            <a:tbl>
              <a:tblPr>
                <a:noFill/>
                <a:tableStyleId>{A395E65D-7435-4A97-8792-390AE052D2D7}</a:tableStyleId>
              </a:tblPr>
              <a:tblGrid>
                <a:gridCol w="1774975"/>
                <a:gridCol w="1835575"/>
                <a:gridCol w="840300"/>
                <a:gridCol w="1946450"/>
                <a:gridCol w="2746700"/>
              </a:tblGrid>
              <a:tr h="426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solidFill>
                            <a:srgbClr val="F3F3F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Тема планирования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solidFill>
                            <a:srgbClr val="F3F3F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Название акции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solidFill>
                            <a:srgbClr val="F3F3F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Сроки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solidFill>
                            <a:srgbClr val="F3F3F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Мотивация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solidFill>
                            <a:srgbClr val="F3F3F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Содержание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5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Международный день красоты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Берегите лес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Сентябрь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Откуда берутся деревья?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Посадка деревьев, создание питомника деревьев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53382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День пожилого человека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Серебряный возраст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Октябрь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Как поздравить бабушек и дедушек?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Концерт с вручением подарков пенсионерам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</a:tr>
              <a:tr h="5451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Международный день энергосбережения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Только там народ богат, где энергию хранят!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Ноябрь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Надо ли экономить свет?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Вернисаж сотворчества детей и взрослых, участие в Часе Земли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5224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Международный день инвалидов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Добрые сердца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Декабрь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Кто такие инвалиды?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Совместный досуг с детьми - инвалидами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</a:tr>
              <a:tr h="32942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День заповедников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Покормите птиц зимой!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Январь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Как помочь зимой птицам?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Развешивание кормушек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5034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День Доброты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Твори добро!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Февраль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Зачем зверятам нужен питомник?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Поездка в питомник для животных с подарками - кормом для зверят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8D"/>
                    </a:solidFill>
                  </a:tcPr>
                </a:tc>
              </a:tr>
              <a:tr h="50470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День весеннего равноденствия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Советы жителям Земли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Март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Почему Земле требуется защита?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Праздник жаворонков, написание Советов жителям Земли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493350">
                <a:tc>
                  <a:txBody>
                    <a:bodyPr/>
                    <a:lstStyle/>
                    <a:p>
                      <a:pPr marL="0" lvl="0" indent="-69850" rtl="0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День матери-Земли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Посади дерево!</a:t>
                      </a:r>
                    </a:p>
                    <a:p>
                      <a:pPr marL="0" lvl="0" indent="-69850" rtl="0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 жги траву!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Апрель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Что для природы  хорошо, а что плохо?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Посадка деревьев. Агитация жителей посредством плакатов, листовок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43660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Праздник весны и труда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Чистый город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Май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нашем городе чисто?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Встречи с жителями микрорайона на тему раздельного сбора мусора, субботник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5866775" y="3423025"/>
            <a:ext cx="38019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Акция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“Берегите лес”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t="6454" r="4342"/>
          <a:stretch/>
        </p:blipFill>
        <p:spPr>
          <a:xfrm>
            <a:off x="5063700" y="216950"/>
            <a:ext cx="3874626" cy="28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952" y="2608226"/>
            <a:ext cx="3120976" cy="234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6850" y="1774550"/>
            <a:ext cx="2380804" cy="317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8500" y="216951"/>
            <a:ext cx="2014402" cy="2658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 rot="-379883">
            <a:off x="546675" y="1018913"/>
            <a:ext cx="1507092" cy="132869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" sz="1200"/>
              <a:t>В посадке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" sz="1200"/>
              <a:t>деревьев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" sz="1200"/>
              <a:t>приняли участие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" sz="1200"/>
              <a:t>16 семей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" sz="1200"/>
              <a:t>воспитанников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" sz="1200"/>
              <a:t>детского сада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19654">
            <a:off x="1321256" y="75399"/>
            <a:ext cx="1070213" cy="90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6889000" y="3049675"/>
            <a:ext cx="1755300" cy="16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Юные волонтеры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создали в детском саду питомник деревьев.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Посадили дубы и каштаны.</a:t>
            </a: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t="13337"/>
          <a:stretch/>
        </p:blipFill>
        <p:spPr>
          <a:xfrm>
            <a:off x="276500" y="264925"/>
            <a:ext cx="3299325" cy="19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 b="11008"/>
          <a:stretch/>
        </p:blipFill>
        <p:spPr>
          <a:xfrm>
            <a:off x="1920525" y="2141475"/>
            <a:ext cx="4516476" cy="274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635100" y="566588"/>
            <a:ext cx="38019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Акция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“Берегите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лес”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7400" y="264925"/>
            <a:ext cx="3367325" cy="25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19659">
            <a:off x="534851" y="3066013"/>
            <a:ext cx="1218299" cy="103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25" y="274013"/>
            <a:ext cx="3242200" cy="459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675" y="248863"/>
            <a:ext cx="3242188" cy="458612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3615900" y="703875"/>
            <a:ext cx="1912200" cy="399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>
                <a:solidFill>
                  <a:srgbClr val="0E0F0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Воспитанники детского сада и их родители стали участниками всероссийского движения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>
                <a:solidFill>
                  <a:srgbClr val="0E0F0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«Возродим наш лес», организованного Гринпис России.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200">
              <a:solidFill>
                <a:srgbClr val="0E0F0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>
                <a:solidFill>
                  <a:srgbClr val="0E0F0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Они посадили деревья, создали питомник, собрали семена. </a:t>
            </a: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>
                <a:solidFill>
                  <a:srgbClr val="0E0F0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И рассказали о своих делах другим.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1469080" y="250258"/>
            <a:ext cx="468052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 dirty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Акция </a:t>
            </a:r>
            <a:r>
              <a:rPr lang="ru" sz="1800" dirty="0" smtClean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“Серебряный возраст</a:t>
            </a:r>
            <a:r>
              <a:rPr lang="ru" sz="1800" dirty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876256" y="1883678"/>
            <a:ext cx="1463100" cy="16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ru" sz="1200" dirty="0"/>
              <a:t>Концерт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ru" sz="1200" dirty="0"/>
              <a:t>воспитанников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" sz="1200" dirty="0"/>
              <a:t>детского сада для пенсионеров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" sz="1200" dirty="0"/>
              <a:t>с вручением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ru" sz="1200" dirty="0"/>
              <a:t>подарков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4" y="727558"/>
            <a:ext cx="5945511" cy="3913040"/>
          </a:xfrm>
          <a:prstGeom prst="rect">
            <a:avLst/>
          </a:prstGeom>
        </p:spPr>
      </p:pic>
      <p:pic>
        <p:nvPicPr>
          <p:cNvPr id="170" name="Shape 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9659">
            <a:off x="316379" y="3872782"/>
            <a:ext cx="1093277" cy="950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2686175" y="379150"/>
            <a:ext cx="62013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" sz="180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Акция, посвященная международному дню энергосбережения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3957525" y="3889300"/>
            <a:ext cx="495540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Был организован вернисаж “Только там народ богат, где энергию хранят!”, на который представили свои работы 23 семьи воспитанников детского сада.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200"/>
              <a:t>Это рисунки, плакаты, поделки, сделанные в кругу семьи.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75" y="197700"/>
            <a:ext cx="2666350" cy="23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5950" y="1290401"/>
            <a:ext cx="3484775" cy="23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0725" y="1051875"/>
            <a:ext cx="1850799" cy="217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825" y="2593050"/>
            <a:ext cx="3418675" cy="23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547</Words>
  <Application>Microsoft Office PowerPoint</Application>
  <PresentationFormat>Экран (16:9)</PresentationFormat>
  <Paragraphs>112</Paragraphs>
  <Slides>18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Nunito</vt:lpstr>
      <vt:lpstr>Verdana</vt:lpstr>
      <vt:lpstr>Times New Roman</vt:lpstr>
      <vt:lpstr>Calibri</vt:lpstr>
      <vt:lpstr>Comic Sans MS</vt:lpstr>
      <vt:lpstr>Shift</vt:lpstr>
      <vt:lpstr>Организация волонтерского движения в детском саду</vt:lpstr>
      <vt:lpstr>Проект направлен на работу с целевыми группами: 1. дети 5-7 лет (старшая, подготовительная группы); 2. семьи воспитанников (родители, братья, сестры); 3.мобильные группы, на которых направлены мероприятия проекта (жители города).  Формирование социокультурного опыта, желания активно участвовать в жизни страны, родного города, начинается с дошкольного возраста. Инициирование мероприятий в рамках проекта происходит двумя путями: на основе инициатив педагогов и на основе инициатив семей воспитанников. В данном проекте главные – дети. Взрослые (педагоги, родители) – помощники и наставники. </vt:lpstr>
      <vt:lpstr>Реализация проекта основывается на принципах:  - Ориентировка на потенциальные возможности ребенка.  -Реализация деятельностного подхода: активное взаимодействие ребёнка с окружающей его действительностью, направленное на её познание и преобразование в целях удовлетворения потребностей.  - Личностное ответственное участие в организованных действиях группы или организации на основе доверия, солидарности и сотрудничества. - Определяемая польза от добровольческой деятельности и/или добровольного труда для других людей и общества в целом. - Принцип партнерства. Дети, педагоги и родители являются партнерами. Их взаимодействие базируется на признании ценности партнера и его мнения и использовании диалога для контактов. - Принцип ситуативности направлен на учёт интересов и потребностей детей при осуществлении образовательного процесса, он предполагает возможность использования педагогами реальной ситуации или конкретных, сложившихся на данный момент условий осуществления образовательного процесса для наиболее эффективного решения задач психолого-педагогической работы.  - Принцип проблемного образования предполагает решение задачи, поиск ответа на вопрос или разрешение спора, характеризующиеся преодолением детьми определённых трудностей. Важно, чтобы проблема имела практическое значение для ребёнка — важное в его жизни и деятельности. Решая проблемы, ребёнок усваивает один из главных жизненных и образовательных уроков: окружающий мир не просто разный, он многообразный и меняющийся, в нём всё не по шаблону. Создание проблемных ситуаций, практическое экспериментирование. </vt:lpstr>
      <vt:lpstr>Презентация PowerPoint</vt:lpstr>
      <vt:lpstr>Акция  “Берегите лес”</vt:lpstr>
      <vt:lpstr>Акция  “Берегите лес”</vt:lpstr>
      <vt:lpstr>Презентация PowerPoint</vt:lpstr>
      <vt:lpstr>Акция  “Серебряный возраст”</vt:lpstr>
      <vt:lpstr>Акция, посвященная международному дню энергосбережения</vt:lpstr>
      <vt:lpstr>Акция “Покормите птиц зимой”</vt:lpstr>
      <vt:lpstr>Акция  “Твори добро”</vt:lpstr>
      <vt:lpstr>Акция “Советы жителям Земли”</vt:lpstr>
      <vt:lpstr>Акция “Посади дерево”</vt:lpstr>
      <vt:lpstr>Презентация PowerPoint</vt:lpstr>
      <vt:lpstr>Презентация PowerPoint</vt:lpstr>
      <vt:lpstr>Акция  “Живая память”</vt:lpstr>
      <vt:lpstr>Дизайн-показ экологической моды “Ожившие деревья”</vt:lpstr>
      <vt:lpstr>Учимся  быть волонтерами!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СЛАВНЫЕ ДЕЛА</dc:title>
  <dc:creator>Валентина</dc:creator>
  <cp:lastModifiedBy>Валентина</cp:lastModifiedBy>
  <cp:revision>4</cp:revision>
  <dcterms:modified xsi:type="dcterms:W3CDTF">2018-11-12T10:01:14Z</dcterms:modified>
</cp:coreProperties>
</file>