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2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C09FA-C1B9-4BC9-BE31-B9302D4EAF22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4C8DE-3F80-410F-BD03-BA0A946A4D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C09FA-C1B9-4BC9-BE31-B9302D4EAF22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4C8DE-3F80-410F-BD03-BA0A946A4D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C09FA-C1B9-4BC9-BE31-B9302D4EAF22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4C8DE-3F80-410F-BD03-BA0A946A4D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C09FA-C1B9-4BC9-BE31-B9302D4EAF22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4C8DE-3F80-410F-BD03-BA0A946A4D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C09FA-C1B9-4BC9-BE31-B9302D4EAF22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4C8DE-3F80-410F-BD03-BA0A946A4D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C09FA-C1B9-4BC9-BE31-B9302D4EAF22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4C8DE-3F80-410F-BD03-BA0A946A4D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C09FA-C1B9-4BC9-BE31-B9302D4EAF22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4C8DE-3F80-410F-BD03-BA0A946A4D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C09FA-C1B9-4BC9-BE31-B9302D4EAF22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4C8DE-3F80-410F-BD03-BA0A946A4D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C09FA-C1B9-4BC9-BE31-B9302D4EAF22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4C8DE-3F80-410F-BD03-BA0A946A4D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C09FA-C1B9-4BC9-BE31-B9302D4EAF22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4C8DE-3F80-410F-BD03-BA0A946A4D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C09FA-C1B9-4BC9-BE31-B9302D4EAF22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4C8DE-3F80-410F-BD03-BA0A946A4D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BC09FA-C1B9-4BC9-BE31-B9302D4EAF22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A4C8DE-3F80-410F-BD03-BA0A946A4DC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Users\Админ\Desktop\shablon-deti-prevyu-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813" y="-23813"/>
            <a:ext cx="9191626" cy="690562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14348" y="3571876"/>
            <a:ext cx="778674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0070C0"/>
                </a:solidFill>
              </a:rPr>
              <a:t> </a:t>
            </a:r>
            <a:r>
              <a:rPr lang="ru-RU" sz="4800" b="1" dirty="0">
                <a:solidFill>
                  <a:srgbClr val="0070C0"/>
                </a:solidFill>
              </a:rPr>
              <a:t>Развитие речи детей 2-3 лет </a:t>
            </a:r>
          </a:p>
          <a:p>
            <a:r>
              <a:rPr lang="ru-RU" dirty="0" smtClean="0"/>
              <a:t>                                                 Консультация </a:t>
            </a:r>
            <a:r>
              <a:rPr lang="ru-RU" dirty="0"/>
              <a:t>для родителей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00298" y="500063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  <a:p>
            <a:endParaRPr lang="ru-RU" dirty="0"/>
          </a:p>
          <a:p>
            <a:r>
              <a:rPr lang="ru-RU" dirty="0"/>
              <a:t> Подготовила </a:t>
            </a:r>
            <a:r>
              <a:rPr lang="ru-RU" dirty="0" smtClean="0"/>
              <a:t>учитель-логопед </a:t>
            </a:r>
            <a:r>
              <a:rPr lang="ru-RU" dirty="0" err="1" smtClean="0"/>
              <a:t>Лашина</a:t>
            </a:r>
            <a:r>
              <a:rPr lang="ru-RU" dirty="0" smtClean="0"/>
              <a:t> О.С.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643042" y="285728"/>
            <a:ext cx="65398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МБДОУ «Ромодановский детский сад комбинированного вида» </a:t>
            </a:r>
          </a:p>
          <a:p>
            <a:pPr algn="ctr"/>
            <a:r>
              <a:rPr lang="ru-RU" dirty="0" smtClean="0"/>
              <a:t>Детский сад «Родничок»</a:t>
            </a:r>
            <a:endParaRPr lang="ru-RU" dirty="0"/>
          </a:p>
        </p:txBody>
      </p:sp>
      <p:sp>
        <p:nvSpPr>
          <p:cNvPr id="1028" name="AutoShape 4" descr="shablon-deti-prevyu-2.png (1508×1133) | КАРТИНКИ ДЛЯ ФУТАЖА И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shablon-deti-prevyu-2.png (1508×1133) | КАРТИНКИ ДЛЯ ФУТАЖА И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Фон к презентации - Фрилансер Елена Редозубова elena-elinn - Портфоли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6632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282" y="142852"/>
            <a:ext cx="821537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Дыхательные </a:t>
            </a:r>
            <a:r>
              <a:rPr lang="ru-RU" sz="2400" b="1" dirty="0">
                <a:solidFill>
                  <a:srgbClr val="FF0000"/>
                </a:solidFill>
              </a:rPr>
              <a:t>упражнения </a:t>
            </a:r>
          </a:p>
          <a:p>
            <a:endParaRPr lang="ru-RU" sz="2400" b="1" dirty="0" smtClean="0">
              <a:solidFill>
                <a:srgbClr val="002060"/>
              </a:solidFill>
            </a:endParaRPr>
          </a:p>
          <a:p>
            <a:r>
              <a:rPr lang="ru-RU" sz="2400" b="1" dirty="0" smtClean="0">
                <a:solidFill>
                  <a:srgbClr val="002060"/>
                </a:solidFill>
              </a:rPr>
              <a:t>Цель</a:t>
            </a:r>
            <a:r>
              <a:rPr lang="ru-RU" sz="2400" b="1" dirty="0">
                <a:solidFill>
                  <a:srgbClr val="002060"/>
                </a:solidFill>
              </a:rPr>
              <a:t>: развитие речевого дыхания, силы голоса, тренировка мышц губ. </a:t>
            </a:r>
          </a:p>
          <a:p>
            <a:r>
              <a:rPr lang="ru-RU" sz="2400" b="1" dirty="0">
                <a:solidFill>
                  <a:srgbClr val="FF0000"/>
                </a:solidFill>
              </a:rPr>
              <a:t>1. «Подуем на снежинку». 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Вырезать из салфетки тонкую и легкую снежинку. Положить на ладонь ребенку. Ребенок дует, чтобы снежинка слетела с ладони. </a:t>
            </a:r>
          </a:p>
          <a:p>
            <a:r>
              <a:rPr lang="ru-RU" sz="2400" b="1" dirty="0">
                <a:solidFill>
                  <a:srgbClr val="FF0000"/>
                </a:solidFill>
              </a:rPr>
              <a:t>2. «Бабочка летает». 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Сделать совместно с ребенком бабочку из тонкой бумаги (обертка от конфет, салфетка и т.д.). Привязать нитку. Ребенок держит за ниточку и дует на бабочку. </a:t>
            </a:r>
          </a:p>
          <a:p>
            <a:r>
              <a:rPr lang="ru-RU" sz="2400" b="1" dirty="0">
                <a:solidFill>
                  <a:srgbClr val="FF0000"/>
                </a:solidFill>
              </a:rPr>
              <a:t>3. «Плывет, плывет кораблик». 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Налить в тазик или ванну воду положить кораблик и 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предложить ребенку подуть на кораблик. </a:t>
            </a:r>
          </a:p>
        </p:txBody>
      </p:sp>
      <p:pic>
        <p:nvPicPr>
          <p:cNvPr id="19459" name="Picture 3" descr="C:\Users\Админ\Desktop\unnam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8082" y="2000240"/>
            <a:ext cx="1590652" cy="1590652"/>
          </a:xfrm>
          <a:prstGeom prst="rect">
            <a:avLst/>
          </a:prstGeom>
          <a:noFill/>
        </p:spPr>
      </p:pic>
      <p:pic>
        <p:nvPicPr>
          <p:cNvPr id="19460" name="Picture 4" descr="C:\Users\Админ\Desktop\109176243_1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4286256"/>
            <a:ext cx="3084488" cy="23574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Фон к презентации - Фрилансер Елена Редозубова elena-elinn - Портфоли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632" y="0"/>
            <a:ext cx="9166632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57488" y="214290"/>
            <a:ext cx="44775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Артикуляционная гимнастика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857232"/>
            <a:ext cx="44291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«Улыбнись маме» - • «Поцелуй маму» - </a:t>
            </a:r>
            <a:r>
              <a:rPr lang="ru-RU" dirty="0" smtClean="0"/>
              <a:t>Попросите малыша поцеловать вас в щечку. Упражнение и приятное, и полезное! После того как малыш научился вытягивать губки трубочкой и растягивать их в улыбке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2643182"/>
            <a:ext cx="435771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«Воздушный шарик» </a:t>
            </a:r>
            <a:r>
              <a:rPr lang="ru-RU" dirty="0" smtClean="0"/>
              <a:t> </a:t>
            </a:r>
            <a:r>
              <a:rPr lang="ru-RU" dirty="0" smtClean="0"/>
              <a:t>Попросите малыша надуть обе щеки: «Надувайся, пузырь, надувайся, большой!» </a:t>
            </a:r>
            <a:r>
              <a:rPr lang="ru-RU" dirty="0" smtClean="0"/>
              <a:t>Затем </a:t>
            </a:r>
            <a:r>
              <a:rPr lang="ru-RU" dirty="0" smtClean="0"/>
              <a:t>аккуратно нажмите указательными пальцами на надутые щечки ребенка: «Лопнул пузырь</a:t>
            </a:r>
            <a:r>
              <a:rPr lang="ru-RU" dirty="0" smtClean="0"/>
              <a:t>!».Теперь </a:t>
            </a:r>
            <a:r>
              <a:rPr lang="ru-RU" dirty="0" smtClean="0"/>
              <a:t>учимся надувать левую, затем правую щеку.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214546" y="485776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«Домик для язычка» </a:t>
            </a:r>
            <a:r>
              <a:rPr lang="ru-RU" dirty="0" smtClean="0"/>
              <a:t>Попросите кроху широко открыть рот Теперь с открытом ртом пробуем высунуть язык. Держим язык 2-3 секунды, не закрывая рот Убираем язычок, рот закрываем.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786314" y="857232"/>
            <a:ext cx="435768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Упражнение «Часики</a:t>
            </a:r>
            <a:r>
              <a:rPr lang="ru-RU" dirty="0" smtClean="0"/>
              <a:t>» - Покажите часы с маятником или подберите такую картинку. - Откройте широко рот. Кончиком языка поочередно касайтесь то одного уголка губ, то </a:t>
            </a:r>
            <a:r>
              <a:rPr lang="ru-RU" dirty="0" smtClean="0"/>
              <a:t>другого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786314" y="2786058"/>
            <a:ext cx="43576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«Накажем непослушный язычок» </a:t>
            </a:r>
            <a:r>
              <a:rPr lang="ru-RU" dirty="0" smtClean="0"/>
              <a:t> </a:t>
            </a:r>
            <a:r>
              <a:rPr lang="ru-RU" dirty="0" smtClean="0"/>
              <a:t>Попросить малыша приоткрыть ротик, высунуть язычок. </a:t>
            </a:r>
            <a:r>
              <a:rPr lang="ru-RU" dirty="0" smtClean="0"/>
              <a:t> </a:t>
            </a:r>
            <a:r>
              <a:rPr lang="ru-RU" dirty="0" smtClean="0"/>
              <a:t>Затем слегка покусаем его зубками.</a:t>
            </a:r>
            <a:endParaRPr lang="ru-RU" dirty="0"/>
          </a:p>
        </p:txBody>
      </p:sp>
      <p:pic>
        <p:nvPicPr>
          <p:cNvPr id="1026" name="Picture 2" descr="1-3 года, артикуляционная гимнастика - YouTube"/>
          <p:cNvPicPr>
            <a:picLocks noChangeAspect="1" noChangeArrowheads="1"/>
          </p:cNvPicPr>
          <p:nvPr/>
        </p:nvPicPr>
        <p:blipFill>
          <a:blip r:embed="rId3"/>
          <a:srcRect l="4531" r="10277"/>
          <a:stretch>
            <a:fillRect/>
          </a:stretch>
        </p:blipFill>
        <p:spPr bwMode="auto">
          <a:xfrm>
            <a:off x="6715140" y="3786190"/>
            <a:ext cx="2171023" cy="1433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Фон к презентации - Фрилансер Елена Редозубова elena-elinn - Портфоли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6632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58847"/>
            <a:ext cx="892971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rgbClr val="FF0000"/>
              </a:solidFill>
            </a:endParaRPr>
          </a:p>
          <a:p>
            <a:pPr algn="ctr"/>
            <a:r>
              <a:rPr lang="ru-RU" sz="2000" b="1" dirty="0">
                <a:solidFill>
                  <a:srgbClr val="FF0000"/>
                </a:solidFill>
              </a:rPr>
              <a:t>Игры – подражания с речевым сопровождением </a:t>
            </a:r>
          </a:p>
          <a:p>
            <a:endParaRPr lang="ru-RU" sz="2000" b="1" dirty="0" smtClean="0">
              <a:solidFill>
                <a:srgbClr val="002060"/>
              </a:solidFill>
            </a:endParaRPr>
          </a:p>
          <a:p>
            <a:r>
              <a:rPr lang="ru-RU" sz="2000" b="1" dirty="0" smtClean="0">
                <a:solidFill>
                  <a:srgbClr val="002060"/>
                </a:solidFill>
              </a:rPr>
              <a:t>Цель</a:t>
            </a:r>
            <a:r>
              <a:rPr lang="ru-RU" sz="2000" b="1" dirty="0">
                <a:solidFill>
                  <a:srgbClr val="002060"/>
                </a:solidFill>
              </a:rPr>
              <a:t>: упражнять детей в отчетливом произношении отдельных звуков, слов или фраз. </a:t>
            </a:r>
          </a:p>
          <a:p>
            <a:r>
              <a:rPr lang="ru-RU" sz="2000" b="1" dirty="0">
                <a:solidFill>
                  <a:srgbClr val="FF0000"/>
                </a:solidFill>
              </a:rPr>
              <a:t>«Птичий двор» </a:t>
            </a:r>
          </a:p>
          <a:p>
            <a:r>
              <a:rPr lang="ru-RU" sz="2000" b="1" dirty="0">
                <a:solidFill>
                  <a:srgbClr val="002060"/>
                </a:solidFill>
              </a:rPr>
              <a:t>Наши уточки с утра – «</a:t>
            </a:r>
            <a:r>
              <a:rPr lang="ru-RU" sz="2000" b="1" dirty="0" err="1">
                <a:solidFill>
                  <a:srgbClr val="002060"/>
                </a:solidFill>
              </a:rPr>
              <a:t>Кря-кря-кря</a:t>
            </a:r>
            <a:r>
              <a:rPr lang="ru-RU" sz="2000" b="1" dirty="0">
                <a:solidFill>
                  <a:srgbClr val="002060"/>
                </a:solidFill>
              </a:rPr>
              <a:t>!», «</a:t>
            </a:r>
            <a:r>
              <a:rPr lang="ru-RU" sz="2000" b="1" dirty="0" err="1">
                <a:solidFill>
                  <a:srgbClr val="002060"/>
                </a:solidFill>
              </a:rPr>
              <a:t>Кря-кря-кря</a:t>
            </a:r>
            <a:r>
              <a:rPr lang="ru-RU" sz="2000" b="1" dirty="0">
                <a:solidFill>
                  <a:srgbClr val="002060"/>
                </a:solidFill>
              </a:rPr>
              <a:t>!», </a:t>
            </a:r>
          </a:p>
          <a:p>
            <a:r>
              <a:rPr lang="ru-RU" sz="2000" b="1" dirty="0">
                <a:solidFill>
                  <a:srgbClr val="002060"/>
                </a:solidFill>
              </a:rPr>
              <a:t>Наши гуси у пруда – «Га-га-га!», «Га-га-га!», </a:t>
            </a:r>
          </a:p>
          <a:p>
            <a:r>
              <a:rPr lang="ru-RU" sz="2000" b="1" dirty="0">
                <a:solidFill>
                  <a:srgbClr val="002060"/>
                </a:solidFill>
              </a:rPr>
              <a:t>Наши гуленьки вверху – «</a:t>
            </a:r>
            <a:r>
              <a:rPr lang="ru-RU" sz="2000" b="1" dirty="0" err="1">
                <a:solidFill>
                  <a:srgbClr val="002060"/>
                </a:solidFill>
              </a:rPr>
              <a:t>Гу-гу-гу</a:t>
            </a:r>
            <a:r>
              <a:rPr lang="ru-RU" sz="2000" b="1" dirty="0">
                <a:solidFill>
                  <a:srgbClr val="002060"/>
                </a:solidFill>
              </a:rPr>
              <a:t>!», «</a:t>
            </a:r>
            <a:r>
              <a:rPr lang="ru-RU" sz="2000" b="1" dirty="0" err="1">
                <a:solidFill>
                  <a:srgbClr val="002060"/>
                </a:solidFill>
              </a:rPr>
              <a:t>Гу-гу-гу</a:t>
            </a:r>
            <a:r>
              <a:rPr lang="ru-RU" sz="2000" b="1" dirty="0">
                <a:solidFill>
                  <a:srgbClr val="002060"/>
                </a:solidFill>
              </a:rPr>
              <a:t>!» </a:t>
            </a:r>
          </a:p>
          <a:p>
            <a:r>
              <a:rPr lang="ru-RU" sz="2000" b="1" dirty="0">
                <a:solidFill>
                  <a:srgbClr val="002060"/>
                </a:solidFill>
              </a:rPr>
              <a:t>Наши курочки в окно – «</a:t>
            </a:r>
            <a:r>
              <a:rPr lang="ru-RU" sz="2000" b="1" dirty="0" err="1">
                <a:solidFill>
                  <a:srgbClr val="002060"/>
                </a:solidFill>
              </a:rPr>
              <a:t>Ко-ко-ко</a:t>
            </a:r>
            <a:r>
              <a:rPr lang="ru-RU" sz="2000" b="1" dirty="0">
                <a:solidFill>
                  <a:srgbClr val="002060"/>
                </a:solidFill>
              </a:rPr>
              <a:t>!», «</a:t>
            </a:r>
            <a:r>
              <a:rPr lang="ru-RU" sz="2000" b="1" dirty="0" err="1">
                <a:solidFill>
                  <a:srgbClr val="002060"/>
                </a:solidFill>
              </a:rPr>
              <a:t>Ко-ко-ко</a:t>
            </a:r>
            <a:r>
              <a:rPr lang="ru-RU" sz="2000" b="1" dirty="0">
                <a:solidFill>
                  <a:srgbClr val="002060"/>
                </a:solidFill>
              </a:rPr>
              <a:t>!», </a:t>
            </a:r>
          </a:p>
          <a:p>
            <a:r>
              <a:rPr lang="ru-RU" sz="2000" b="1" dirty="0">
                <a:solidFill>
                  <a:srgbClr val="002060"/>
                </a:solidFill>
              </a:rPr>
              <a:t>А наш Петя-петушок рано-рано поутру </a:t>
            </a:r>
          </a:p>
          <a:p>
            <a:r>
              <a:rPr lang="ru-RU" sz="2000" b="1" dirty="0">
                <a:solidFill>
                  <a:srgbClr val="002060"/>
                </a:solidFill>
              </a:rPr>
              <a:t>Нам споет «Ку-ка-ре-ку!» </a:t>
            </a:r>
          </a:p>
          <a:p>
            <a:r>
              <a:rPr lang="ru-RU" sz="2000" b="1" dirty="0">
                <a:solidFill>
                  <a:srgbClr val="FF0000"/>
                </a:solidFill>
              </a:rPr>
              <a:t>«Произношение гласных звуков» </a:t>
            </a:r>
          </a:p>
          <a:p>
            <a:r>
              <a:rPr lang="ru-RU" sz="2000" b="1" dirty="0">
                <a:solidFill>
                  <a:srgbClr val="002060"/>
                </a:solidFill>
              </a:rPr>
              <a:t>- А-а-а (плач ребенка, поет певица, уколол пальчик, </a:t>
            </a:r>
          </a:p>
          <a:p>
            <a:r>
              <a:rPr lang="ru-RU" sz="2000" b="1" dirty="0">
                <a:solidFill>
                  <a:srgbClr val="002060"/>
                </a:solidFill>
              </a:rPr>
              <a:t>девочка укачивает куклу). </a:t>
            </a:r>
          </a:p>
          <a:p>
            <a:r>
              <a:rPr lang="ru-RU" sz="2000" b="1" dirty="0">
                <a:solidFill>
                  <a:srgbClr val="002060"/>
                </a:solidFill>
              </a:rPr>
              <a:t>- О-о-о (разболелся зуб, удивление). </a:t>
            </a:r>
          </a:p>
          <a:p>
            <a:r>
              <a:rPr lang="ru-RU" sz="2000" b="1" dirty="0">
                <a:solidFill>
                  <a:srgbClr val="002060"/>
                </a:solidFill>
              </a:rPr>
              <a:t>- У-у-у (гудит поезд, воет волк). </a:t>
            </a:r>
          </a:p>
          <a:p>
            <a:r>
              <a:rPr lang="ru-RU" sz="2000" b="1" dirty="0">
                <a:solidFill>
                  <a:srgbClr val="002060"/>
                </a:solidFill>
              </a:rPr>
              <a:t>-И-и-и (жеребенок ржет). </a:t>
            </a:r>
          </a:p>
          <a:p>
            <a:r>
              <a:rPr lang="ru-RU" sz="2000" b="1" dirty="0">
                <a:solidFill>
                  <a:srgbClr val="002060"/>
                </a:solidFill>
              </a:rPr>
              <a:t>Звуки произносятся на выдохе. </a:t>
            </a:r>
          </a:p>
        </p:txBody>
      </p:sp>
      <p:pic>
        <p:nvPicPr>
          <p:cNvPr id="23556" name="Picture 4" descr="Клипарт &quot;СКАЗОЧНЫЕ ПЕТУХИ&quot; -символ 2017 года. Обсуждение на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6143636" y="2857496"/>
            <a:ext cx="2786796" cy="3357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Фон к презентации - Фрилансер Елена Редозубова elena-elinn - Портфоли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6632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2844" y="214290"/>
            <a:ext cx="8715436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pPr algn="ctr"/>
            <a:r>
              <a:rPr lang="ru-RU" sz="2400" b="1" dirty="0" err="1">
                <a:solidFill>
                  <a:srgbClr val="FF0000"/>
                </a:solidFill>
              </a:rPr>
              <a:t>Логоритмические</a:t>
            </a:r>
            <a:r>
              <a:rPr lang="ru-RU" sz="2400" b="1" dirty="0">
                <a:solidFill>
                  <a:srgbClr val="FF0000"/>
                </a:solidFill>
              </a:rPr>
              <a:t> игры с </a:t>
            </a:r>
            <a:r>
              <a:rPr lang="ru-RU" sz="2400" b="1" dirty="0" err="1">
                <a:solidFill>
                  <a:srgbClr val="FF0000"/>
                </a:solidFill>
              </a:rPr>
              <a:t>самомассажем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endParaRPr lang="ru-RU" sz="2400" b="1" dirty="0" smtClean="0">
              <a:solidFill>
                <a:srgbClr val="FF0000"/>
              </a:solidFill>
            </a:endParaRPr>
          </a:p>
          <a:p>
            <a:endParaRPr lang="ru-RU" sz="2000" b="1" dirty="0">
              <a:solidFill>
                <a:srgbClr val="002060"/>
              </a:solidFill>
            </a:endParaRPr>
          </a:p>
          <a:p>
            <a:r>
              <a:rPr lang="ru-RU" sz="2400" b="1" dirty="0" smtClean="0">
                <a:solidFill>
                  <a:srgbClr val="002060"/>
                </a:solidFill>
              </a:rPr>
              <a:t>Во </a:t>
            </a:r>
            <a:r>
              <a:rPr lang="ru-RU" sz="2400" b="1" dirty="0">
                <a:solidFill>
                  <a:srgbClr val="002060"/>
                </a:solidFill>
              </a:rPr>
              <a:t>время игр с </a:t>
            </a:r>
            <a:r>
              <a:rPr lang="ru-RU" sz="2400" b="1" dirty="0" err="1">
                <a:solidFill>
                  <a:srgbClr val="002060"/>
                </a:solidFill>
              </a:rPr>
              <a:t>самомассажем</a:t>
            </a:r>
            <a:r>
              <a:rPr lang="ru-RU" sz="2400" b="1" dirty="0">
                <a:solidFill>
                  <a:srgbClr val="002060"/>
                </a:solidFill>
              </a:rPr>
              <a:t> взрослый читает стихотворение, сопровождая слова движениями, ребёнок повторяет. 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r>
              <a:rPr lang="ru-RU" sz="2400" b="1" dirty="0" smtClean="0">
                <a:solidFill>
                  <a:srgbClr val="FF0000"/>
                </a:solidFill>
              </a:rPr>
              <a:t>«</a:t>
            </a:r>
            <a:r>
              <a:rPr lang="ru-RU" sz="2400" b="1" dirty="0">
                <a:solidFill>
                  <a:srgbClr val="FF0000"/>
                </a:solidFill>
              </a:rPr>
              <a:t>Лягушата</a:t>
            </a:r>
            <a:r>
              <a:rPr lang="ru-RU" sz="2400" b="1" dirty="0" smtClean="0">
                <a:solidFill>
                  <a:srgbClr val="FF0000"/>
                </a:solidFill>
              </a:rPr>
              <a:t>»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>
                <a:solidFill>
                  <a:srgbClr val="002060"/>
                </a:solidFill>
              </a:rPr>
              <a:t>Лягушата встали, потянулись и друг другу улыбнулись. 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r>
              <a:rPr lang="ru-RU" sz="2400" b="1" dirty="0" smtClean="0">
                <a:solidFill>
                  <a:srgbClr val="002060"/>
                </a:solidFill>
              </a:rPr>
              <a:t>Выгибают </a:t>
            </a:r>
            <a:r>
              <a:rPr lang="ru-RU" sz="2400" b="1" dirty="0">
                <a:solidFill>
                  <a:srgbClr val="002060"/>
                </a:solidFill>
              </a:rPr>
              <a:t>спинки, спинки – тростинки 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r>
              <a:rPr lang="ru-RU" sz="2400" b="1" dirty="0" smtClean="0">
                <a:solidFill>
                  <a:srgbClr val="002060"/>
                </a:solidFill>
              </a:rPr>
              <a:t>Ножками </a:t>
            </a:r>
            <a:r>
              <a:rPr lang="ru-RU" sz="2400" b="1" dirty="0">
                <a:solidFill>
                  <a:srgbClr val="002060"/>
                </a:solidFill>
              </a:rPr>
              <a:t>затопали, ручками захлопали, 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r>
              <a:rPr lang="ru-RU" sz="2400" b="1" dirty="0" smtClean="0">
                <a:solidFill>
                  <a:srgbClr val="002060"/>
                </a:solidFill>
              </a:rPr>
              <a:t>Постучим </a:t>
            </a:r>
            <a:r>
              <a:rPr lang="ru-RU" sz="2400" b="1" dirty="0">
                <a:solidFill>
                  <a:srgbClr val="002060"/>
                </a:solidFill>
              </a:rPr>
              <a:t>ладошкой по ручкам немножко, 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r>
              <a:rPr lang="ru-RU" sz="2400" b="1" dirty="0" smtClean="0">
                <a:solidFill>
                  <a:srgbClr val="002060"/>
                </a:solidFill>
              </a:rPr>
              <a:t>А </a:t>
            </a:r>
            <a:r>
              <a:rPr lang="ru-RU" sz="2400" b="1" dirty="0">
                <a:solidFill>
                  <a:srgbClr val="002060"/>
                </a:solidFill>
              </a:rPr>
              <a:t>потом, а потом грудку мы чуть-чуть побьем. 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r>
              <a:rPr lang="ru-RU" sz="2400" b="1" dirty="0" smtClean="0">
                <a:solidFill>
                  <a:srgbClr val="002060"/>
                </a:solidFill>
              </a:rPr>
              <a:t>Хлоп-хлоп </a:t>
            </a:r>
            <a:r>
              <a:rPr lang="ru-RU" sz="2400" b="1" dirty="0">
                <a:solidFill>
                  <a:srgbClr val="002060"/>
                </a:solidFill>
              </a:rPr>
              <a:t>тут и там и немного по бокам, 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r>
              <a:rPr lang="ru-RU" sz="2400" b="1" dirty="0" smtClean="0">
                <a:solidFill>
                  <a:srgbClr val="002060"/>
                </a:solidFill>
              </a:rPr>
              <a:t>Хлопают </a:t>
            </a:r>
            <a:r>
              <a:rPr lang="ru-RU" sz="2400" b="1" dirty="0">
                <a:solidFill>
                  <a:srgbClr val="002060"/>
                </a:solidFill>
              </a:rPr>
              <a:t>ладошки нас уже по ножкам</a:t>
            </a:r>
            <a:r>
              <a:rPr lang="ru-RU" sz="2400" b="1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>
                <a:solidFill>
                  <a:srgbClr val="002060"/>
                </a:solidFill>
              </a:rPr>
              <a:t>Погладили ладошки и ручки и ножки. 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r>
              <a:rPr lang="ru-RU" sz="2400" b="1" dirty="0" smtClean="0">
                <a:solidFill>
                  <a:srgbClr val="002060"/>
                </a:solidFill>
              </a:rPr>
              <a:t>Лягушата </a:t>
            </a:r>
            <a:r>
              <a:rPr lang="ru-RU" sz="2400" b="1" dirty="0">
                <a:solidFill>
                  <a:srgbClr val="002060"/>
                </a:solidFill>
              </a:rPr>
              <a:t>скажут: «</a:t>
            </a:r>
            <a:r>
              <a:rPr lang="ru-RU" sz="2400" b="1" dirty="0" err="1">
                <a:solidFill>
                  <a:srgbClr val="002060"/>
                </a:solidFill>
              </a:rPr>
              <a:t>Ква</a:t>
            </a:r>
            <a:r>
              <a:rPr lang="ru-RU" sz="2400" b="1" dirty="0">
                <a:solidFill>
                  <a:srgbClr val="002060"/>
                </a:solidFill>
              </a:rPr>
              <a:t>! Прыгать весело, друзья». </a:t>
            </a:r>
          </a:p>
        </p:txBody>
      </p:sp>
      <p:sp>
        <p:nvSpPr>
          <p:cNvPr id="26626" name="AutoShape 2" descr="Жабка из бумаги - Изображения и картинки&quot; — card of the user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627" name="Picture 3" descr="C:\Users\Админ\Desktop\9_81847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01081" y="3643314"/>
            <a:ext cx="2842919" cy="32146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Фон к презентации - Фрилансер Елена Редозубова elena-elinn - Портфоли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6632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8596" y="285728"/>
            <a:ext cx="8429684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pPr algn="ctr"/>
            <a:r>
              <a:rPr lang="ru-RU" sz="2400" b="1" dirty="0">
                <a:solidFill>
                  <a:srgbClr val="FF0000"/>
                </a:solidFill>
              </a:rPr>
              <a:t>Пальчиковые игры </a:t>
            </a:r>
            <a:endParaRPr lang="ru-RU" sz="2400" b="1" dirty="0" smtClean="0">
              <a:solidFill>
                <a:srgbClr val="FF0000"/>
              </a:solidFill>
            </a:endParaRPr>
          </a:p>
          <a:p>
            <a:endParaRPr lang="ru-RU" sz="2400" b="1" dirty="0">
              <a:solidFill>
                <a:srgbClr val="002060"/>
              </a:solidFill>
            </a:endParaRPr>
          </a:p>
          <a:p>
            <a:r>
              <a:rPr lang="ru-RU" sz="2000" b="1" dirty="0" smtClean="0">
                <a:solidFill>
                  <a:srgbClr val="002060"/>
                </a:solidFill>
              </a:rPr>
              <a:t>Стимулируют </a:t>
            </a:r>
            <a:r>
              <a:rPr lang="ru-RU" sz="2000" b="1" dirty="0">
                <a:solidFill>
                  <a:srgbClr val="002060"/>
                </a:solidFill>
              </a:rPr>
              <a:t>речевое развитие, улучшают артикуляционную моторику, подготавливают кисть к письму и повышают работоспособность коры головного мозга.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r>
              <a:rPr lang="ru-RU" sz="2000" b="1" dirty="0" smtClean="0">
                <a:solidFill>
                  <a:srgbClr val="FF0000"/>
                </a:solidFill>
              </a:rPr>
              <a:t>«</a:t>
            </a:r>
            <a:r>
              <a:rPr lang="ru-RU" sz="2000" b="1" dirty="0">
                <a:solidFill>
                  <a:srgbClr val="FF0000"/>
                </a:solidFill>
              </a:rPr>
              <a:t>Торт» </a:t>
            </a:r>
            <a:endParaRPr lang="ru-RU" sz="2000" b="1" dirty="0" smtClean="0">
              <a:solidFill>
                <a:srgbClr val="FF0000"/>
              </a:solidFill>
            </a:endParaRPr>
          </a:p>
          <a:p>
            <a:r>
              <a:rPr lang="ru-RU" sz="2000" b="1" dirty="0" smtClean="0">
                <a:solidFill>
                  <a:srgbClr val="002060"/>
                </a:solidFill>
              </a:rPr>
              <a:t>Тесто </a:t>
            </a:r>
            <a:r>
              <a:rPr lang="ru-RU" sz="2000" b="1" dirty="0">
                <a:solidFill>
                  <a:srgbClr val="002060"/>
                </a:solidFill>
              </a:rPr>
              <a:t>ручками помнем, (сжимаем-разжимаем пальчики) Сладкий </a:t>
            </a:r>
            <a:r>
              <a:rPr lang="ru-RU" sz="2000" b="1" dirty="0" err="1">
                <a:solidFill>
                  <a:srgbClr val="002060"/>
                </a:solidFill>
              </a:rPr>
              <a:t>тортик</a:t>
            </a:r>
            <a:r>
              <a:rPr lang="ru-RU" sz="2000" b="1" dirty="0">
                <a:solidFill>
                  <a:srgbClr val="002060"/>
                </a:solidFill>
              </a:rPr>
              <a:t> испечем. (как будто мнем тесто)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r>
              <a:rPr lang="ru-RU" sz="2000" b="1" dirty="0" err="1" smtClean="0">
                <a:solidFill>
                  <a:srgbClr val="002060"/>
                </a:solidFill>
              </a:rPr>
              <a:t>Сеpединку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>
                <a:solidFill>
                  <a:srgbClr val="002060"/>
                </a:solidFill>
              </a:rPr>
              <a:t>смажем джемом, (</a:t>
            </a:r>
            <a:r>
              <a:rPr lang="ru-RU" sz="2000" b="1" dirty="0" err="1">
                <a:solidFill>
                  <a:srgbClr val="002060"/>
                </a:solidFill>
              </a:rPr>
              <a:t>кpуговые</a:t>
            </a:r>
            <a:r>
              <a:rPr lang="ru-RU" sz="2000" b="1" dirty="0">
                <a:solidFill>
                  <a:srgbClr val="002060"/>
                </a:solidFill>
              </a:rPr>
              <a:t> движения ладошками по столу)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r>
              <a:rPr lang="ru-RU" sz="2000" b="1" dirty="0" smtClean="0">
                <a:solidFill>
                  <a:srgbClr val="002060"/>
                </a:solidFill>
              </a:rPr>
              <a:t>А </a:t>
            </a:r>
            <a:r>
              <a:rPr lang="ru-RU" sz="2000" b="1" dirty="0">
                <a:solidFill>
                  <a:srgbClr val="002060"/>
                </a:solidFill>
              </a:rPr>
              <a:t>верхушку — сладким </a:t>
            </a:r>
            <a:r>
              <a:rPr lang="ru-RU" sz="2000" b="1" dirty="0" err="1">
                <a:solidFill>
                  <a:srgbClr val="002060"/>
                </a:solidFill>
              </a:rPr>
              <a:t>кpемом</a:t>
            </a:r>
            <a:r>
              <a:rPr lang="ru-RU" sz="2000" b="1" dirty="0">
                <a:solidFill>
                  <a:srgbClr val="002060"/>
                </a:solidFill>
              </a:rPr>
              <a:t> (круговые движения ладошками друг об друга)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r>
              <a:rPr lang="ru-RU" sz="2000" b="1" dirty="0" smtClean="0">
                <a:solidFill>
                  <a:srgbClr val="002060"/>
                </a:solidFill>
              </a:rPr>
              <a:t>И </a:t>
            </a:r>
            <a:r>
              <a:rPr lang="ru-RU" sz="2000" b="1" dirty="0">
                <a:solidFill>
                  <a:srgbClr val="002060"/>
                </a:solidFill>
              </a:rPr>
              <a:t>кокосовою </a:t>
            </a:r>
            <a:r>
              <a:rPr lang="ru-RU" sz="2000" b="1" dirty="0" err="1">
                <a:solidFill>
                  <a:srgbClr val="002060"/>
                </a:solidFill>
              </a:rPr>
              <a:t>кpошкой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r>
              <a:rPr lang="ru-RU" sz="2000" b="1" dirty="0" smtClean="0">
                <a:solidFill>
                  <a:srgbClr val="002060"/>
                </a:solidFill>
              </a:rPr>
              <a:t>Мы </a:t>
            </a:r>
            <a:r>
              <a:rPr lang="ru-RU" sz="2000" b="1" dirty="0">
                <a:solidFill>
                  <a:srgbClr val="002060"/>
                </a:solidFill>
              </a:rPr>
              <a:t>присыплем торт немножко (сыплем "крошку"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r>
              <a:rPr lang="ru-RU" sz="2000" b="1" dirty="0" smtClean="0">
                <a:solidFill>
                  <a:srgbClr val="002060"/>
                </a:solidFill>
              </a:rPr>
              <a:t>пальчиками </a:t>
            </a:r>
            <a:r>
              <a:rPr lang="ru-RU" sz="2000" b="1" dirty="0">
                <a:solidFill>
                  <a:srgbClr val="002060"/>
                </a:solidFill>
              </a:rPr>
              <a:t>обеих рук)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r>
              <a:rPr lang="ru-RU" sz="2000" b="1" dirty="0" smtClean="0">
                <a:solidFill>
                  <a:srgbClr val="002060"/>
                </a:solidFill>
              </a:rPr>
              <a:t>А </a:t>
            </a:r>
            <a:r>
              <a:rPr lang="ru-RU" sz="2000" b="1" dirty="0">
                <a:solidFill>
                  <a:srgbClr val="002060"/>
                </a:solidFill>
              </a:rPr>
              <a:t>потом </a:t>
            </a:r>
            <a:r>
              <a:rPr lang="ru-RU" sz="2000" b="1" dirty="0" err="1">
                <a:solidFill>
                  <a:srgbClr val="002060"/>
                </a:solidFill>
              </a:rPr>
              <a:t>заваpим</a:t>
            </a:r>
            <a:r>
              <a:rPr lang="ru-RU" sz="2000" b="1" dirty="0">
                <a:solidFill>
                  <a:srgbClr val="002060"/>
                </a:solidFill>
              </a:rPr>
              <a:t> чай —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r>
              <a:rPr lang="ru-RU" sz="2000" b="1" dirty="0" smtClean="0">
                <a:solidFill>
                  <a:srgbClr val="002060"/>
                </a:solidFill>
              </a:rPr>
              <a:t>В </a:t>
            </a:r>
            <a:r>
              <a:rPr lang="ru-RU" sz="2000" b="1" dirty="0">
                <a:solidFill>
                  <a:srgbClr val="002060"/>
                </a:solidFill>
              </a:rPr>
              <a:t>гости друга </a:t>
            </a:r>
            <a:r>
              <a:rPr lang="ru-RU" sz="2000" b="1" dirty="0" err="1">
                <a:solidFill>
                  <a:srgbClr val="002060"/>
                </a:solidFill>
              </a:rPr>
              <a:t>пpиглашай</a:t>
            </a:r>
            <a:r>
              <a:rPr lang="ru-RU" sz="2000" b="1" dirty="0">
                <a:solidFill>
                  <a:srgbClr val="002060"/>
                </a:solidFill>
              </a:rPr>
              <a:t>! (одна рука пожимает другую) </a:t>
            </a:r>
          </a:p>
        </p:txBody>
      </p:sp>
      <p:sp>
        <p:nvSpPr>
          <p:cNvPr id="25602" name="AutoShape 2" descr="Кира-скрап - клипарт и рамки на прозрачном фон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603" name="Picture 3" descr="C:\Users\Админ\Desktop\(43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00" y="3929066"/>
            <a:ext cx="2857500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Фон к презентации - Фрилансер Елена Редозубова elena-elinn - Портфоли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6632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00034" y="857232"/>
            <a:ext cx="8143932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400" b="1" dirty="0" smtClean="0">
                <a:solidFill>
                  <a:srgbClr val="002060"/>
                </a:solidFill>
                <a:cs typeface="HGｺﾞｼｯｸE"/>
              </a:rPr>
              <a:t>Возьмите яркий поднос. Тонким слоем рассыпьте любую мелкую крупу. Проведите пальчиком ребенка по крупе. Позвольте малышу самому нарисовать несколько хаотичных линий. Затем попробуйте вместе нарисовать рисунок.</a:t>
            </a:r>
          </a:p>
          <a:p>
            <a:pPr>
              <a:lnSpc>
                <a:spcPct val="90000"/>
              </a:lnSpc>
            </a:pPr>
            <a:r>
              <a:rPr lang="ru-RU" sz="2400" b="1" dirty="0" smtClean="0">
                <a:solidFill>
                  <a:srgbClr val="002060"/>
                </a:solidFill>
                <a:cs typeface="HGｺﾞｼｯｸE"/>
              </a:rPr>
              <a:t>Крупу можно пересыпать, искать в ней предметы, пересыпать, сортировать, перекладывать, собирать, рисовать, делать аппликацию и многое другое.</a:t>
            </a:r>
            <a:endParaRPr lang="ru-RU" sz="2400" b="1" dirty="0">
              <a:solidFill>
                <a:srgbClr val="002060"/>
              </a:solidFill>
              <a:cs typeface="HGｺﾞｼｯｸE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14744" y="285728"/>
            <a:ext cx="2188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cs typeface="HGｺﾞｼｯｸE"/>
              </a:rPr>
              <a:t>Игры с крупой.</a:t>
            </a:r>
            <a:endParaRPr lang="ru-RU" sz="2400" b="1" dirty="0">
              <a:solidFill>
                <a:srgbClr val="FF0000"/>
              </a:solidFill>
              <a:cs typeface="HGｺﾞｼｯｸE"/>
            </a:endParaRPr>
          </a:p>
        </p:txBody>
      </p:sp>
      <p:pic>
        <p:nvPicPr>
          <p:cNvPr id="5" name="Picture 2" descr="C:\Users\Админ\Desktop\ima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3929066"/>
            <a:ext cx="4178429" cy="2786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Users\Админ\Desktop\v-chem-polza-igr-s-krupoj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3857628"/>
            <a:ext cx="4094157" cy="2816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Фон к презентации - Фрилансер Елена Редозубова elena-elinn - Портфоли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6632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642910" y="1142984"/>
            <a:ext cx="757242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Подберите пуговицы разного цвета и размера. Сначала выложите рисунок сами, затем попросите ребенка сделать то же самостоятельно. После того, как ребенок научится выполнять задание без вашей помощи, предложите ему придумывать свои варианты рисунков.</a:t>
            </a:r>
            <a:endParaRPr lang="ru-RU" sz="2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71868" y="428604"/>
            <a:ext cx="23977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cs typeface="HGｺﾞｼｯｸE"/>
              </a:rPr>
              <a:t>Игры с пуговицами</a:t>
            </a:r>
            <a:r>
              <a:rPr lang="ru-RU" b="1" dirty="0" smtClean="0">
                <a:solidFill>
                  <a:srgbClr val="FF0000"/>
                </a:solidFill>
                <a:cs typeface="HGｺﾞｼｯｸE"/>
              </a:rPr>
              <a:t>.</a:t>
            </a:r>
            <a:endParaRPr lang="ru-RU" b="1" dirty="0">
              <a:solidFill>
                <a:srgbClr val="FF0000"/>
              </a:solidFill>
              <a:cs typeface="HGｺﾞｼｯｸE"/>
            </a:endParaRPr>
          </a:p>
        </p:txBody>
      </p:sp>
      <p:pic>
        <p:nvPicPr>
          <p:cNvPr id="5" name="Picture 5" descr="C:\Users\Админ\Desktop\Без названи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2928934"/>
            <a:ext cx="4357699" cy="3280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Фоны для презентаций и оформлен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0089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14348" y="2786058"/>
            <a:ext cx="7715304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sz="2400" b="1" dirty="0">
                <a:solidFill>
                  <a:srgbClr val="002060"/>
                </a:solidFill>
              </a:rPr>
              <a:t>Разговаривайте со своим ребёнком во время всех видов деятельности, когда делаете уборку, готовите еду, собираетесь на прогулку, покупаете продукты и т.д. Каждый день читайте стихи, сказки, рассматривайте и обсуждайте картинки и больше играйте! 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endParaRPr lang="ru-RU" sz="2400" b="1" dirty="0">
              <a:solidFill>
                <a:srgbClr val="00206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Удачи </a:t>
            </a:r>
            <a:r>
              <a:rPr lang="ru-RU" sz="2400" b="1" dirty="0">
                <a:solidFill>
                  <a:srgbClr val="FF0000"/>
                </a:solidFill>
              </a:rPr>
              <a:t>вам и вашим детям!!!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098" name="AutoShape 2" descr="Весёлые ребята. Дети. Шаблоны для презентаций. | Началоч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0" name="Picture 4" descr="Фоны для презентаций и оформлен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0089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357422" y="2357430"/>
            <a:ext cx="4572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/>
          </a:p>
          <a:p>
            <a:pPr algn="ctr"/>
            <a:r>
              <a:rPr lang="ru-RU" sz="2000" b="1" dirty="0">
                <a:solidFill>
                  <a:srgbClr val="0070C0"/>
                </a:solidFill>
              </a:rPr>
              <a:t>Развитие речи детей 2-3 лет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85786" y="3143248"/>
            <a:ext cx="77153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2060"/>
                </a:solidFill>
              </a:rPr>
              <a:t>Речь </a:t>
            </a:r>
            <a:r>
              <a:rPr lang="ru-RU" sz="2000" b="1" dirty="0">
                <a:solidFill>
                  <a:srgbClr val="002060"/>
                </a:solidFill>
              </a:rPr>
              <a:t>является главным средством общения людей. </a:t>
            </a:r>
          </a:p>
          <a:p>
            <a:pPr algn="just"/>
            <a:r>
              <a:rPr lang="ru-RU" sz="2000" b="1" dirty="0">
                <a:solidFill>
                  <a:srgbClr val="002060"/>
                </a:solidFill>
              </a:rPr>
              <a:t>Известно, что интеллектуальное развитие ребенка зависит от уровня его речевого развития. </a:t>
            </a:r>
          </a:p>
          <a:p>
            <a:pPr algn="just"/>
            <a:r>
              <a:rPr lang="ru-RU" sz="2000" b="1" dirty="0">
                <a:solidFill>
                  <a:srgbClr val="002060"/>
                </a:solidFill>
              </a:rPr>
              <a:t>А уровень развития речи влияет на формирование личности и характера ребёнка. </a:t>
            </a:r>
          </a:p>
          <a:p>
            <a:pPr algn="just"/>
            <a:r>
              <a:rPr lang="ru-RU" sz="2000" b="1" dirty="0">
                <a:solidFill>
                  <a:srgbClr val="002060"/>
                </a:solidFill>
              </a:rPr>
              <a:t>С развитием речи теснейшим образом связано формирование сложных форм поведения ребёнка. </a:t>
            </a:r>
          </a:p>
          <a:p>
            <a:pPr algn="just"/>
            <a:r>
              <a:rPr lang="ru-RU" sz="2000" b="1" dirty="0">
                <a:solidFill>
                  <a:srgbClr val="002060"/>
                </a:solidFill>
              </a:rPr>
              <a:t>Речь помогает малышу регулировать своё </a:t>
            </a:r>
          </a:p>
          <a:p>
            <a:pPr algn="just"/>
            <a:r>
              <a:rPr lang="ru-RU" sz="2000" b="1" dirty="0">
                <a:solidFill>
                  <a:srgbClr val="002060"/>
                </a:solidFill>
              </a:rPr>
              <a:t>поведение, оценивать его.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Фоны для оформления и презентаци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6876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82" y="2571744"/>
            <a:ext cx="871543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pPr algn="just"/>
            <a:r>
              <a:rPr lang="ru-RU" sz="2400" b="1" dirty="0">
                <a:solidFill>
                  <a:srgbClr val="002060"/>
                </a:solidFill>
              </a:rPr>
              <a:t>На третьем году жизни совершенствуются зрительные и слуховые ориентировки, что позволяет детям безошибочно выполнять ряд заданий: </a:t>
            </a:r>
          </a:p>
          <a:p>
            <a:pPr algn="just"/>
            <a:r>
              <a:rPr lang="ru-RU" sz="2400" b="1" dirty="0">
                <a:solidFill>
                  <a:srgbClr val="002060"/>
                </a:solidFill>
              </a:rPr>
              <a:t>осуществлять выбор из 2–3 предметов по форме, величине и цвету; различать мелодии; петь. </a:t>
            </a:r>
          </a:p>
          <a:p>
            <a:pPr algn="just"/>
            <a:r>
              <a:rPr lang="ru-RU" sz="2400" b="1" dirty="0">
                <a:solidFill>
                  <a:srgbClr val="002060"/>
                </a:solidFill>
              </a:rPr>
              <a:t>Совершенствуется слуховое восприятие, прежде всего фонематический слух. </a:t>
            </a:r>
          </a:p>
          <a:p>
            <a:pPr algn="just"/>
            <a:r>
              <a:rPr lang="ru-RU" sz="2400" b="1" dirty="0">
                <a:solidFill>
                  <a:srgbClr val="002060"/>
                </a:solidFill>
              </a:rPr>
              <a:t>К трем годам дети воспринимают все звуки родного языка, но произносят их с большими искажениями.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9" name="Picture 5" descr="C:\Users\Админ\Desktop\veselyie-rebyata-shablon-prevyu-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786182" y="285728"/>
            <a:ext cx="28905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800" b="1" dirty="0" smtClean="0">
                <a:solidFill>
                  <a:srgbClr val="C00000"/>
                </a:solidFill>
              </a:rPr>
              <a:t>Словарный запас</a:t>
            </a:r>
            <a:endParaRPr lang="ru-RU" sz="2800" dirty="0"/>
          </a:p>
        </p:txBody>
      </p:sp>
      <p:sp>
        <p:nvSpPr>
          <p:cNvPr id="16388" name="AutoShape 4" descr="Весёлые ребята. Дети. Шаблоны для презентаций. Началочка&quot; — card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9" name="Содержимое 3"/>
          <p:cNvGraphicFramePr>
            <a:graphicFrameLocks/>
          </p:cNvGraphicFramePr>
          <p:nvPr/>
        </p:nvGraphicFramePr>
        <p:xfrm>
          <a:off x="1000100" y="1357298"/>
          <a:ext cx="7929563" cy="49577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2004"/>
                <a:gridCol w="6277559"/>
              </a:tblGrid>
              <a:tr h="1246514">
                <a:tc>
                  <a:txBody>
                    <a:bodyPr/>
                    <a:lstStyle/>
                    <a:p>
                      <a:r>
                        <a:rPr lang="ru-RU" sz="2000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Время появления в норме</a:t>
                      </a:r>
                      <a:endParaRPr lang="ru-RU" sz="2000" dirty="0"/>
                    </a:p>
                  </a:txBody>
                  <a:tcPr marL="91439" marR="91439" marT="45725" marB="45725"/>
                </a:tc>
                <a:tc>
                  <a:txBody>
                    <a:bodyPr/>
                    <a:lstStyle/>
                    <a:p>
                      <a:pPr algn="ctr"/>
                      <a:endParaRPr lang="ru-RU" sz="2000" b="1" i="0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2000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Показатели речевого развития</a:t>
                      </a:r>
                      <a:endParaRPr lang="ru-RU" sz="2000" dirty="0"/>
                    </a:p>
                  </a:txBody>
                  <a:tcPr marL="91439" marR="91439" marT="45725" marB="45725"/>
                </a:tc>
              </a:tr>
              <a:tr h="878241"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 2 лет 3 мес.</a:t>
                      </a:r>
                      <a:endParaRPr lang="ru-RU" sz="2400" dirty="0"/>
                    </a:p>
                  </a:txBody>
                  <a:tcPr marL="91439" marR="91439" marT="45725" marB="45725"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Понимает значение пространственных наречий, употребляет их в речи (высоко – низко, далеко – близко)</a:t>
                      </a:r>
                      <a:endParaRPr lang="ru-RU" sz="2400" dirty="0"/>
                    </a:p>
                  </a:txBody>
                  <a:tcPr marL="91439" marR="91439" marT="45725" marB="45725"/>
                </a:tc>
              </a:tr>
              <a:tr h="1062378"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года 6 мес.</a:t>
                      </a:r>
                      <a:endParaRPr lang="ru-RU" sz="2400" dirty="0"/>
                    </a:p>
                  </a:txBody>
                  <a:tcPr marL="91439" marR="91439" marT="45725" marB="45725"/>
                </a:tc>
                <a:tc>
                  <a:txBody>
                    <a:bodyPr/>
                    <a:lstStyle/>
                    <a:p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Глаголы, называющие бытовые действия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(умывается, ест, спит, гуляет), 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игровые действия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(строит, катает, везёт).</a:t>
                      </a:r>
                      <a:endParaRPr lang="ru-RU" sz="1800" dirty="0"/>
                    </a:p>
                  </a:txBody>
                  <a:tcPr marL="91439" marR="91439" marT="45725" marB="45725"/>
                </a:tc>
              </a:tr>
              <a:tr h="8853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года 6 мес.</a:t>
                      </a:r>
                      <a:endParaRPr lang="ru-RU" sz="2400" dirty="0"/>
                    </a:p>
                  </a:txBody>
                  <a:tcPr marL="91439" marR="91439" marT="45725" marB="45725"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Адекватно использует названия цветов (красный, синий, желтый, зелёный) и размер (большой, маленький)</a:t>
                      </a:r>
                      <a:endParaRPr lang="ru-RU" sz="2400" dirty="0"/>
                    </a:p>
                  </a:txBody>
                  <a:tcPr marL="91439" marR="91439" marT="45725" marB="45725"/>
                </a:tc>
              </a:tr>
              <a:tr h="8853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К 3 годам</a:t>
                      </a:r>
                      <a:endParaRPr lang="ru-RU" sz="2000" dirty="0"/>
                    </a:p>
                  </a:txBody>
                  <a:tcPr marL="91439" marR="91439" marT="45725" marB="45725"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Говорит «спасибо», здоровается, прощается</a:t>
                      </a:r>
                      <a:endParaRPr lang="ru-RU" sz="2400" dirty="0"/>
                    </a:p>
                  </a:txBody>
                  <a:tcPr marL="91439" marR="91439" marT="45725" marB="45725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C:\Users\Админ\Desktop\veselyie-rebyata-shablon-prevyu-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2" name="Содержимое 3"/>
          <p:cNvGraphicFramePr>
            <a:graphicFrameLocks/>
          </p:cNvGraphicFramePr>
          <p:nvPr/>
        </p:nvGraphicFramePr>
        <p:xfrm>
          <a:off x="785786" y="785794"/>
          <a:ext cx="7929563" cy="53897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2004"/>
                <a:gridCol w="6277559"/>
              </a:tblGrid>
              <a:tr h="1005774">
                <a:tc>
                  <a:txBody>
                    <a:bodyPr/>
                    <a:lstStyle/>
                    <a:p>
                      <a:r>
                        <a:rPr lang="ru-RU" sz="2000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Время появления в норме</a:t>
                      </a:r>
                      <a:endParaRPr lang="ru-RU" sz="2000" dirty="0"/>
                    </a:p>
                  </a:txBody>
                  <a:tcPr marL="91439" marR="91439" marT="45712" marB="45712"/>
                </a:tc>
                <a:tc>
                  <a:txBody>
                    <a:bodyPr/>
                    <a:lstStyle/>
                    <a:p>
                      <a:pPr algn="ctr"/>
                      <a:endParaRPr lang="ru-RU" sz="2000" b="1" i="0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2000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Показатели речевого развития</a:t>
                      </a:r>
                      <a:endParaRPr lang="ru-RU" sz="2000" dirty="0"/>
                    </a:p>
                  </a:txBody>
                  <a:tcPr marL="91439" marR="91439" marT="45712" marB="45712"/>
                </a:tc>
              </a:tr>
              <a:tr h="1737254">
                <a:tc>
                  <a:txBody>
                    <a:bodyPr/>
                    <a:lstStyle/>
                    <a:p>
                      <a:r>
                        <a:rPr lang="ru-RU" sz="20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 3 годам</a:t>
                      </a:r>
                      <a:endParaRPr lang="ru-RU" sz="2800" dirty="0"/>
                    </a:p>
                  </a:txBody>
                  <a:tcPr marL="91439" marR="91439" marT="45712" marB="45712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Называет предметы, изображенные на картинках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Знать названия транспортных средств | (машина, автобус), частей автомобиля (кабина,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кузов, колёса, руль), растений (дерево, трава, цветы), фруктов (яблоко, груша, банан), овощей (морковь, помидор, огурец), домашних животных (кошка, собака, курица) и их детёнышей.</a:t>
                      </a:r>
                    </a:p>
                  </a:txBody>
                  <a:tcPr marL="91439" marR="91439" marT="45712" marB="45712"/>
                </a:tc>
              </a:tr>
              <a:tr h="470657"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 3 годам</a:t>
                      </a:r>
                      <a:endParaRPr lang="ru-RU" sz="2400" dirty="0"/>
                    </a:p>
                  </a:txBody>
                  <a:tcPr marL="91439" marR="91439" marT="45712" marB="45712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800-1300 слов.</a:t>
                      </a:r>
                      <a:endParaRPr lang="ru-RU" sz="1800" dirty="0"/>
                    </a:p>
                  </a:txBody>
                  <a:tcPr marL="91439" marR="91439" marT="45712" marB="45712"/>
                </a:tc>
              </a:tr>
              <a:tr h="739603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К 3 годам</a:t>
                      </a:r>
                      <a:endParaRPr lang="ru-RU" sz="1800" dirty="0"/>
                    </a:p>
                  </a:txBody>
                  <a:tcPr marL="91439" marR="91439" marT="45712" marB="45712"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Знать свои имя и фамилию, сколько лет, имена ближайших родственников, имя и отчества своих воспитателей</a:t>
                      </a:r>
                      <a:endParaRPr lang="ru-RU" sz="1800" dirty="0"/>
                    </a:p>
                  </a:txBody>
                  <a:tcPr marL="91439" marR="91439" marT="45712" marB="45712"/>
                </a:tc>
              </a:tr>
              <a:tr h="718137"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 3 годам</a:t>
                      </a:r>
                      <a:endParaRPr lang="ru-RU" sz="2400" dirty="0"/>
                    </a:p>
                  </a:txBody>
                  <a:tcPr marL="91439" marR="91439" marT="45712" marB="45712"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Понимает слова-обобщения, начинает использовать их в активной речи  (игрушки, одежда, овощи, фрукты)</a:t>
                      </a:r>
                      <a:endParaRPr lang="ru-RU" sz="2400" dirty="0"/>
                    </a:p>
                  </a:txBody>
                  <a:tcPr marL="91439" marR="91439" marT="45712" marB="45712"/>
                </a:tc>
              </a:tr>
              <a:tr h="718137"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 3 годам</a:t>
                      </a:r>
                      <a:endParaRPr lang="ru-RU" sz="1800" dirty="0"/>
                    </a:p>
                  </a:txBody>
                  <a:tcPr marL="91439" marR="91439" marT="45712" marB="45712"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Знает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и р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азличает части суток (день, ночь)</a:t>
                      </a:r>
                      <a:endParaRPr lang="ru-RU" sz="2400" dirty="0"/>
                    </a:p>
                  </a:txBody>
                  <a:tcPr marL="91439" marR="91439" marT="45712" marB="45712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5" name="Picture 7" descr="Детский шаблон для powerpoint &quot;Детский утренник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25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571736" y="71414"/>
            <a:ext cx="42743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3200" b="1" dirty="0" smtClean="0">
                <a:solidFill>
                  <a:srgbClr val="C00000"/>
                </a:solidFill>
              </a:rPr>
              <a:t>Грамматический строй</a:t>
            </a: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/>
          </p:cNvGraphicFramePr>
          <p:nvPr/>
        </p:nvGraphicFramePr>
        <p:xfrm>
          <a:off x="500034" y="857232"/>
          <a:ext cx="8286808" cy="55721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3963"/>
                <a:gridCol w="6782845"/>
              </a:tblGrid>
              <a:tr h="919474">
                <a:tc>
                  <a:txBody>
                    <a:bodyPr/>
                    <a:lstStyle/>
                    <a:p>
                      <a:r>
                        <a:rPr lang="ru-RU" sz="1600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Время появления в норме</a:t>
                      </a:r>
                      <a:endParaRPr lang="ru-RU" sz="1600" dirty="0"/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pPr algn="ctr"/>
                      <a:endParaRPr lang="ru-RU" sz="1600" b="1" i="0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600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Показатели речевого развития</a:t>
                      </a:r>
                      <a:endParaRPr lang="ru-RU" sz="1600" dirty="0"/>
                    </a:p>
                  </a:txBody>
                  <a:tcPr marL="91439" marR="91439" marT="45723" marB="45723"/>
                </a:tc>
              </a:tr>
              <a:tr h="13371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 2 лет 1 мес.</a:t>
                      </a:r>
                      <a:endParaRPr lang="ru-RU" sz="1800" b="1" dirty="0" smtClean="0"/>
                    </a:p>
                    <a:p>
                      <a:endParaRPr lang="ru-RU" sz="1800" b="1" dirty="0"/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r>
                        <a:rPr lang="ru-RU" sz="20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Активно пользуется предложно-падежными конструкциями </a:t>
                      </a:r>
                    </a:p>
                    <a:p>
                      <a:r>
                        <a:rPr lang="ru-RU" sz="20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(Иду гулять, дай игрушку)</a:t>
                      </a:r>
                      <a:endParaRPr lang="ru-RU" sz="2000" dirty="0"/>
                    </a:p>
                  </a:txBody>
                  <a:tcPr marL="91439" marR="91439" marT="45723" marB="45723"/>
                </a:tc>
              </a:tr>
              <a:tr h="850905">
                <a:tc>
                  <a:txBody>
                    <a:bodyPr/>
                    <a:lstStyle/>
                    <a:p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года 3 мес.</a:t>
                      </a:r>
                      <a:endParaRPr lang="ru-RU" sz="1800" b="1" dirty="0"/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r>
                        <a:rPr lang="ru-RU" sz="20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Употребляет местоимение "Я"</a:t>
                      </a:r>
                      <a:endParaRPr lang="ru-RU" sz="2000" dirty="0"/>
                    </a:p>
                  </a:txBody>
                  <a:tcPr marL="91439" marR="91439" marT="45723" marB="45723"/>
                </a:tc>
              </a:tr>
              <a:tr h="1046486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С 2 лет 6 мес.</a:t>
                      </a:r>
                      <a:endParaRPr lang="ru-RU" sz="1800" b="1" dirty="0"/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Строит предложения из 3-4 слов, простые и сложносочиненные</a:t>
                      </a:r>
                      <a:endParaRPr lang="ru-RU" sz="2400" dirty="0"/>
                    </a:p>
                  </a:txBody>
                  <a:tcPr marL="91439" marR="91439" marT="45723" marB="45723"/>
                </a:tc>
              </a:tr>
              <a:tr h="141816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 3 годам</a:t>
                      </a:r>
                      <a:endParaRPr lang="ru-RU" sz="1800" b="1" dirty="0" smtClean="0"/>
                    </a:p>
                    <a:p>
                      <a:endParaRPr lang="ru-RU" sz="1800" b="1" dirty="0"/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Различение и употребление единственного и множественного числа имён существительных (</a:t>
                      </a:r>
                      <a:r>
                        <a:rPr lang="ru-RU" sz="14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 рассматривании картины ребёнок самостоятельно  отвечает на вопросы или показывает предметы)</a:t>
                      </a:r>
                      <a:endParaRPr lang="ru-RU" sz="2400" i="1" dirty="0"/>
                    </a:p>
                  </a:txBody>
                  <a:tcPr marL="91439" marR="91439" marT="45723" marB="45723"/>
                </a:tc>
              </a:tr>
            </a:tbl>
          </a:graphicData>
        </a:graphic>
      </p:graphicFrame>
      <p:sp>
        <p:nvSpPr>
          <p:cNvPr id="17412" name="AutoShape 4" descr="Весёлые ребята. Дети. Шаблоны для презентаций. | Началоч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Детский шаблон для powerpoint &quot;Детский утренник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25"/>
          </a:xfrm>
          <a:prstGeom prst="rect">
            <a:avLst/>
          </a:prstGeom>
          <a:noFill/>
        </p:spPr>
      </p:pic>
      <p:graphicFrame>
        <p:nvGraphicFramePr>
          <p:cNvPr id="3" name="Содержимое 3"/>
          <p:cNvGraphicFramePr>
            <a:graphicFrameLocks/>
          </p:cNvGraphicFramePr>
          <p:nvPr/>
        </p:nvGraphicFramePr>
        <p:xfrm>
          <a:off x="500034" y="285728"/>
          <a:ext cx="8358246" cy="55721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1314"/>
                <a:gridCol w="6616932"/>
              </a:tblGrid>
              <a:tr h="1457870">
                <a:tc>
                  <a:txBody>
                    <a:bodyPr/>
                    <a:lstStyle/>
                    <a:p>
                      <a:r>
                        <a:rPr lang="ru-RU" sz="2400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Время появления в норме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i="0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2400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Показатели речевого развития</a:t>
                      </a:r>
                      <a:endParaRPr lang="ru-RU" sz="2400" dirty="0"/>
                    </a:p>
                  </a:txBody>
                  <a:tcPr/>
                </a:tc>
              </a:tr>
              <a:tr h="1233582">
                <a:tc>
                  <a:txBody>
                    <a:bodyPr/>
                    <a:lstStyle/>
                    <a:p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 3 годам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Согласует имена прилагательные с существительными в роде (кроме среднего рода) красивый цветок, веселая собака.</a:t>
                      </a:r>
                      <a:endParaRPr lang="ru-RU" sz="2000" dirty="0"/>
                    </a:p>
                  </a:txBody>
                  <a:tcPr/>
                </a:tc>
              </a:tr>
              <a:tr h="637836">
                <a:tc>
                  <a:txBody>
                    <a:bodyPr/>
                    <a:lstStyle/>
                    <a:p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 3 годам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Использует в речи предлоги (в, на)</a:t>
                      </a:r>
                      <a:endParaRPr lang="ru-RU" sz="2000" dirty="0"/>
                    </a:p>
                  </a:txBody>
                  <a:tcPr/>
                </a:tc>
              </a:tr>
              <a:tr h="14578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 3 годам</a:t>
                      </a:r>
                      <a:endParaRPr lang="ru-RU" sz="1800" b="1" dirty="0" smtClean="0"/>
                    </a:p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Повторяет за взрослым двустишие, строит многословные, в том числе сложносочиненные и сложноподчиненные, предложения («Когда мой папа придет с работы, мы пойдем гулять»).</a:t>
                      </a:r>
                      <a:endParaRPr lang="ru-RU" sz="1800" dirty="0"/>
                    </a:p>
                  </a:txBody>
                  <a:tcPr/>
                </a:tc>
              </a:tr>
              <a:tr h="7850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 3 годам</a:t>
                      </a:r>
                      <a:endParaRPr lang="ru-RU" sz="18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Задает вопросы: «Почему?», «Когда?», «Где?», «Зачем?»</a:t>
                      </a:r>
                    </a:p>
                    <a:p>
                      <a:endParaRPr lang="ru-RU" sz="1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Фон к презентации - Фрилансер Елена Редозубова elena-elinn - Портфоли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6632" cy="6858000"/>
          </a:xfrm>
          <a:prstGeom prst="rect">
            <a:avLst/>
          </a:prstGeom>
          <a:noFill/>
        </p:spPr>
      </p:pic>
      <p:pic>
        <p:nvPicPr>
          <p:cNvPr id="3" name="Picture 7" descr="Детский шаблон для powerpoint &quot;Детский утренник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25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286116" y="285728"/>
            <a:ext cx="34285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800" b="1" dirty="0" smtClean="0">
                <a:solidFill>
                  <a:srgbClr val="C00000"/>
                </a:solidFill>
              </a:rPr>
              <a:t>3вукопроизношение</a:t>
            </a:r>
            <a:endParaRPr lang="ru-RU" sz="2800" dirty="0"/>
          </a:p>
        </p:txBody>
      </p:sp>
      <p:graphicFrame>
        <p:nvGraphicFramePr>
          <p:cNvPr id="4" name="Содержимое 3"/>
          <p:cNvGraphicFramePr>
            <a:graphicFrameLocks/>
          </p:cNvGraphicFramePr>
          <p:nvPr/>
        </p:nvGraphicFramePr>
        <p:xfrm>
          <a:off x="428596" y="1142984"/>
          <a:ext cx="8358245" cy="3000396"/>
        </p:xfrm>
        <a:graphic>
          <a:graphicData uri="http://schemas.openxmlformats.org/drawingml/2006/table">
            <a:tbl>
              <a:tblPr/>
              <a:tblGrid>
                <a:gridCol w="1671971"/>
                <a:gridCol w="1671972"/>
                <a:gridCol w="1670359"/>
                <a:gridCol w="1671971"/>
                <a:gridCol w="1671972"/>
              </a:tblGrid>
              <a:tr h="110411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Возраст детей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1-2 года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2-3 года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3-5 лет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5-6 лет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9628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Звуки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А, о,</a:t>
                      </a:r>
                      <a:r>
                        <a:rPr kumimoji="0" lang="ru-RU" alt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у</a:t>
                      </a:r>
                      <a:r>
                        <a:rPr kumimoji="0" lang="ru-RU" alt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, и, п, б, м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ы, </a:t>
                      </a:r>
                      <a:r>
                        <a:rPr kumimoji="0" lang="ru-RU" alt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э,</a:t>
                      </a:r>
                      <a:r>
                        <a:rPr kumimoji="0" lang="ru-RU" alt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ф, в, т, д, н, г, к, х, й</a:t>
                      </a:r>
                    </a:p>
                  </a:txBody>
                  <a:tcPr marL="66675" marR="66675" marT="66681" marB="6668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С, ц, з</a:t>
                      </a:r>
                      <a:endParaRPr kumimoji="0" lang="ru-RU" alt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ш, ж, ч, щ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Р, л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Фоны для презентаций и оформлен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0089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14348" y="2413338"/>
            <a:ext cx="764386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b="1" dirty="0">
                <a:solidFill>
                  <a:srgbClr val="002060"/>
                </a:solidFill>
              </a:rPr>
              <a:t>Большую роль в развитии речи детей играют специальные игры, упражнения и занятия, преимущество которых заключается в том, что при их организации целенаправленно создаются условия для развития у малышей разных сторон речи: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3857628"/>
            <a:ext cx="764386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-разнообразные </a:t>
            </a:r>
            <a:r>
              <a:rPr lang="ru-RU" b="1" dirty="0">
                <a:solidFill>
                  <a:srgbClr val="002060"/>
                </a:solidFill>
              </a:rPr>
              <a:t>игры (игры-инсценировки, звукоподражательные игры, </a:t>
            </a:r>
            <a:r>
              <a:rPr lang="ru-RU" b="1" dirty="0" err="1">
                <a:solidFill>
                  <a:srgbClr val="002060"/>
                </a:solidFill>
              </a:rPr>
              <a:t>игры-потешки</a:t>
            </a:r>
            <a:r>
              <a:rPr lang="ru-RU" b="1" dirty="0">
                <a:solidFill>
                  <a:srgbClr val="002060"/>
                </a:solidFill>
              </a:rPr>
              <a:t>, хороводы, игры с сюжетными игрушками и др.); </a:t>
            </a:r>
          </a:p>
          <a:p>
            <a:r>
              <a:rPr lang="ru-RU" b="1" dirty="0">
                <a:solidFill>
                  <a:srgbClr val="002060"/>
                </a:solidFill>
              </a:rPr>
              <a:t>-</a:t>
            </a:r>
            <a:r>
              <a:rPr lang="ru-RU" b="1" dirty="0" smtClean="0">
                <a:solidFill>
                  <a:srgbClr val="002060"/>
                </a:solidFill>
              </a:rPr>
              <a:t>игры-занятия </a:t>
            </a:r>
            <a:r>
              <a:rPr lang="ru-RU" b="1" dirty="0">
                <a:solidFill>
                  <a:srgbClr val="002060"/>
                </a:solidFill>
              </a:rPr>
              <a:t>с предметами и сюжетными картинками; </a:t>
            </a:r>
            <a:r>
              <a:rPr lang="ru-RU" b="1" dirty="0" smtClean="0">
                <a:solidFill>
                  <a:srgbClr val="002060"/>
                </a:solidFill>
              </a:rPr>
              <a:t>-рассказывание </a:t>
            </a:r>
            <a:r>
              <a:rPr lang="ru-RU" b="1" dirty="0">
                <a:solidFill>
                  <a:srgbClr val="002060"/>
                </a:solidFill>
              </a:rPr>
              <a:t>и </a:t>
            </a:r>
            <a:r>
              <a:rPr lang="ru-RU" b="1" dirty="0" smtClean="0">
                <a:solidFill>
                  <a:srgbClr val="002060"/>
                </a:solidFill>
              </a:rPr>
              <a:t>-чтение </a:t>
            </a:r>
            <a:r>
              <a:rPr lang="ru-RU" b="1" dirty="0">
                <a:solidFill>
                  <a:srgbClr val="002060"/>
                </a:solidFill>
              </a:rPr>
              <a:t>сказок, стихов, историй; </a:t>
            </a:r>
            <a:r>
              <a:rPr lang="ru-RU" b="1" dirty="0" err="1">
                <a:solidFill>
                  <a:srgbClr val="002060"/>
                </a:solidFill>
              </a:rPr>
              <a:t>пересказывание</a:t>
            </a:r>
            <a:r>
              <a:rPr lang="ru-RU" b="1" dirty="0">
                <a:solidFill>
                  <a:srgbClr val="002060"/>
                </a:solidFill>
              </a:rPr>
              <a:t> их вместе с детьми; </a:t>
            </a:r>
          </a:p>
          <a:p>
            <a:r>
              <a:rPr lang="ru-RU" b="1" dirty="0">
                <a:solidFill>
                  <a:srgbClr val="002060"/>
                </a:solidFill>
              </a:rPr>
              <a:t>-</a:t>
            </a:r>
            <a:r>
              <a:rPr lang="ru-RU" b="1" dirty="0" smtClean="0">
                <a:solidFill>
                  <a:srgbClr val="002060"/>
                </a:solidFill>
              </a:rPr>
              <a:t>рассматривание </a:t>
            </a:r>
            <a:r>
              <a:rPr lang="ru-RU" b="1" dirty="0">
                <a:solidFill>
                  <a:srgbClr val="002060"/>
                </a:solidFill>
              </a:rPr>
              <a:t>и обсуждение иллюстраций к произведениям; </a:t>
            </a:r>
          </a:p>
          <a:p>
            <a:r>
              <a:rPr lang="ru-RU" b="1" dirty="0">
                <a:solidFill>
                  <a:srgbClr val="002060"/>
                </a:solidFill>
              </a:rPr>
              <a:t>-</a:t>
            </a:r>
            <a:r>
              <a:rPr lang="ru-RU" b="1" dirty="0" smtClean="0">
                <a:solidFill>
                  <a:srgbClr val="002060"/>
                </a:solidFill>
              </a:rPr>
              <a:t>разгадывание </a:t>
            </a:r>
            <a:r>
              <a:rPr lang="ru-RU" b="1" dirty="0">
                <a:solidFill>
                  <a:srgbClr val="002060"/>
                </a:solidFill>
              </a:rPr>
              <a:t>загадок; </a:t>
            </a:r>
          </a:p>
          <a:p>
            <a:r>
              <a:rPr lang="ru-RU" b="1" dirty="0">
                <a:solidFill>
                  <a:srgbClr val="002060"/>
                </a:solidFill>
              </a:rPr>
              <a:t>-</a:t>
            </a:r>
            <a:r>
              <a:rPr lang="ru-RU" b="1" dirty="0" smtClean="0">
                <a:solidFill>
                  <a:srgbClr val="002060"/>
                </a:solidFill>
              </a:rPr>
              <a:t>игры</a:t>
            </a:r>
            <a:r>
              <a:rPr lang="ru-RU" b="1" dirty="0">
                <a:solidFill>
                  <a:srgbClr val="002060"/>
                </a:solidFill>
              </a:rPr>
              <a:t>, направленные на развитие мелкой моторики.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1399</Words>
  <Application>Microsoft Office PowerPoint</Application>
  <PresentationFormat>Экран (4:3)</PresentationFormat>
  <Paragraphs>159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Админ</cp:lastModifiedBy>
  <cp:revision>9</cp:revision>
  <dcterms:created xsi:type="dcterms:W3CDTF">2020-04-07T14:11:16Z</dcterms:created>
  <dcterms:modified xsi:type="dcterms:W3CDTF">2020-11-04T16:47:31Z</dcterms:modified>
</cp:coreProperties>
</file>