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8E287E-AC03-4900-BE50-A6F08A06BA1B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F9605DEF-DB8C-4C68-B716-C610C1C8C228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chemeClr val="bg1"/>
              </a:solidFill>
            </a:rPr>
            <a:t>поисковые (учебно-иследовательская деятельность); </a:t>
          </a:r>
          <a:endParaRPr lang="uk-UA" sz="1600" b="1" dirty="0">
            <a:solidFill>
              <a:schemeClr val="bg1"/>
            </a:solidFill>
          </a:endParaRPr>
        </a:p>
      </dgm:t>
    </dgm:pt>
    <dgm:pt modelId="{45428EB3-E096-418D-84B5-27AFA75EFA8B}" type="parTrans" cxnId="{0BDD5BC4-2C60-4C07-B5C6-2D7E437EF3CE}">
      <dgm:prSet/>
      <dgm:spPr/>
      <dgm:t>
        <a:bodyPr/>
        <a:lstStyle/>
        <a:p>
          <a:endParaRPr lang="uk-UA"/>
        </a:p>
      </dgm:t>
    </dgm:pt>
    <dgm:pt modelId="{0D1E6265-041B-410D-A50F-8C5AF560B565}" type="sibTrans" cxnId="{0BDD5BC4-2C60-4C07-B5C6-2D7E437EF3CE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1B2624E8-8694-4F79-8EC2-8CE74920AD81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chemeClr val="bg1"/>
              </a:solidFill>
            </a:rPr>
            <a:t>творческие (информационные проекты, игры); </a:t>
          </a:r>
          <a:endParaRPr lang="uk-UA" sz="1600" b="1" dirty="0">
            <a:solidFill>
              <a:schemeClr val="bg1"/>
            </a:solidFill>
          </a:endParaRPr>
        </a:p>
      </dgm:t>
    </dgm:pt>
    <dgm:pt modelId="{175E7B98-81E1-4261-BC44-334BDC48BCA8}" type="parTrans" cxnId="{F0708BEA-10DA-4B53-8199-AF72773F156D}">
      <dgm:prSet/>
      <dgm:spPr/>
      <dgm:t>
        <a:bodyPr/>
        <a:lstStyle/>
        <a:p>
          <a:endParaRPr lang="uk-UA"/>
        </a:p>
      </dgm:t>
    </dgm:pt>
    <dgm:pt modelId="{92BB4B43-7FB7-4DCC-A295-5D7D7F6F8DCC}" type="sibTrans" cxnId="{F0708BEA-10DA-4B53-8199-AF72773F156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0E7F35B0-E6C7-4EB2-8BBF-AD492A10ACA7}">
      <dgm:prSet custT="1"/>
      <dgm:spPr/>
      <dgm:t>
        <a:bodyPr/>
        <a:lstStyle/>
        <a:p>
          <a:pPr rtl="0"/>
          <a:r>
            <a:rPr lang="uk-UA" sz="1600" b="1" dirty="0" err="1" smtClean="0">
              <a:solidFill>
                <a:schemeClr val="bg1"/>
              </a:solidFill>
            </a:rPr>
            <a:t>проблемно-развивающие</a:t>
          </a:r>
          <a:r>
            <a:rPr lang="uk-UA" sz="1600" b="1" dirty="0" smtClean="0">
              <a:solidFill>
                <a:schemeClr val="bg1"/>
              </a:solidFill>
            </a:rPr>
            <a:t>; </a:t>
          </a:r>
          <a:endParaRPr lang="uk-UA" sz="1600" b="1" dirty="0">
            <a:solidFill>
              <a:schemeClr val="bg1"/>
            </a:solidFill>
          </a:endParaRPr>
        </a:p>
      </dgm:t>
    </dgm:pt>
    <dgm:pt modelId="{4EB8D9B9-957A-4890-A44C-FDE928875A5E}" type="parTrans" cxnId="{2BC607DF-2E6A-4BE3-8D0C-3D9B087C011B}">
      <dgm:prSet/>
      <dgm:spPr/>
      <dgm:t>
        <a:bodyPr/>
        <a:lstStyle/>
        <a:p>
          <a:endParaRPr lang="uk-UA"/>
        </a:p>
      </dgm:t>
    </dgm:pt>
    <dgm:pt modelId="{D9DC8F05-596E-4E3A-BFCC-83900A0B478D}" type="sibTrans" cxnId="{2BC607DF-2E6A-4BE3-8D0C-3D9B087C011B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4D10D34A-8033-438D-BD90-0EC88D4A8EF2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chemeClr val="bg1"/>
              </a:solidFill>
            </a:rPr>
            <a:t>программного </a:t>
          </a:r>
        </a:p>
        <a:p>
          <a:pPr rtl="0"/>
          <a:r>
            <a:rPr lang="uk-UA" sz="1600" b="1" dirty="0" smtClean="0">
              <a:solidFill>
                <a:schemeClr val="bg1"/>
              </a:solidFill>
            </a:rPr>
            <a:t>обучения; </a:t>
          </a:r>
          <a:endParaRPr lang="uk-UA" sz="1600" b="1" dirty="0">
            <a:solidFill>
              <a:schemeClr val="bg1"/>
            </a:solidFill>
          </a:endParaRPr>
        </a:p>
      </dgm:t>
    </dgm:pt>
    <dgm:pt modelId="{87B6D6DE-41A2-4A80-A2DD-A2D07CAC3511}" type="parTrans" cxnId="{A81E7BB5-B62E-4223-9793-A40DCCA4D8F1}">
      <dgm:prSet/>
      <dgm:spPr/>
      <dgm:t>
        <a:bodyPr/>
        <a:lstStyle/>
        <a:p>
          <a:endParaRPr lang="uk-UA"/>
        </a:p>
      </dgm:t>
    </dgm:pt>
    <dgm:pt modelId="{C9A981AF-BEA5-4AB1-8DDF-7397E28843AD}" type="sibTrans" cxnId="{A81E7BB5-B62E-4223-9793-A40DCCA4D8F1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68254321-60D7-480C-AE07-B41066BE45B6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chemeClr val="bg1"/>
              </a:solidFill>
            </a:rPr>
            <a:t>интерактивные; </a:t>
          </a:r>
          <a:endParaRPr lang="uk-UA" sz="1600" b="1" dirty="0">
            <a:solidFill>
              <a:schemeClr val="bg1"/>
            </a:solidFill>
          </a:endParaRPr>
        </a:p>
      </dgm:t>
    </dgm:pt>
    <dgm:pt modelId="{0E1D7299-5BFB-4E1C-A30B-99C5BBACD724}" type="parTrans" cxnId="{9AEC7BD9-DCCB-4A3F-B0C9-82B8A18EB35D}">
      <dgm:prSet/>
      <dgm:spPr/>
      <dgm:t>
        <a:bodyPr/>
        <a:lstStyle/>
        <a:p>
          <a:endParaRPr lang="uk-UA"/>
        </a:p>
      </dgm:t>
    </dgm:pt>
    <dgm:pt modelId="{B9B2691B-D7FB-471A-B9ED-46F13A95E273}" type="sibTrans" cxnId="{9AEC7BD9-DCCB-4A3F-B0C9-82B8A18EB35D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B6E9E50F-E379-4F2D-B1CF-2EBFF49CB5FE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chemeClr val="bg1"/>
              </a:solidFill>
            </a:rPr>
            <a:t>практические (тренинги, проекты); </a:t>
          </a:r>
          <a:endParaRPr lang="uk-UA" sz="1600" b="1" dirty="0">
            <a:solidFill>
              <a:schemeClr val="bg1"/>
            </a:solidFill>
          </a:endParaRPr>
        </a:p>
      </dgm:t>
    </dgm:pt>
    <dgm:pt modelId="{3C2D078D-024F-4904-A8C9-96F9E342A426}" type="parTrans" cxnId="{72823B2D-2921-4AAF-AA68-64BFA6E8234A}">
      <dgm:prSet/>
      <dgm:spPr/>
      <dgm:t>
        <a:bodyPr/>
        <a:lstStyle/>
        <a:p>
          <a:endParaRPr lang="uk-UA"/>
        </a:p>
      </dgm:t>
    </dgm:pt>
    <dgm:pt modelId="{5034E0A5-9F12-41E0-A598-B400A240B8E0}" type="sibTrans" cxnId="{72823B2D-2921-4AAF-AA68-64BFA6E8234A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uk-UA"/>
        </a:p>
      </dgm:t>
    </dgm:pt>
    <dgm:pt modelId="{6661015E-CBC3-4992-8BBA-296547E7B851}">
      <dgm:prSet custT="1"/>
      <dgm:spPr/>
      <dgm:t>
        <a:bodyPr/>
        <a:lstStyle/>
        <a:p>
          <a:pPr rtl="0"/>
          <a:r>
            <a:rPr lang="uk-UA" sz="1600" b="1" dirty="0" smtClean="0">
              <a:solidFill>
                <a:schemeClr val="bg1"/>
              </a:solidFill>
            </a:rPr>
            <a:t>наочные</a:t>
          </a:r>
          <a:br>
            <a:rPr lang="uk-UA" sz="1600" b="1" dirty="0" smtClean="0">
              <a:solidFill>
                <a:schemeClr val="bg1"/>
              </a:solidFill>
            </a:rPr>
          </a:br>
          <a:r>
            <a:rPr lang="uk-UA" sz="1600" b="1" dirty="0" smtClean="0">
              <a:solidFill>
                <a:schemeClr val="bg1"/>
              </a:solidFill>
            </a:rPr>
            <a:t>(фото, видео, мультимедиа )</a:t>
          </a:r>
          <a:endParaRPr lang="uk-UA" sz="1600" b="1" dirty="0">
            <a:solidFill>
              <a:schemeClr val="bg1"/>
            </a:solidFill>
          </a:endParaRPr>
        </a:p>
      </dgm:t>
    </dgm:pt>
    <dgm:pt modelId="{AF128787-5AD2-41C3-A861-A70C4AAE80CB}" type="parTrans" cxnId="{7B733736-C887-4C40-A3D3-1453149B4729}">
      <dgm:prSet/>
      <dgm:spPr/>
      <dgm:t>
        <a:bodyPr/>
        <a:lstStyle/>
        <a:p>
          <a:endParaRPr lang="uk-UA"/>
        </a:p>
      </dgm:t>
    </dgm:pt>
    <dgm:pt modelId="{2C057F60-CBC7-4B5A-B81B-32E42AA3FE7B}" type="sibTrans" cxnId="{7B733736-C887-4C40-A3D3-1453149B4729}">
      <dgm:prSet/>
      <dgm:spPr/>
      <dgm:t>
        <a:bodyPr/>
        <a:lstStyle/>
        <a:p>
          <a:endParaRPr lang="uk-UA"/>
        </a:p>
      </dgm:t>
    </dgm:pt>
    <dgm:pt modelId="{D860A8B7-9066-4917-9529-8B387E7E5710}" type="pres">
      <dgm:prSet presAssocID="{938E287E-AC03-4900-BE50-A6F08A06BA1B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uk-UA"/>
        </a:p>
      </dgm:t>
    </dgm:pt>
    <dgm:pt modelId="{F0070797-5F8D-4BA2-90E6-1AAA98EF118F}" type="pres">
      <dgm:prSet presAssocID="{F9605DEF-DB8C-4C68-B716-C610C1C8C228}" presName="firstNode" presStyleLbl="node1" presStyleIdx="0" presStyleCnt="7" custScaleX="254486" custScaleY="137833" custLinFactNeighborX="41658" custLinFactNeighborY="456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96D657B-2D5F-41C0-8466-4E7819F6F1F9}" type="pres">
      <dgm:prSet presAssocID="{0D1E6265-041B-410D-A50F-8C5AF560B565}" presName="sibTrans" presStyleLbl="sibTrans2D1" presStyleIdx="0" presStyleCnt="6" custAng="20875647"/>
      <dgm:spPr/>
      <dgm:t>
        <a:bodyPr/>
        <a:lstStyle/>
        <a:p>
          <a:endParaRPr lang="uk-UA"/>
        </a:p>
      </dgm:t>
    </dgm:pt>
    <dgm:pt modelId="{B5F7DD6F-2A8B-40A1-ADB7-42D50069DF51}" type="pres">
      <dgm:prSet presAssocID="{1B2624E8-8694-4F79-8EC2-8CE74920AD81}" presName="middleNode" presStyleCnt="0"/>
      <dgm:spPr/>
    </dgm:pt>
    <dgm:pt modelId="{DE3A63D0-AC54-4007-96DE-F721FAFAEC4E}" type="pres">
      <dgm:prSet presAssocID="{1B2624E8-8694-4F79-8EC2-8CE74920AD81}" presName="padding" presStyleLbl="node1" presStyleIdx="0" presStyleCnt="7"/>
      <dgm:spPr/>
    </dgm:pt>
    <dgm:pt modelId="{A56BE79B-E433-4602-A663-DE37AD641D0A}" type="pres">
      <dgm:prSet presAssocID="{1B2624E8-8694-4F79-8EC2-8CE74920AD81}" presName="shape" presStyleLbl="node1" presStyleIdx="1" presStyleCnt="7" custScaleX="410489" custScaleY="249561" custLinFactNeighborX="41487" custLinFactNeighborY="737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5F45474-CB35-447E-9D1C-2071A1F44101}" type="pres">
      <dgm:prSet presAssocID="{92BB4B43-7FB7-4DCC-A295-5D7D7F6F8DCC}" presName="sibTrans" presStyleLbl="sibTrans2D1" presStyleIdx="1" presStyleCnt="6"/>
      <dgm:spPr/>
      <dgm:t>
        <a:bodyPr/>
        <a:lstStyle/>
        <a:p>
          <a:endParaRPr lang="uk-UA"/>
        </a:p>
      </dgm:t>
    </dgm:pt>
    <dgm:pt modelId="{C5E23749-16F7-46A6-95FD-4B35A056F514}" type="pres">
      <dgm:prSet presAssocID="{0E7F35B0-E6C7-4EB2-8BBF-AD492A10ACA7}" presName="middleNode" presStyleCnt="0"/>
      <dgm:spPr/>
    </dgm:pt>
    <dgm:pt modelId="{A7BA78F4-C61E-4889-ADA4-9138E603E09F}" type="pres">
      <dgm:prSet presAssocID="{0E7F35B0-E6C7-4EB2-8BBF-AD492A10ACA7}" presName="padding" presStyleLbl="node1" presStyleIdx="1" presStyleCnt="7"/>
      <dgm:spPr/>
    </dgm:pt>
    <dgm:pt modelId="{68168C48-D4CD-46A3-80F5-64AA911CDD4B}" type="pres">
      <dgm:prSet presAssocID="{0E7F35B0-E6C7-4EB2-8BBF-AD492A10ACA7}" presName="shape" presStyleLbl="node1" presStyleIdx="2" presStyleCnt="7" custScaleX="362106" custScaleY="197640" custLinFactNeighborX="19041" custLinFactNeighborY="-1111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63C4C6-46D2-4FC7-9DE5-38D5F6942795}" type="pres">
      <dgm:prSet presAssocID="{D9DC8F05-596E-4E3A-BFCC-83900A0B478D}" presName="sibTrans" presStyleLbl="sibTrans2D1" presStyleIdx="2" presStyleCnt="6"/>
      <dgm:spPr/>
      <dgm:t>
        <a:bodyPr/>
        <a:lstStyle/>
        <a:p>
          <a:endParaRPr lang="uk-UA"/>
        </a:p>
      </dgm:t>
    </dgm:pt>
    <dgm:pt modelId="{FCF16459-39C8-43FB-A803-328E18A48E14}" type="pres">
      <dgm:prSet presAssocID="{4D10D34A-8033-438D-BD90-0EC88D4A8EF2}" presName="middleNode" presStyleCnt="0"/>
      <dgm:spPr/>
    </dgm:pt>
    <dgm:pt modelId="{164B3E74-F52C-4850-BEC4-284CC07C6AF2}" type="pres">
      <dgm:prSet presAssocID="{4D10D34A-8033-438D-BD90-0EC88D4A8EF2}" presName="padding" presStyleLbl="node1" presStyleIdx="2" presStyleCnt="7"/>
      <dgm:spPr/>
    </dgm:pt>
    <dgm:pt modelId="{0E214438-3802-4905-8B28-1ECB527BF683}" type="pres">
      <dgm:prSet presAssocID="{4D10D34A-8033-438D-BD90-0EC88D4A8EF2}" presName="shape" presStyleLbl="node1" presStyleIdx="3" presStyleCnt="7" custScaleX="290774" custScaleY="242365" custLinFactY="-15183" custLinFactNeighborX="552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F71BDD-69FE-48C3-A82F-84FB1E6BCAAC}" type="pres">
      <dgm:prSet presAssocID="{C9A981AF-BEA5-4AB1-8DDF-7397E28843AD}" presName="sibTrans" presStyleLbl="sibTrans2D1" presStyleIdx="3" presStyleCnt="6"/>
      <dgm:spPr/>
      <dgm:t>
        <a:bodyPr/>
        <a:lstStyle/>
        <a:p>
          <a:endParaRPr lang="uk-UA"/>
        </a:p>
      </dgm:t>
    </dgm:pt>
    <dgm:pt modelId="{96AA6C12-95CF-4256-BF5B-5C3FB7AB9CF7}" type="pres">
      <dgm:prSet presAssocID="{68254321-60D7-480C-AE07-B41066BE45B6}" presName="middleNode" presStyleCnt="0"/>
      <dgm:spPr/>
    </dgm:pt>
    <dgm:pt modelId="{BB8047EC-1E48-4884-AF55-1EDD181232E4}" type="pres">
      <dgm:prSet presAssocID="{68254321-60D7-480C-AE07-B41066BE45B6}" presName="padding" presStyleLbl="node1" presStyleIdx="3" presStyleCnt="7"/>
      <dgm:spPr/>
    </dgm:pt>
    <dgm:pt modelId="{3460E51D-30DC-4727-BC92-A8EF9FED4CED}" type="pres">
      <dgm:prSet presAssocID="{68254321-60D7-480C-AE07-B41066BE45B6}" presName="shape" presStyleLbl="node1" presStyleIdx="4" presStyleCnt="7" custScaleX="344244" custScaleY="159141" custLinFactNeighborX="-11863" custLinFactNeighborY="-120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DA9ED85-82BE-4403-94C8-68BEFED04D54}" type="pres">
      <dgm:prSet presAssocID="{B9B2691B-D7FB-471A-B9ED-46F13A95E273}" presName="sibTrans" presStyleLbl="sibTrans2D1" presStyleIdx="4" presStyleCnt="6"/>
      <dgm:spPr/>
      <dgm:t>
        <a:bodyPr/>
        <a:lstStyle/>
        <a:p>
          <a:endParaRPr lang="uk-UA"/>
        </a:p>
      </dgm:t>
    </dgm:pt>
    <dgm:pt modelId="{E732F887-21CB-4346-BEE4-767805815C8F}" type="pres">
      <dgm:prSet presAssocID="{B6E9E50F-E379-4F2D-B1CF-2EBFF49CB5FE}" presName="middleNode" presStyleCnt="0"/>
      <dgm:spPr/>
    </dgm:pt>
    <dgm:pt modelId="{3764BDC0-4105-4EB5-8CD2-9082F1DD6EB5}" type="pres">
      <dgm:prSet presAssocID="{B6E9E50F-E379-4F2D-B1CF-2EBFF49CB5FE}" presName="padding" presStyleLbl="node1" presStyleIdx="4" presStyleCnt="7"/>
      <dgm:spPr/>
    </dgm:pt>
    <dgm:pt modelId="{96881800-1D12-4D61-8DB8-448A541D4392}" type="pres">
      <dgm:prSet presAssocID="{B6E9E50F-E379-4F2D-B1CF-2EBFF49CB5FE}" presName="shape" presStyleLbl="node1" presStyleIdx="5" presStyleCnt="7" custScaleX="315858" custScaleY="169839" custLinFactNeighborX="2330" custLinFactNeighborY="2652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2798534-BFEF-40F2-86EE-C6850D3CE534}" type="pres">
      <dgm:prSet presAssocID="{5034E0A5-9F12-41E0-A598-B400A240B8E0}" presName="sibTrans" presStyleLbl="sibTrans2D1" presStyleIdx="5" presStyleCnt="6"/>
      <dgm:spPr/>
      <dgm:t>
        <a:bodyPr/>
        <a:lstStyle/>
        <a:p>
          <a:endParaRPr lang="uk-UA"/>
        </a:p>
      </dgm:t>
    </dgm:pt>
    <dgm:pt modelId="{F5309E12-9629-4E85-86C5-C1F6964F688C}" type="pres">
      <dgm:prSet presAssocID="{6661015E-CBC3-4992-8BBA-296547E7B851}" presName="lastNode" presStyleLbl="node1" presStyleIdx="6" presStyleCnt="7" custScaleX="215188" custScaleY="154904" custLinFactNeighborX="-353" custLinFactNeighborY="-1319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9AEC7BD9-DCCB-4A3F-B0C9-82B8A18EB35D}" srcId="{938E287E-AC03-4900-BE50-A6F08A06BA1B}" destId="{68254321-60D7-480C-AE07-B41066BE45B6}" srcOrd="4" destOrd="0" parTransId="{0E1D7299-5BFB-4E1C-A30B-99C5BBACD724}" sibTransId="{B9B2691B-D7FB-471A-B9ED-46F13A95E273}"/>
    <dgm:cxn modelId="{72823B2D-2921-4AAF-AA68-64BFA6E8234A}" srcId="{938E287E-AC03-4900-BE50-A6F08A06BA1B}" destId="{B6E9E50F-E379-4F2D-B1CF-2EBFF49CB5FE}" srcOrd="5" destOrd="0" parTransId="{3C2D078D-024F-4904-A8C9-96F9E342A426}" sibTransId="{5034E0A5-9F12-41E0-A598-B400A240B8E0}"/>
    <dgm:cxn modelId="{2A662DF2-82A8-4DDC-9808-8EFCFEBB26FC}" type="presOf" srcId="{F9605DEF-DB8C-4C68-B716-C610C1C8C228}" destId="{F0070797-5F8D-4BA2-90E6-1AAA98EF118F}" srcOrd="0" destOrd="0" presId="urn:microsoft.com/office/officeart/2005/8/layout/bProcess2"/>
    <dgm:cxn modelId="{D7B123F4-7B06-4B10-8025-3F68B08281E5}" type="presOf" srcId="{C9A981AF-BEA5-4AB1-8DDF-7397E28843AD}" destId="{5AF71BDD-69FE-48C3-A82F-84FB1E6BCAAC}" srcOrd="0" destOrd="0" presId="urn:microsoft.com/office/officeart/2005/8/layout/bProcess2"/>
    <dgm:cxn modelId="{4FBB926A-A1D4-47A7-ADF5-9168B6C20DC0}" type="presOf" srcId="{4D10D34A-8033-438D-BD90-0EC88D4A8EF2}" destId="{0E214438-3802-4905-8B28-1ECB527BF683}" srcOrd="0" destOrd="0" presId="urn:microsoft.com/office/officeart/2005/8/layout/bProcess2"/>
    <dgm:cxn modelId="{98FAA35E-0311-49A6-8058-29FD228B57BB}" type="presOf" srcId="{1B2624E8-8694-4F79-8EC2-8CE74920AD81}" destId="{A56BE79B-E433-4602-A663-DE37AD641D0A}" srcOrd="0" destOrd="0" presId="urn:microsoft.com/office/officeart/2005/8/layout/bProcess2"/>
    <dgm:cxn modelId="{A81E7BB5-B62E-4223-9793-A40DCCA4D8F1}" srcId="{938E287E-AC03-4900-BE50-A6F08A06BA1B}" destId="{4D10D34A-8033-438D-BD90-0EC88D4A8EF2}" srcOrd="3" destOrd="0" parTransId="{87B6D6DE-41A2-4A80-A2DD-A2D07CAC3511}" sibTransId="{C9A981AF-BEA5-4AB1-8DDF-7397E28843AD}"/>
    <dgm:cxn modelId="{7B733736-C887-4C40-A3D3-1453149B4729}" srcId="{938E287E-AC03-4900-BE50-A6F08A06BA1B}" destId="{6661015E-CBC3-4992-8BBA-296547E7B851}" srcOrd="6" destOrd="0" parTransId="{AF128787-5AD2-41C3-A861-A70C4AAE80CB}" sibTransId="{2C057F60-CBC7-4B5A-B81B-32E42AA3FE7B}"/>
    <dgm:cxn modelId="{234F8A35-15A7-457B-A1AB-16AB01FAEDF1}" type="presOf" srcId="{6661015E-CBC3-4992-8BBA-296547E7B851}" destId="{F5309E12-9629-4E85-86C5-C1F6964F688C}" srcOrd="0" destOrd="0" presId="urn:microsoft.com/office/officeart/2005/8/layout/bProcess2"/>
    <dgm:cxn modelId="{0BDD5BC4-2C60-4C07-B5C6-2D7E437EF3CE}" srcId="{938E287E-AC03-4900-BE50-A6F08A06BA1B}" destId="{F9605DEF-DB8C-4C68-B716-C610C1C8C228}" srcOrd="0" destOrd="0" parTransId="{45428EB3-E096-418D-84B5-27AFA75EFA8B}" sibTransId="{0D1E6265-041B-410D-A50F-8C5AF560B565}"/>
    <dgm:cxn modelId="{58EE9277-5079-4B6A-AE36-7F083AA4B672}" type="presOf" srcId="{5034E0A5-9F12-41E0-A598-B400A240B8E0}" destId="{12798534-BFEF-40F2-86EE-C6850D3CE534}" srcOrd="0" destOrd="0" presId="urn:microsoft.com/office/officeart/2005/8/layout/bProcess2"/>
    <dgm:cxn modelId="{F0708BEA-10DA-4B53-8199-AF72773F156D}" srcId="{938E287E-AC03-4900-BE50-A6F08A06BA1B}" destId="{1B2624E8-8694-4F79-8EC2-8CE74920AD81}" srcOrd="1" destOrd="0" parTransId="{175E7B98-81E1-4261-BC44-334BDC48BCA8}" sibTransId="{92BB4B43-7FB7-4DCC-A295-5D7D7F6F8DCC}"/>
    <dgm:cxn modelId="{6F62AD4F-63E8-4691-93A3-D95E4820F736}" type="presOf" srcId="{68254321-60D7-480C-AE07-B41066BE45B6}" destId="{3460E51D-30DC-4727-BC92-A8EF9FED4CED}" srcOrd="0" destOrd="0" presId="urn:microsoft.com/office/officeart/2005/8/layout/bProcess2"/>
    <dgm:cxn modelId="{3B4009D4-86CB-4451-BFEA-7EC053F029E5}" type="presOf" srcId="{0D1E6265-041B-410D-A50F-8C5AF560B565}" destId="{396D657B-2D5F-41C0-8466-4E7819F6F1F9}" srcOrd="0" destOrd="0" presId="urn:microsoft.com/office/officeart/2005/8/layout/bProcess2"/>
    <dgm:cxn modelId="{F1667984-DDCC-46F7-82BA-8BB961D1A42C}" type="presOf" srcId="{D9DC8F05-596E-4E3A-BFCC-83900A0B478D}" destId="{0D63C4C6-46D2-4FC7-9DE5-38D5F6942795}" srcOrd="0" destOrd="0" presId="urn:microsoft.com/office/officeart/2005/8/layout/bProcess2"/>
    <dgm:cxn modelId="{F3BF5B4B-2712-49CD-B7E2-BD1A82CB74FE}" type="presOf" srcId="{B6E9E50F-E379-4F2D-B1CF-2EBFF49CB5FE}" destId="{96881800-1D12-4D61-8DB8-448A541D4392}" srcOrd="0" destOrd="0" presId="urn:microsoft.com/office/officeart/2005/8/layout/bProcess2"/>
    <dgm:cxn modelId="{02633569-5250-4E86-97CB-30CD4F1DF711}" type="presOf" srcId="{B9B2691B-D7FB-471A-B9ED-46F13A95E273}" destId="{0DA9ED85-82BE-4403-94C8-68BEFED04D54}" srcOrd="0" destOrd="0" presId="urn:microsoft.com/office/officeart/2005/8/layout/bProcess2"/>
    <dgm:cxn modelId="{2BC607DF-2E6A-4BE3-8D0C-3D9B087C011B}" srcId="{938E287E-AC03-4900-BE50-A6F08A06BA1B}" destId="{0E7F35B0-E6C7-4EB2-8BBF-AD492A10ACA7}" srcOrd="2" destOrd="0" parTransId="{4EB8D9B9-957A-4890-A44C-FDE928875A5E}" sibTransId="{D9DC8F05-596E-4E3A-BFCC-83900A0B478D}"/>
    <dgm:cxn modelId="{DAD4F9F7-4F58-4DC3-8C26-ED72982EC999}" type="presOf" srcId="{0E7F35B0-E6C7-4EB2-8BBF-AD492A10ACA7}" destId="{68168C48-D4CD-46A3-80F5-64AA911CDD4B}" srcOrd="0" destOrd="0" presId="urn:microsoft.com/office/officeart/2005/8/layout/bProcess2"/>
    <dgm:cxn modelId="{009D5370-B4DE-46BA-8449-1BE5BB31E342}" type="presOf" srcId="{938E287E-AC03-4900-BE50-A6F08A06BA1B}" destId="{D860A8B7-9066-4917-9529-8B387E7E5710}" srcOrd="0" destOrd="0" presId="urn:microsoft.com/office/officeart/2005/8/layout/bProcess2"/>
    <dgm:cxn modelId="{B35AFBDB-D7EF-4AF3-AB4A-168ED791A846}" type="presOf" srcId="{92BB4B43-7FB7-4DCC-A295-5D7D7F6F8DCC}" destId="{D5F45474-CB35-447E-9D1C-2071A1F44101}" srcOrd="0" destOrd="0" presId="urn:microsoft.com/office/officeart/2005/8/layout/bProcess2"/>
    <dgm:cxn modelId="{0935051A-E474-423D-A133-87D150C13714}" type="presParOf" srcId="{D860A8B7-9066-4917-9529-8B387E7E5710}" destId="{F0070797-5F8D-4BA2-90E6-1AAA98EF118F}" srcOrd="0" destOrd="0" presId="urn:microsoft.com/office/officeart/2005/8/layout/bProcess2"/>
    <dgm:cxn modelId="{E0216589-FEF6-429F-A22E-E16760BB3B3E}" type="presParOf" srcId="{D860A8B7-9066-4917-9529-8B387E7E5710}" destId="{396D657B-2D5F-41C0-8466-4E7819F6F1F9}" srcOrd="1" destOrd="0" presId="urn:microsoft.com/office/officeart/2005/8/layout/bProcess2"/>
    <dgm:cxn modelId="{5EECBE53-A71F-475C-8010-225FA1FB5B7E}" type="presParOf" srcId="{D860A8B7-9066-4917-9529-8B387E7E5710}" destId="{B5F7DD6F-2A8B-40A1-ADB7-42D50069DF51}" srcOrd="2" destOrd="0" presId="urn:microsoft.com/office/officeart/2005/8/layout/bProcess2"/>
    <dgm:cxn modelId="{45ABB5E5-EFCD-43C4-BDC6-887D0A9AB8B6}" type="presParOf" srcId="{B5F7DD6F-2A8B-40A1-ADB7-42D50069DF51}" destId="{DE3A63D0-AC54-4007-96DE-F721FAFAEC4E}" srcOrd="0" destOrd="0" presId="urn:microsoft.com/office/officeart/2005/8/layout/bProcess2"/>
    <dgm:cxn modelId="{37C581BB-A0B4-414B-8262-7540B42DC58C}" type="presParOf" srcId="{B5F7DD6F-2A8B-40A1-ADB7-42D50069DF51}" destId="{A56BE79B-E433-4602-A663-DE37AD641D0A}" srcOrd="1" destOrd="0" presId="urn:microsoft.com/office/officeart/2005/8/layout/bProcess2"/>
    <dgm:cxn modelId="{31EFD5CE-2BB7-4F0F-888B-6D32386923FD}" type="presParOf" srcId="{D860A8B7-9066-4917-9529-8B387E7E5710}" destId="{D5F45474-CB35-447E-9D1C-2071A1F44101}" srcOrd="3" destOrd="0" presId="urn:microsoft.com/office/officeart/2005/8/layout/bProcess2"/>
    <dgm:cxn modelId="{BDF9F0A7-ABE0-4202-84B8-BE514CD7154B}" type="presParOf" srcId="{D860A8B7-9066-4917-9529-8B387E7E5710}" destId="{C5E23749-16F7-46A6-95FD-4B35A056F514}" srcOrd="4" destOrd="0" presId="urn:microsoft.com/office/officeart/2005/8/layout/bProcess2"/>
    <dgm:cxn modelId="{1BE6DCA5-9618-4DBD-B73B-E6C860204791}" type="presParOf" srcId="{C5E23749-16F7-46A6-95FD-4B35A056F514}" destId="{A7BA78F4-C61E-4889-ADA4-9138E603E09F}" srcOrd="0" destOrd="0" presId="urn:microsoft.com/office/officeart/2005/8/layout/bProcess2"/>
    <dgm:cxn modelId="{49A5F031-B785-4797-BA39-24FA476E7A3C}" type="presParOf" srcId="{C5E23749-16F7-46A6-95FD-4B35A056F514}" destId="{68168C48-D4CD-46A3-80F5-64AA911CDD4B}" srcOrd="1" destOrd="0" presId="urn:microsoft.com/office/officeart/2005/8/layout/bProcess2"/>
    <dgm:cxn modelId="{5B1974C5-85CD-4C69-87BD-C790A08E0496}" type="presParOf" srcId="{D860A8B7-9066-4917-9529-8B387E7E5710}" destId="{0D63C4C6-46D2-4FC7-9DE5-38D5F6942795}" srcOrd="5" destOrd="0" presId="urn:microsoft.com/office/officeart/2005/8/layout/bProcess2"/>
    <dgm:cxn modelId="{6626BC1F-10EA-427A-8CFF-6D2344F5433C}" type="presParOf" srcId="{D860A8B7-9066-4917-9529-8B387E7E5710}" destId="{FCF16459-39C8-43FB-A803-328E18A48E14}" srcOrd="6" destOrd="0" presId="urn:microsoft.com/office/officeart/2005/8/layout/bProcess2"/>
    <dgm:cxn modelId="{60E82A23-5BB3-4549-8B51-FE108307C80D}" type="presParOf" srcId="{FCF16459-39C8-43FB-A803-328E18A48E14}" destId="{164B3E74-F52C-4850-BEC4-284CC07C6AF2}" srcOrd="0" destOrd="0" presId="urn:microsoft.com/office/officeart/2005/8/layout/bProcess2"/>
    <dgm:cxn modelId="{F66DE16D-D7DB-432C-A88F-C31DA21E93BE}" type="presParOf" srcId="{FCF16459-39C8-43FB-A803-328E18A48E14}" destId="{0E214438-3802-4905-8B28-1ECB527BF683}" srcOrd="1" destOrd="0" presId="urn:microsoft.com/office/officeart/2005/8/layout/bProcess2"/>
    <dgm:cxn modelId="{6D6211C2-92BB-4248-AE31-8DA0EF5C43AE}" type="presParOf" srcId="{D860A8B7-9066-4917-9529-8B387E7E5710}" destId="{5AF71BDD-69FE-48C3-A82F-84FB1E6BCAAC}" srcOrd="7" destOrd="0" presId="urn:microsoft.com/office/officeart/2005/8/layout/bProcess2"/>
    <dgm:cxn modelId="{C7498B94-2C50-4E06-A55C-4508B25AFEF4}" type="presParOf" srcId="{D860A8B7-9066-4917-9529-8B387E7E5710}" destId="{96AA6C12-95CF-4256-BF5B-5C3FB7AB9CF7}" srcOrd="8" destOrd="0" presId="urn:microsoft.com/office/officeart/2005/8/layout/bProcess2"/>
    <dgm:cxn modelId="{80A73B18-3127-4F8B-AAA0-CE44E5C824A2}" type="presParOf" srcId="{96AA6C12-95CF-4256-BF5B-5C3FB7AB9CF7}" destId="{BB8047EC-1E48-4884-AF55-1EDD181232E4}" srcOrd="0" destOrd="0" presId="urn:microsoft.com/office/officeart/2005/8/layout/bProcess2"/>
    <dgm:cxn modelId="{3502FC3C-9FAF-43D9-89F5-529262B1965F}" type="presParOf" srcId="{96AA6C12-95CF-4256-BF5B-5C3FB7AB9CF7}" destId="{3460E51D-30DC-4727-BC92-A8EF9FED4CED}" srcOrd="1" destOrd="0" presId="urn:microsoft.com/office/officeart/2005/8/layout/bProcess2"/>
    <dgm:cxn modelId="{97EE7A6C-B420-4BF5-9CD1-60558A3ABB35}" type="presParOf" srcId="{D860A8B7-9066-4917-9529-8B387E7E5710}" destId="{0DA9ED85-82BE-4403-94C8-68BEFED04D54}" srcOrd="9" destOrd="0" presId="urn:microsoft.com/office/officeart/2005/8/layout/bProcess2"/>
    <dgm:cxn modelId="{E191B4A5-566A-4FC3-9A7C-F71495C1FAE8}" type="presParOf" srcId="{D860A8B7-9066-4917-9529-8B387E7E5710}" destId="{E732F887-21CB-4346-BEE4-767805815C8F}" srcOrd="10" destOrd="0" presId="urn:microsoft.com/office/officeart/2005/8/layout/bProcess2"/>
    <dgm:cxn modelId="{80C7878A-3E05-4B7A-AC91-65010980B08F}" type="presParOf" srcId="{E732F887-21CB-4346-BEE4-767805815C8F}" destId="{3764BDC0-4105-4EB5-8CD2-9082F1DD6EB5}" srcOrd="0" destOrd="0" presId="urn:microsoft.com/office/officeart/2005/8/layout/bProcess2"/>
    <dgm:cxn modelId="{8FB4FCED-C6D0-4CAD-849F-AB95DC380FC3}" type="presParOf" srcId="{E732F887-21CB-4346-BEE4-767805815C8F}" destId="{96881800-1D12-4D61-8DB8-448A541D4392}" srcOrd="1" destOrd="0" presId="urn:microsoft.com/office/officeart/2005/8/layout/bProcess2"/>
    <dgm:cxn modelId="{8980D224-4B15-4F05-9028-B15D2F67F094}" type="presParOf" srcId="{D860A8B7-9066-4917-9529-8B387E7E5710}" destId="{12798534-BFEF-40F2-86EE-C6850D3CE534}" srcOrd="11" destOrd="0" presId="urn:microsoft.com/office/officeart/2005/8/layout/bProcess2"/>
    <dgm:cxn modelId="{C2B312CD-C0BF-4EA3-87D2-F927AABA6E50}" type="presParOf" srcId="{D860A8B7-9066-4917-9529-8B387E7E5710}" destId="{F5309E12-9629-4E85-86C5-C1F6964F688C}" srcOrd="12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070797-5F8D-4BA2-90E6-1AAA98EF118F}">
      <dsp:nvSpPr>
        <dsp:cNvPr id="0" name=""/>
        <dsp:cNvSpPr/>
      </dsp:nvSpPr>
      <dsp:spPr>
        <a:xfrm>
          <a:off x="929456" y="52383"/>
          <a:ext cx="2834324" cy="15351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поисковые (учебно-иследовательская деятельность); </a:t>
          </a:r>
          <a:endParaRPr lang="uk-UA" sz="1600" b="1" kern="1200" dirty="0">
            <a:solidFill>
              <a:schemeClr val="bg1"/>
            </a:solidFill>
          </a:endParaRPr>
        </a:p>
      </dsp:txBody>
      <dsp:txXfrm>
        <a:off x="929456" y="52383"/>
        <a:ext cx="2834324" cy="1535107"/>
      </dsp:txXfrm>
    </dsp:sp>
    <dsp:sp modelId="{396D657B-2D5F-41C0-8466-4E7819F6F1F9}">
      <dsp:nvSpPr>
        <dsp:cNvPr id="0" name=""/>
        <dsp:cNvSpPr/>
      </dsp:nvSpPr>
      <dsp:spPr>
        <a:xfrm rot="10331610">
          <a:off x="2079562" y="1739969"/>
          <a:ext cx="389810" cy="94418"/>
        </a:xfrm>
        <a:prstGeom prst="triangle">
          <a:avLst/>
        </a:prstGeom>
        <a:gradFill rotWithShape="1">
          <a:gsLst>
            <a:gs pos="0">
              <a:schemeClr val="accent4">
                <a:tint val="73000"/>
                <a:satMod val="150000"/>
              </a:schemeClr>
            </a:gs>
            <a:gs pos="25000">
              <a:schemeClr val="accent4">
                <a:tint val="96000"/>
                <a:shade val="80000"/>
                <a:satMod val="105000"/>
              </a:schemeClr>
            </a:gs>
            <a:gs pos="38000">
              <a:schemeClr val="accent4">
                <a:tint val="96000"/>
                <a:shade val="59000"/>
                <a:satMod val="120000"/>
              </a:schemeClr>
            </a:gs>
            <a:gs pos="55000">
              <a:schemeClr val="accent4">
                <a:shade val="57000"/>
                <a:satMod val="120000"/>
              </a:schemeClr>
            </a:gs>
            <a:gs pos="80000">
              <a:schemeClr val="accent4">
                <a:shade val="56000"/>
                <a:satMod val="145000"/>
              </a:schemeClr>
            </a:gs>
            <a:gs pos="88000">
              <a:schemeClr val="accent4">
                <a:shade val="63000"/>
                <a:satMod val="160000"/>
              </a:schemeClr>
            </a:gs>
            <a:gs pos="100000">
              <a:schemeClr val="accent4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4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80000" contourW="10000" prstMaterial="metal">
          <a:bevelT w="20000" h="9000" prst="softRound"/>
          <a:contourClr>
            <a:schemeClr val="accent4">
              <a:shade val="30000"/>
              <a:satMod val="2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A56BE79B-E433-4602-A663-DE37AD641D0A}">
      <dsp:nvSpPr>
        <dsp:cNvPr id="0" name=""/>
        <dsp:cNvSpPr/>
      </dsp:nvSpPr>
      <dsp:spPr>
        <a:xfrm>
          <a:off x="666153" y="1981209"/>
          <a:ext cx="3049390" cy="18539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творческие (информационные проекты, игры); </a:t>
          </a:r>
          <a:endParaRPr lang="uk-UA" sz="1600" b="1" kern="1200" dirty="0">
            <a:solidFill>
              <a:schemeClr val="bg1"/>
            </a:solidFill>
          </a:endParaRPr>
        </a:p>
      </dsp:txBody>
      <dsp:txXfrm>
        <a:off x="666153" y="1981209"/>
        <a:ext cx="3049390" cy="1853908"/>
      </dsp:txXfrm>
    </dsp:sp>
    <dsp:sp modelId="{D5F45474-CB35-447E-9D1C-2071A1F44101}">
      <dsp:nvSpPr>
        <dsp:cNvPr id="0" name=""/>
        <dsp:cNvSpPr/>
      </dsp:nvSpPr>
      <dsp:spPr>
        <a:xfrm rot="5458543">
          <a:off x="3718402" y="2890289"/>
          <a:ext cx="389810" cy="94418"/>
        </a:xfrm>
        <a:prstGeom prst="triangle">
          <a:avLst/>
        </a:prstGeom>
        <a:gradFill rotWithShape="1">
          <a:gsLst>
            <a:gs pos="0">
              <a:schemeClr val="accent4">
                <a:tint val="73000"/>
                <a:satMod val="150000"/>
              </a:schemeClr>
            </a:gs>
            <a:gs pos="25000">
              <a:schemeClr val="accent4">
                <a:tint val="96000"/>
                <a:shade val="80000"/>
                <a:satMod val="105000"/>
              </a:schemeClr>
            </a:gs>
            <a:gs pos="38000">
              <a:schemeClr val="accent4">
                <a:tint val="96000"/>
                <a:shade val="59000"/>
                <a:satMod val="120000"/>
              </a:schemeClr>
            </a:gs>
            <a:gs pos="55000">
              <a:schemeClr val="accent4">
                <a:shade val="57000"/>
                <a:satMod val="120000"/>
              </a:schemeClr>
            </a:gs>
            <a:gs pos="80000">
              <a:schemeClr val="accent4">
                <a:shade val="56000"/>
                <a:satMod val="145000"/>
              </a:schemeClr>
            </a:gs>
            <a:gs pos="88000">
              <a:schemeClr val="accent4">
                <a:shade val="63000"/>
                <a:satMod val="160000"/>
              </a:schemeClr>
            </a:gs>
            <a:gs pos="100000">
              <a:schemeClr val="accent4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4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80000" contourW="10000" prstMaterial="metal">
          <a:bevelT w="20000" h="9000" prst="softRound"/>
          <a:contourClr>
            <a:schemeClr val="accent4">
              <a:shade val="30000"/>
              <a:satMod val="2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68168C48-D4CD-46A3-80F5-64AA911CDD4B}">
      <dsp:nvSpPr>
        <dsp:cNvPr id="0" name=""/>
        <dsp:cNvSpPr/>
      </dsp:nvSpPr>
      <dsp:spPr>
        <a:xfrm>
          <a:off x="4105671" y="2229579"/>
          <a:ext cx="2689968" cy="14682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err="1" smtClean="0">
              <a:solidFill>
                <a:schemeClr val="bg1"/>
              </a:solidFill>
            </a:rPr>
            <a:t>проблемно-развивающие</a:t>
          </a:r>
          <a:r>
            <a:rPr lang="uk-UA" sz="1600" b="1" kern="1200" dirty="0" smtClean="0">
              <a:solidFill>
                <a:schemeClr val="bg1"/>
              </a:solidFill>
            </a:rPr>
            <a:t>; </a:t>
          </a:r>
          <a:endParaRPr lang="uk-UA" sz="1600" b="1" kern="1200" dirty="0">
            <a:solidFill>
              <a:schemeClr val="bg1"/>
            </a:solidFill>
          </a:endParaRPr>
        </a:p>
      </dsp:txBody>
      <dsp:txXfrm>
        <a:off x="4105671" y="2229579"/>
        <a:ext cx="2689968" cy="1468203"/>
      </dsp:txXfrm>
    </dsp:sp>
    <dsp:sp modelId="{0D63C4C6-46D2-4FC7-9DE5-38D5F6942795}">
      <dsp:nvSpPr>
        <dsp:cNvPr id="0" name=""/>
        <dsp:cNvSpPr/>
      </dsp:nvSpPr>
      <dsp:spPr>
        <a:xfrm rot="21371512">
          <a:off x="5192397" y="1964690"/>
          <a:ext cx="389810" cy="94418"/>
        </a:xfrm>
        <a:prstGeom prst="triangle">
          <a:avLst/>
        </a:prstGeom>
        <a:gradFill rotWithShape="1">
          <a:gsLst>
            <a:gs pos="0">
              <a:schemeClr val="accent4">
                <a:tint val="73000"/>
                <a:satMod val="150000"/>
              </a:schemeClr>
            </a:gs>
            <a:gs pos="25000">
              <a:schemeClr val="accent4">
                <a:tint val="96000"/>
                <a:shade val="80000"/>
                <a:satMod val="105000"/>
              </a:schemeClr>
            </a:gs>
            <a:gs pos="38000">
              <a:schemeClr val="accent4">
                <a:tint val="96000"/>
                <a:shade val="59000"/>
                <a:satMod val="120000"/>
              </a:schemeClr>
            </a:gs>
            <a:gs pos="55000">
              <a:schemeClr val="accent4">
                <a:shade val="57000"/>
                <a:satMod val="120000"/>
              </a:schemeClr>
            </a:gs>
            <a:gs pos="80000">
              <a:schemeClr val="accent4">
                <a:shade val="56000"/>
                <a:satMod val="145000"/>
              </a:schemeClr>
            </a:gs>
            <a:gs pos="88000">
              <a:schemeClr val="accent4">
                <a:shade val="63000"/>
                <a:satMod val="160000"/>
              </a:schemeClr>
            </a:gs>
            <a:gs pos="100000">
              <a:schemeClr val="accent4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4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80000" contourW="10000" prstMaterial="metal">
          <a:bevelT w="20000" h="9000" prst="softRound"/>
          <a:contourClr>
            <a:schemeClr val="accent4">
              <a:shade val="30000"/>
              <a:satMod val="2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0E214438-3802-4905-8B28-1ECB527BF683}">
      <dsp:nvSpPr>
        <dsp:cNvPr id="0" name=""/>
        <dsp:cNvSpPr/>
      </dsp:nvSpPr>
      <dsp:spPr>
        <a:xfrm>
          <a:off x="4233273" y="0"/>
          <a:ext cx="2160066" cy="180045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программного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обучения; </a:t>
          </a:r>
          <a:endParaRPr lang="uk-UA" sz="1600" b="1" kern="1200" dirty="0">
            <a:solidFill>
              <a:schemeClr val="bg1"/>
            </a:solidFill>
          </a:endParaRPr>
        </a:p>
      </dsp:txBody>
      <dsp:txXfrm>
        <a:off x="4233273" y="0"/>
        <a:ext cx="2160066" cy="1800451"/>
      </dsp:txXfrm>
    </dsp:sp>
    <dsp:sp modelId="{5AF71BDD-69FE-48C3-A82F-84FB1E6BCAAC}">
      <dsp:nvSpPr>
        <dsp:cNvPr id="0" name=""/>
        <dsp:cNvSpPr/>
      </dsp:nvSpPr>
      <dsp:spPr>
        <a:xfrm rot="5181848">
          <a:off x="6570292" y="760758"/>
          <a:ext cx="389810" cy="94418"/>
        </a:xfrm>
        <a:prstGeom prst="triangle">
          <a:avLst/>
        </a:prstGeom>
        <a:gradFill rotWithShape="1">
          <a:gsLst>
            <a:gs pos="0">
              <a:schemeClr val="accent4">
                <a:tint val="73000"/>
                <a:satMod val="150000"/>
              </a:schemeClr>
            </a:gs>
            <a:gs pos="25000">
              <a:schemeClr val="accent4">
                <a:tint val="96000"/>
                <a:shade val="80000"/>
                <a:satMod val="105000"/>
              </a:schemeClr>
            </a:gs>
            <a:gs pos="38000">
              <a:schemeClr val="accent4">
                <a:tint val="96000"/>
                <a:shade val="59000"/>
                <a:satMod val="120000"/>
              </a:schemeClr>
            </a:gs>
            <a:gs pos="55000">
              <a:schemeClr val="accent4">
                <a:shade val="57000"/>
                <a:satMod val="120000"/>
              </a:schemeClr>
            </a:gs>
            <a:gs pos="80000">
              <a:schemeClr val="accent4">
                <a:shade val="56000"/>
                <a:satMod val="145000"/>
              </a:schemeClr>
            </a:gs>
            <a:gs pos="88000">
              <a:schemeClr val="accent4">
                <a:shade val="63000"/>
                <a:satMod val="160000"/>
              </a:schemeClr>
            </a:gs>
            <a:gs pos="100000">
              <a:schemeClr val="accent4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4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80000" contourW="10000" prstMaterial="metal">
          <a:bevelT w="20000" h="9000" prst="softRound"/>
          <a:contourClr>
            <a:schemeClr val="accent4">
              <a:shade val="30000"/>
              <a:satMod val="2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3460E51D-30DC-4727-BC92-A8EF9FED4CED}">
      <dsp:nvSpPr>
        <dsp:cNvPr id="0" name=""/>
        <dsp:cNvSpPr/>
      </dsp:nvSpPr>
      <dsp:spPr>
        <a:xfrm>
          <a:off x="7122936" y="112883"/>
          <a:ext cx="2557277" cy="11822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интерактивные; </a:t>
          </a:r>
          <a:endParaRPr lang="uk-UA" sz="1600" b="1" kern="1200" dirty="0">
            <a:solidFill>
              <a:schemeClr val="bg1"/>
            </a:solidFill>
          </a:endParaRPr>
        </a:p>
      </dsp:txBody>
      <dsp:txXfrm>
        <a:off x="7122936" y="112883"/>
        <a:ext cx="2557277" cy="1182207"/>
      </dsp:txXfrm>
    </dsp:sp>
    <dsp:sp modelId="{0DA9ED85-82BE-4403-94C8-68BEFED04D54}">
      <dsp:nvSpPr>
        <dsp:cNvPr id="0" name=""/>
        <dsp:cNvSpPr/>
      </dsp:nvSpPr>
      <dsp:spPr>
        <a:xfrm rot="10600825">
          <a:off x="8258392" y="1548508"/>
          <a:ext cx="389810" cy="94418"/>
        </a:xfrm>
        <a:prstGeom prst="triangle">
          <a:avLst/>
        </a:prstGeom>
        <a:gradFill rotWithShape="1">
          <a:gsLst>
            <a:gs pos="0">
              <a:schemeClr val="accent4">
                <a:tint val="73000"/>
                <a:satMod val="150000"/>
              </a:schemeClr>
            </a:gs>
            <a:gs pos="25000">
              <a:schemeClr val="accent4">
                <a:tint val="96000"/>
                <a:shade val="80000"/>
                <a:satMod val="105000"/>
              </a:schemeClr>
            </a:gs>
            <a:gs pos="38000">
              <a:schemeClr val="accent4">
                <a:tint val="96000"/>
                <a:shade val="59000"/>
                <a:satMod val="120000"/>
              </a:schemeClr>
            </a:gs>
            <a:gs pos="55000">
              <a:schemeClr val="accent4">
                <a:shade val="57000"/>
                <a:satMod val="120000"/>
              </a:schemeClr>
            </a:gs>
            <a:gs pos="80000">
              <a:schemeClr val="accent4">
                <a:shade val="56000"/>
                <a:satMod val="145000"/>
              </a:schemeClr>
            </a:gs>
            <a:gs pos="88000">
              <a:schemeClr val="accent4">
                <a:shade val="63000"/>
                <a:satMod val="160000"/>
              </a:schemeClr>
            </a:gs>
            <a:gs pos="100000">
              <a:schemeClr val="accent4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4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80000" contourW="10000" prstMaterial="metal">
          <a:bevelT w="20000" h="9000" prst="softRound"/>
          <a:contourClr>
            <a:schemeClr val="accent4">
              <a:shade val="30000"/>
              <a:satMod val="2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96881800-1D12-4D61-8DB8-448A541D4392}">
      <dsp:nvSpPr>
        <dsp:cNvPr id="0" name=""/>
        <dsp:cNvSpPr/>
      </dsp:nvSpPr>
      <dsp:spPr>
        <a:xfrm>
          <a:off x="7333806" y="1890913"/>
          <a:ext cx="2346407" cy="126167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практические (тренинги, проекты); </a:t>
          </a:r>
          <a:endParaRPr lang="uk-UA" sz="1600" b="1" kern="1200" dirty="0">
            <a:solidFill>
              <a:schemeClr val="bg1"/>
            </a:solidFill>
          </a:endParaRPr>
        </a:p>
      </dsp:txBody>
      <dsp:txXfrm>
        <a:off x="7333806" y="1890913"/>
        <a:ext cx="2346407" cy="1261679"/>
      </dsp:txXfrm>
    </dsp:sp>
    <dsp:sp modelId="{12798534-BFEF-40F2-86EE-C6850D3CE534}">
      <dsp:nvSpPr>
        <dsp:cNvPr id="0" name=""/>
        <dsp:cNvSpPr/>
      </dsp:nvSpPr>
      <dsp:spPr>
        <a:xfrm rot="10843681">
          <a:off x="8302923" y="3197107"/>
          <a:ext cx="389810" cy="94418"/>
        </a:xfrm>
        <a:prstGeom prst="triangle">
          <a:avLst/>
        </a:prstGeom>
        <a:gradFill rotWithShape="1">
          <a:gsLst>
            <a:gs pos="0">
              <a:schemeClr val="accent4">
                <a:tint val="73000"/>
                <a:satMod val="150000"/>
              </a:schemeClr>
            </a:gs>
            <a:gs pos="25000">
              <a:schemeClr val="accent4">
                <a:tint val="96000"/>
                <a:shade val="80000"/>
                <a:satMod val="105000"/>
              </a:schemeClr>
            </a:gs>
            <a:gs pos="38000">
              <a:schemeClr val="accent4">
                <a:tint val="96000"/>
                <a:shade val="59000"/>
                <a:satMod val="120000"/>
              </a:schemeClr>
            </a:gs>
            <a:gs pos="55000">
              <a:schemeClr val="accent4">
                <a:shade val="57000"/>
                <a:satMod val="120000"/>
              </a:schemeClr>
            </a:gs>
            <a:gs pos="80000">
              <a:schemeClr val="accent4">
                <a:shade val="56000"/>
                <a:satMod val="145000"/>
              </a:schemeClr>
            </a:gs>
            <a:gs pos="88000">
              <a:schemeClr val="accent4">
                <a:shade val="63000"/>
                <a:satMod val="160000"/>
              </a:schemeClr>
            </a:gs>
            <a:gs pos="100000">
              <a:schemeClr val="accent4"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6200">
            <a:schemeClr val="accent4"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z="-80000" contourW="10000" prstMaterial="metal">
          <a:bevelT w="20000" h="9000" prst="softRound"/>
          <a:contourClr>
            <a:schemeClr val="accent4">
              <a:shade val="30000"/>
              <a:satMod val="20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</dsp:sp>
    <dsp:sp modelId="{F5309E12-9629-4E85-86C5-C1F6964F688C}">
      <dsp:nvSpPr>
        <dsp:cNvPr id="0" name=""/>
        <dsp:cNvSpPr/>
      </dsp:nvSpPr>
      <dsp:spPr>
        <a:xfrm>
          <a:off x="7287447" y="3330674"/>
          <a:ext cx="2396644" cy="172523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accent1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accent1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bg1"/>
              </a:solidFill>
            </a:rPr>
            <a:t>наочные</a:t>
          </a:r>
          <a:br>
            <a:rPr lang="uk-UA" sz="1600" b="1" kern="1200" dirty="0" smtClean="0">
              <a:solidFill>
                <a:schemeClr val="bg1"/>
              </a:solidFill>
            </a:rPr>
          </a:br>
          <a:r>
            <a:rPr lang="uk-UA" sz="1600" b="1" kern="1200" dirty="0" smtClean="0">
              <a:solidFill>
                <a:schemeClr val="bg1"/>
              </a:solidFill>
            </a:rPr>
            <a:t>(фото, видео, мультимедиа )</a:t>
          </a:r>
          <a:endParaRPr lang="uk-UA" sz="1600" b="1" kern="1200" dirty="0">
            <a:solidFill>
              <a:schemeClr val="bg1"/>
            </a:solidFill>
          </a:endParaRPr>
        </a:p>
      </dsp:txBody>
      <dsp:txXfrm>
        <a:off x="7287447" y="3330674"/>
        <a:ext cx="2396644" cy="1725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AA485-D7F0-4D57-B1F8-3E4D3DAAEC85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F0043-DBCE-4B0C-907E-71469091CC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254DBF-879A-4E12-A8F7-61B15681487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BCEC8-A703-42D3-B31A-77D7DA6C4C9E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19E8F-32D2-4E4A-80A6-56421C7EA4D5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B30FD-41EA-4641-9436-1B59A7C5061C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6C570-634E-43CF-9FEA-16C291962D5D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0EA8A-F226-49E0-8A21-2B8B753AC526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FC06F-20E1-449B-B71F-36D17556ECF7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D131B-71C5-4B15-AC58-117044484706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677CF-C0AC-42EE-A3BC-F8148CF94D36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312F4-F9B7-492D-9021-11B59D0ADEA2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AF07-3E69-4484-83B6-9BED0AE7A5F6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F024D-5CA6-40B6-9A8B-C468BB562C3B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7EAB7-CE20-4EE5-AD58-B7D8B6E7C478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2D64-AF26-4F97-B43F-FA3DDAD21391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E858E-8147-48AB-82B6-C85E7589931A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B4C2-DDF9-4A80-8D7D-4DA110240FED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0D2084-4772-46FB-8473-509C5B18E6F8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547DE-356D-47B7-995E-A54E2D8C1722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14F2-C409-425B-94B4-9C21DC8C844A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1268-53DC-46E8-BAB7-9539AA31AF2B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3BCC9-BCE1-4A36-8525-B0E24D3F3A01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04B08-E06F-4FF9-887C-99402B1D8483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4D3EF-9144-436A-B583-0A9F6AE64EBF}" type="slidenum">
              <a:rPr lang="ru-RU">
                <a:solidFill>
                  <a:srgbClr val="D4D2D0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24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5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1C572-8152-406C-9B69-D481B004E5ED}" type="datetimeFigureOut">
              <a:rPr lang="ru-RU">
                <a:solidFill>
                  <a:srgbClr val="D4D2D0">
                    <a:shade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16.03.2016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06DCDA-9483-4228-91B7-828A1809D35B}" type="slidenum">
              <a:rPr lang="ru-RU">
                <a:solidFill>
                  <a:srgbClr val="D4D2D0">
                    <a:shade val="5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D4D2D0">
                  <a:shade val="50000"/>
                </a:srgb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 pitchFamily="34" charset="0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wmf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wmf"/><Relationship Id="rId12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wmf"/><Relationship Id="rId5" Type="http://schemas.openxmlformats.org/officeDocument/2006/relationships/oleObject" Target="../embeddings/_____Microsoft_Office_Excel_97-20033.xls"/><Relationship Id="rId4" Type="http://schemas.openxmlformats.org/officeDocument/2006/relationships/oleObject" Target="../embeddings/_____Microsoft_Office_Excel_97-20032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472488" cy="1571625"/>
          </a:xfrm>
        </p:spPr>
        <p:txBody>
          <a:bodyPr/>
          <a:lstStyle/>
          <a:p>
            <a:pPr algn="ctr"/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Использование ИКТ на уроках 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русского языка и литературы и</a:t>
            </a:r>
            <a:br>
              <a:rPr lang="ru-RU" sz="36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smtClean="0">
                <a:latin typeface="Times New Roman" pitchFamily="18" charset="0"/>
                <a:cs typeface="Times New Roman" pitchFamily="18" charset="0"/>
              </a:rPr>
              <a:t> во внеурочное время</a:t>
            </a:r>
          </a:p>
        </p:txBody>
      </p:sp>
      <p:pic>
        <p:nvPicPr>
          <p:cNvPr id="9219" name="Picture 8" descr="C:\Users\Alex\Desktop\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5" y="2071688"/>
            <a:ext cx="2428875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Прямоугольник 7"/>
          <p:cNvSpPr>
            <a:spLocks noChangeArrowheads="1"/>
          </p:cNvSpPr>
          <p:nvPr/>
        </p:nvSpPr>
        <p:spPr bwMode="auto">
          <a:xfrm>
            <a:off x="3857625" y="4643438"/>
            <a:ext cx="50720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D61044"/>
                </a:solidFill>
                <a:latin typeface="Brush Script MT" pitchFamily="66" charset="0"/>
              </a:rPr>
              <a:t>Из опыта работы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D61044"/>
                </a:solidFill>
                <a:latin typeface="Brush Script MT" pitchFamily="66" charset="0"/>
              </a:rPr>
              <a:t>учителя русского языка и </a:t>
            </a:r>
            <a:r>
              <a:rPr lang="ru-RU" sz="2000" b="1" i="1" dirty="0" smtClean="0">
                <a:solidFill>
                  <a:srgbClr val="D61044"/>
                </a:solidFill>
                <a:latin typeface="Brush Script MT" pitchFamily="66" charset="0"/>
              </a:rPr>
              <a:t>литературы МБОУ «</a:t>
            </a:r>
            <a:r>
              <a:rPr lang="ru-RU" sz="2000" b="1" i="1" dirty="0" err="1" smtClean="0">
                <a:solidFill>
                  <a:srgbClr val="D61044"/>
                </a:solidFill>
                <a:latin typeface="Brush Script MT" pitchFamily="66" charset="0"/>
              </a:rPr>
              <a:t>Парапинская</a:t>
            </a:r>
            <a:r>
              <a:rPr lang="ru-RU" sz="2000" b="1" i="1" dirty="0" smtClean="0">
                <a:solidFill>
                  <a:srgbClr val="D61044"/>
                </a:solidFill>
                <a:latin typeface="Brush Script MT" pitchFamily="66" charset="0"/>
              </a:rPr>
              <a:t> СОШ»</a:t>
            </a:r>
            <a:endParaRPr lang="ru-RU" sz="2000" b="1" i="1" dirty="0" smtClean="0">
              <a:solidFill>
                <a:srgbClr val="D61044"/>
              </a:solidFill>
              <a:latin typeface="Brush Script MT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err="1" smtClean="0">
                <a:solidFill>
                  <a:srgbClr val="D61044"/>
                </a:solidFill>
                <a:latin typeface="Brush Script MT" pitchFamily="66" charset="0"/>
              </a:rPr>
              <a:t>Сергиной</a:t>
            </a:r>
            <a:r>
              <a:rPr lang="ru-RU" sz="2000" b="1" i="1" dirty="0" smtClean="0">
                <a:solidFill>
                  <a:srgbClr val="D61044"/>
                </a:solidFill>
                <a:latin typeface="Brush Script MT" pitchFamily="66" charset="0"/>
              </a:rPr>
              <a:t> Анны Ивановны</a:t>
            </a:r>
          </a:p>
        </p:txBody>
      </p:sp>
      <p:pic>
        <p:nvPicPr>
          <p:cNvPr id="7" name="Picture 5" descr="F:\выпуск 2015\DSC_02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2202873" cy="2809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143000"/>
          </a:xfrm>
        </p:spPr>
        <p:txBody>
          <a:bodyPr/>
          <a:lstStyle/>
          <a:p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Преимущества использования</a:t>
            </a:r>
            <a:br>
              <a:rPr lang="ru-RU" sz="4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latin typeface="Times New Roman" pitchFamily="18" charset="0"/>
                <a:cs typeface="Times New Roman" pitchFamily="18" charset="0"/>
              </a:rPr>
              <a:t>                        ИКТ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2071688"/>
            <a:ext cx="7715250" cy="1309687"/>
          </a:xfrm>
          <a:prstGeom prst="rect">
            <a:avLst/>
          </a:prstGeom>
          <a:solidFill>
            <a:srgbClr val="00FFFF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chemeClr val="bg1"/>
                </a:solidFill>
              </a:rPr>
              <a:t>Делают обучение более эффективным.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chemeClr val="bg1"/>
                </a:solidFill>
              </a:rPr>
              <a:t>Способствуют индивидуализации обучения.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chemeClr val="bg1"/>
                </a:solidFill>
              </a:rPr>
              <a:t>Повышается мотивация обучения</a:t>
            </a:r>
            <a:r>
              <a:rPr lang="ru-RU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14438" y="3571875"/>
            <a:ext cx="7572375" cy="1243013"/>
          </a:xfrm>
          <a:prstGeom prst="rect">
            <a:avLst/>
          </a:prstGeom>
          <a:solidFill>
            <a:srgbClr val="FF99CC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b="1" dirty="0">
                <a:solidFill>
                  <a:schemeClr val="bg1"/>
                </a:solidFill>
              </a:rPr>
              <a:t>Активизируется познавательная деятельность учащихся.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b="1" dirty="0">
                <a:solidFill>
                  <a:schemeClr val="bg1"/>
                </a:solidFill>
              </a:rPr>
              <a:t>Обеспечивается оперативность и объективность контроля.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b="1" dirty="0">
                <a:solidFill>
                  <a:schemeClr val="bg1"/>
                </a:solidFill>
              </a:rPr>
              <a:t>Дают педагогу возможность для построения индивидуальных образовательных траекторий учащихся.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1563" y="5133975"/>
            <a:ext cx="7786687" cy="1223963"/>
          </a:xfrm>
          <a:prstGeom prst="rect">
            <a:avLst/>
          </a:prstGeom>
          <a:solidFill>
            <a:srgbClr val="99FF66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b="1" dirty="0">
                <a:solidFill>
                  <a:schemeClr val="bg1"/>
                </a:solidFill>
              </a:rPr>
              <a:t>Облегчает деятельность педагога и создают эффективную обратную связь.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b="1" dirty="0">
                <a:solidFill>
                  <a:schemeClr val="bg1"/>
                </a:solidFill>
              </a:rPr>
              <a:t>Способствуют развитию у учащихся продуктивных функций и психических процессов.</a:t>
            </a:r>
          </a:p>
          <a:p>
            <a:pPr marL="609600" indent="-609600">
              <a:lnSpc>
                <a:spcPct val="80000"/>
              </a:lnSpc>
              <a:buFontTx/>
              <a:buAutoNum type="arabicPeriod"/>
              <a:defRPr/>
            </a:pPr>
            <a:r>
              <a:rPr lang="ru-RU" b="1" dirty="0">
                <a:solidFill>
                  <a:schemeClr val="bg1"/>
                </a:solidFill>
              </a:rPr>
              <a:t>Повышается интерес к </a:t>
            </a:r>
            <a:r>
              <a:rPr lang="ru-RU" b="1" dirty="0" err="1">
                <a:solidFill>
                  <a:schemeClr val="bg1"/>
                </a:solidFill>
              </a:rPr>
              <a:t>к</a:t>
            </a:r>
            <a:r>
              <a:rPr lang="ru-RU" b="1" dirty="0">
                <a:solidFill>
                  <a:schemeClr val="bg1"/>
                </a:solidFill>
              </a:rPr>
              <a:t> изучаемому предмету.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296" name="AutoShape 34"/>
          <p:cNvSpPr>
            <a:spLocks noChangeArrowheads="1"/>
          </p:cNvSpPr>
          <p:nvPr/>
        </p:nvSpPr>
        <p:spPr bwMode="auto">
          <a:xfrm>
            <a:off x="285750" y="3000375"/>
            <a:ext cx="763588" cy="838200"/>
          </a:xfrm>
          <a:prstGeom prst="curvedRightArrow">
            <a:avLst>
              <a:gd name="adj1" fmla="val 22005"/>
              <a:gd name="adj2" fmla="val 44000"/>
              <a:gd name="adj3" fmla="val 33333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Tahoma" pitchFamily="34" charset="0"/>
            </a:endParaRPr>
          </a:p>
        </p:txBody>
      </p:sp>
      <p:sp>
        <p:nvSpPr>
          <p:cNvPr id="12297" name="AutoShape 34"/>
          <p:cNvSpPr>
            <a:spLocks noChangeArrowheads="1"/>
          </p:cNvSpPr>
          <p:nvPr/>
        </p:nvSpPr>
        <p:spPr bwMode="auto">
          <a:xfrm>
            <a:off x="285750" y="4643438"/>
            <a:ext cx="763588" cy="838200"/>
          </a:xfrm>
          <a:prstGeom prst="curvedRightArrow">
            <a:avLst>
              <a:gd name="adj1" fmla="val 22005"/>
              <a:gd name="adj2" fmla="val 44000"/>
              <a:gd name="adj3" fmla="val 33333"/>
            </a:avLst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ru-RU">
              <a:latin typeface="Tahoma" pitchFamily="34" charset="0"/>
            </a:endParaRPr>
          </a:p>
        </p:txBody>
      </p:sp>
      <p:pic>
        <p:nvPicPr>
          <p:cNvPr id="20488" name="Picture 4" descr="ребёно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963613"/>
            <a:ext cx="1285875" cy="1322387"/>
          </a:xfrm>
          <a:prstGeom prst="rect">
            <a:avLst/>
          </a:prstGeom>
          <a:noFill/>
          <a:ln w="76200" cmpd="tri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2928938"/>
            <a:ext cx="5929312" cy="563562"/>
          </a:xfrm>
        </p:spPr>
        <p:txBody>
          <a:bodyPr/>
          <a:lstStyle/>
          <a:p>
            <a:pPr eaLnBrk="1" hangingPunct="1"/>
            <a:r>
              <a:rPr lang="uk-UA" sz="4400" b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Педагогическое кредо:</a:t>
            </a:r>
            <a:endParaRPr lang="en-US" sz="4400" b="1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8110" name="AutoShape 46"/>
          <p:cNvSpPr>
            <a:spLocks noChangeArrowheads="1"/>
          </p:cNvSpPr>
          <p:nvPr/>
        </p:nvSpPr>
        <p:spPr bwMode="ltGray">
          <a:xfrm rot="5400000">
            <a:off x="-2412206" y="1383506"/>
            <a:ext cx="4824412" cy="4772026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8111" name="AutoShape 47"/>
          <p:cNvSpPr>
            <a:spLocks noChangeArrowheads="1"/>
          </p:cNvSpPr>
          <p:nvPr/>
        </p:nvSpPr>
        <p:spPr bwMode="ltGray">
          <a:xfrm flipH="1">
            <a:off x="-1" y="1928802"/>
            <a:ext cx="2177254" cy="3856828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alpha val="56000"/>
                </a:schemeClr>
              </a:gs>
              <a:gs pos="100000">
                <a:schemeClr val="bg2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vert="wordArtVert" wrap="none" anchor="ctr"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9600" b="1" dirty="0">
                <a:latin typeface="+mn-lt"/>
              </a:rPr>
              <a:t>?</a:t>
            </a:r>
            <a:endParaRPr lang="ru-RU" sz="9600" b="1" dirty="0">
              <a:latin typeface="+mn-lt"/>
            </a:endParaRPr>
          </a:p>
        </p:txBody>
      </p:sp>
      <p:sp>
        <p:nvSpPr>
          <p:cNvPr id="10246" name="AutoShape 50"/>
          <p:cNvSpPr>
            <a:spLocks noChangeArrowheads="1"/>
          </p:cNvSpPr>
          <p:nvPr/>
        </p:nvSpPr>
        <p:spPr bwMode="gray">
          <a:xfrm>
            <a:off x="2357438" y="3786188"/>
            <a:ext cx="6143625" cy="714375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uk-UA" sz="2800" b="1">
                <a:latin typeface="Times New Roman" pitchFamily="18" charset="0"/>
                <a:cs typeface="Times New Roman" pitchFamily="18" charset="0"/>
              </a:rPr>
              <a:t> Учить учиться – и учиться учить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AutoShape 52"/>
          <p:cNvSpPr>
            <a:spLocks noChangeArrowheads="1"/>
          </p:cNvSpPr>
          <p:nvPr/>
        </p:nvSpPr>
        <p:spPr bwMode="gray">
          <a:xfrm>
            <a:off x="2000250" y="1643063"/>
            <a:ext cx="5857875" cy="1214437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b="1">
              <a:solidFill>
                <a:schemeClr val="tx2"/>
              </a:solidFill>
            </a:endParaRP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643063" y="2000250"/>
            <a:ext cx="428625" cy="500063"/>
            <a:chOff x="2078" y="1680"/>
            <a:chExt cx="1615" cy="1615"/>
          </a:xfrm>
        </p:grpSpPr>
        <p:sp>
          <p:nvSpPr>
            <p:cNvPr id="10261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2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20" name="Oval 56"/>
            <p:cNvSpPr>
              <a:spLocks noChangeArrowheads="1"/>
            </p:cNvSpPr>
            <p:nvPr/>
          </p:nvSpPr>
          <p:spPr bwMode="gray">
            <a:xfrm>
              <a:off x="2257" y="1859"/>
              <a:ext cx="1256" cy="1261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264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gray">
            <a:xfrm>
              <a:off x="2335" y="1936"/>
              <a:ext cx="1101" cy="109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266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2071688" y="4071938"/>
            <a:ext cx="381000" cy="381000"/>
            <a:chOff x="2078" y="1680"/>
            <a:chExt cx="1615" cy="1615"/>
          </a:xfrm>
        </p:grpSpPr>
        <p:sp>
          <p:nvSpPr>
            <p:cNvPr id="10255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6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258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88136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latin typeface="+mn-lt"/>
              </a:endParaRPr>
            </a:p>
          </p:txBody>
        </p:sp>
        <p:sp>
          <p:nvSpPr>
            <p:cNvPr id="10260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0250" name="TextBox 48"/>
          <p:cNvSpPr txBox="1">
            <a:spLocks noChangeArrowheads="1"/>
          </p:cNvSpPr>
          <p:nvPr/>
        </p:nvSpPr>
        <p:spPr bwMode="auto">
          <a:xfrm>
            <a:off x="2071688" y="1785938"/>
            <a:ext cx="5214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Работать творчески, давая знания.</a:t>
            </a:r>
          </a:p>
          <a:p>
            <a:r>
              <a:rPr lang="uk-UA" sz="2400" b="1">
                <a:latin typeface="Times New Roman" pitchFamily="18" charset="0"/>
                <a:cs typeface="Times New Roman" pitchFamily="18" charset="0"/>
              </a:rPr>
              <a:t>Учить  учиться- вот мое призвание!</a:t>
            </a:r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2"/>
          <p:cNvSpPr txBox="1">
            <a:spLocks noChangeArrowheads="1"/>
          </p:cNvSpPr>
          <p:nvPr/>
        </p:nvSpPr>
        <p:spPr bwMode="auto">
          <a:xfrm>
            <a:off x="2786063" y="571500"/>
            <a:ext cx="3265487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 anchor="ctr"/>
          <a:lstStyle/>
          <a:p>
            <a:pPr>
              <a:defRPr/>
            </a:pPr>
            <a:r>
              <a:rPr lang="uk-UA" sz="4400" b="1" dirty="0">
                <a:solidFill>
                  <a:srgbClr val="FFC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Девиз  </a:t>
            </a:r>
            <a:r>
              <a:rPr lang="uk-UA" sz="44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:</a:t>
            </a:r>
            <a:endParaRPr lang="en-US" sz="4400" b="1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52" name="Picture 1" descr="C:\Documents and Settings\Администратор\Рабочий стол\приказ+ картинки\0_46ba3_bf6a4e47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072063"/>
            <a:ext cx="1068387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3" name="Прямоугольник 24"/>
          <p:cNvSpPr>
            <a:spLocks noChangeArrowheads="1"/>
          </p:cNvSpPr>
          <p:nvPr/>
        </p:nvSpPr>
        <p:spPr bwMode="auto">
          <a:xfrm>
            <a:off x="2643188" y="4857750"/>
            <a:ext cx="6286500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Будьте сами искателями, исследователями. </a:t>
            </a:r>
          </a:p>
          <a:p>
            <a:r>
              <a:rPr lang="uk-UA" sz="2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Если не будет огонька у вас, вам никогда не зажечь его у других.</a:t>
            </a:r>
          </a:p>
          <a:p>
            <a:r>
              <a:rPr lang="uk-UA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В.Сухомлинский</a:t>
            </a:r>
            <a:r>
              <a:rPr lang="uk-UA" b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>
              <a:solidFill>
                <a:srgbClr val="FFFF00"/>
              </a:solidFill>
            </a:endParaRPr>
          </a:p>
        </p:txBody>
      </p:sp>
      <p:pic>
        <p:nvPicPr>
          <p:cNvPr id="10254" name="Picture 5" descr="114915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9063"/>
            <a:ext cx="20002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8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Text Box 4"/>
          <p:cNvSpPr txBox="1">
            <a:spLocks noChangeArrowheads="1"/>
          </p:cNvSpPr>
          <p:nvPr/>
        </p:nvSpPr>
        <p:spPr bwMode="auto">
          <a:xfrm>
            <a:off x="149225" y="1119188"/>
            <a:ext cx="1131888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r>
              <a:rPr lang="uk-UA" sz="4000" b="1">
                <a:latin typeface="Monotype Corsiva" pitchFamily="66" charset="0"/>
              </a:rPr>
              <a:t>Если</a:t>
            </a:r>
            <a:endParaRPr lang="ru-RU" sz="4000" b="1">
              <a:latin typeface="Monotype Corsiva" pitchFamily="66" charset="0"/>
            </a:endParaRPr>
          </a:p>
        </p:txBody>
      </p:sp>
      <p:grpSp>
        <p:nvGrpSpPr>
          <p:cNvPr id="2" name="Группа 44"/>
          <p:cNvGrpSpPr/>
          <p:nvPr/>
        </p:nvGrpSpPr>
        <p:grpSpPr>
          <a:xfrm>
            <a:off x="1640487" y="926804"/>
            <a:ext cx="2841327" cy="1309346"/>
            <a:chOff x="7344727" y="470819"/>
            <a:chExt cx="1368170" cy="13681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46" name="Овал 45"/>
            <p:cNvSpPr/>
            <p:nvPr/>
          </p:nvSpPr>
          <p:spPr>
            <a:xfrm>
              <a:off x="7344727" y="470819"/>
              <a:ext cx="1368170" cy="1368170"/>
            </a:xfrm>
            <a:prstGeom prst="ellipse">
              <a:avLst/>
            </a:prstGeom>
            <a:solidFill>
              <a:srgbClr val="CC3399">
                <a:alpha val="49804"/>
              </a:srgb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47" name="Овал 4"/>
            <p:cNvSpPr/>
            <p:nvPr/>
          </p:nvSpPr>
          <p:spPr>
            <a:xfrm>
              <a:off x="7545091" y="671183"/>
              <a:ext cx="967442" cy="9674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5295" tIns="15240" rIns="75295" bIns="15240" spcCol="1270" anchor="ctr"/>
            <a:lstStyle/>
            <a:p>
              <a:pPr algn="ctr" defTabSz="53333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68" name="Rectangle 14"/>
          <p:cNvSpPr>
            <a:spLocks noChangeArrowheads="1"/>
          </p:cNvSpPr>
          <p:nvPr/>
        </p:nvSpPr>
        <p:spPr bwMode="auto">
          <a:xfrm>
            <a:off x="1835150" y="1052513"/>
            <a:ext cx="2663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Коллектив обучающихся</a:t>
            </a:r>
          </a:p>
        </p:txBody>
      </p:sp>
      <p:sp>
        <p:nvSpPr>
          <p:cNvPr id="49162" name="Line 20"/>
          <p:cNvSpPr>
            <a:spLocks noChangeShapeType="1"/>
          </p:cNvSpPr>
          <p:nvPr/>
        </p:nvSpPr>
        <p:spPr bwMode="auto">
          <a:xfrm flipH="1">
            <a:off x="1979613" y="2133600"/>
            <a:ext cx="336550" cy="4127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lIns="91430" tIns="45714" rIns="91430" bIns="45714" anchor="ctr"/>
          <a:lstStyle/>
          <a:p>
            <a:pPr>
              <a:defRPr/>
            </a:pPr>
            <a:endParaRPr lang="uk-UA" dirty="0"/>
          </a:p>
        </p:txBody>
      </p:sp>
      <p:sp>
        <p:nvSpPr>
          <p:cNvPr id="49166" name="Line 21"/>
          <p:cNvSpPr>
            <a:spLocks noChangeShapeType="1"/>
          </p:cNvSpPr>
          <p:nvPr/>
        </p:nvSpPr>
        <p:spPr bwMode="auto">
          <a:xfrm>
            <a:off x="4140200" y="1989138"/>
            <a:ext cx="252413" cy="4127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lIns="91430" tIns="45714" rIns="91430" bIns="45714" anchor="ctr"/>
          <a:lstStyle/>
          <a:p>
            <a:pPr>
              <a:defRPr/>
            </a:pPr>
            <a:endParaRPr lang="uk-UA" dirty="0"/>
          </a:p>
        </p:txBody>
      </p:sp>
      <p:grpSp>
        <p:nvGrpSpPr>
          <p:cNvPr id="3" name="Группа 54"/>
          <p:cNvGrpSpPr/>
          <p:nvPr/>
        </p:nvGrpSpPr>
        <p:grpSpPr>
          <a:xfrm>
            <a:off x="1206402" y="2364455"/>
            <a:ext cx="2558869" cy="1469130"/>
            <a:chOff x="7304487" y="671183"/>
            <a:chExt cx="1368170" cy="1527851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6" name="Овал 55"/>
            <p:cNvSpPr/>
            <p:nvPr/>
          </p:nvSpPr>
          <p:spPr>
            <a:xfrm>
              <a:off x="7304487" y="830864"/>
              <a:ext cx="1368170" cy="1368170"/>
            </a:xfrm>
            <a:prstGeom prst="ellipse">
              <a:avLst/>
            </a:prstGeom>
            <a:solidFill>
              <a:srgbClr val="CC3399">
                <a:alpha val="49804"/>
              </a:srgb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7" name="Овал 4"/>
            <p:cNvSpPr/>
            <p:nvPr/>
          </p:nvSpPr>
          <p:spPr>
            <a:xfrm>
              <a:off x="7545091" y="671183"/>
              <a:ext cx="967442" cy="9674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5295" tIns="15240" rIns="75295" bIns="15240" spcCol="1270" anchor="ctr"/>
            <a:lstStyle/>
            <a:p>
              <a:pPr algn="ctr" defTabSz="53333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4" name="Группа 57"/>
          <p:cNvGrpSpPr/>
          <p:nvPr/>
        </p:nvGrpSpPr>
        <p:grpSpPr>
          <a:xfrm>
            <a:off x="2786050" y="2005193"/>
            <a:ext cx="3696504" cy="1644523"/>
            <a:chOff x="7063045" y="671183"/>
            <a:chExt cx="1449488" cy="1743878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9" name="Овал 58"/>
            <p:cNvSpPr/>
            <p:nvPr/>
          </p:nvSpPr>
          <p:spPr>
            <a:xfrm>
              <a:off x="7063045" y="1046891"/>
              <a:ext cx="1368170" cy="1368170"/>
            </a:xfrm>
            <a:prstGeom prst="ellipse">
              <a:avLst/>
            </a:prstGeom>
            <a:solidFill>
              <a:srgbClr val="CC3399">
                <a:alpha val="49804"/>
              </a:srgb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60" name="Овал 4"/>
            <p:cNvSpPr/>
            <p:nvPr/>
          </p:nvSpPr>
          <p:spPr>
            <a:xfrm>
              <a:off x="7545091" y="671183"/>
              <a:ext cx="967442" cy="96744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5295" tIns="15240" rIns="75295" bIns="15240" spcCol="1270" anchor="ctr"/>
            <a:lstStyle/>
            <a:p>
              <a:pPr algn="ctr" defTabSz="53333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77" name="Rectangle 22"/>
          <p:cNvSpPr>
            <a:spLocks noChangeArrowheads="1"/>
          </p:cNvSpPr>
          <p:nvPr/>
        </p:nvSpPr>
        <p:spPr bwMode="auto">
          <a:xfrm>
            <a:off x="785813" y="2708275"/>
            <a:ext cx="32829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ИКТ способы +ИКТ </a:t>
            </a:r>
          </a:p>
          <a:p>
            <a:r>
              <a:rPr lang="uk-UA" b="1"/>
              <a:t>технологии </a:t>
            </a:r>
          </a:p>
          <a:p>
            <a:r>
              <a:rPr lang="uk-UA" b="1"/>
              <a:t>и проектные методики</a:t>
            </a:r>
            <a:endParaRPr lang="ru-RU" b="1"/>
          </a:p>
        </p:txBody>
      </p:sp>
      <p:sp>
        <p:nvSpPr>
          <p:cNvPr id="11278" name="Rectangle 23"/>
          <p:cNvSpPr>
            <a:spLocks noChangeArrowheads="1"/>
          </p:cNvSpPr>
          <p:nvPr/>
        </p:nvSpPr>
        <p:spPr bwMode="auto">
          <a:xfrm>
            <a:off x="3429000" y="2492375"/>
            <a:ext cx="3071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/>
              <a:t>Заинтересованность предметом</a:t>
            </a:r>
          </a:p>
        </p:txBody>
      </p:sp>
      <p:sp>
        <p:nvSpPr>
          <p:cNvPr id="49170" name="Line 21"/>
          <p:cNvSpPr>
            <a:spLocks noChangeShapeType="1"/>
          </p:cNvSpPr>
          <p:nvPr/>
        </p:nvSpPr>
        <p:spPr bwMode="auto">
          <a:xfrm>
            <a:off x="5508625" y="3644900"/>
            <a:ext cx="252413" cy="4127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lIns="91430" tIns="45714" rIns="91430" bIns="45714" anchor="ctr"/>
          <a:lstStyle/>
          <a:p>
            <a:pPr>
              <a:defRPr/>
            </a:pPr>
            <a:endParaRPr lang="uk-UA" dirty="0"/>
          </a:p>
        </p:txBody>
      </p:sp>
      <p:grpSp>
        <p:nvGrpSpPr>
          <p:cNvPr id="5" name="Группа 73"/>
          <p:cNvGrpSpPr/>
          <p:nvPr/>
        </p:nvGrpSpPr>
        <p:grpSpPr>
          <a:xfrm>
            <a:off x="4286248" y="4286256"/>
            <a:ext cx="3375446" cy="1155245"/>
            <a:chOff x="7344727" y="470819"/>
            <a:chExt cx="1368170" cy="13681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75" name="Блок-схема: несколько документов 74"/>
            <p:cNvSpPr/>
            <p:nvPr/>
          </p:nvSpPr>
          <p:spPr>
            <a:xfrm>
              <a:off x="7344727" y="470819"/>
              <a:ext cx="1368170" cy="1368170"/>
            </a:xfrm>
            <a:prstGeom prst="flowChartMultidocument">
              <a:avLst/>
            </a:prstGeom>
            <a:solidFill>
              <a:srgbClr val="CC3399">
                <a:alpha val="49804"/>
              </a:srgb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76" name="Блок-схема: несколько документов 4"/>
            <p:cNvSpPr/>
            <p:nvPr/>
          </p:nvSpPr>
          <p:spPr>
            <a:xfrm>
              <a:off x="7344727" y="703598"/>
              <a:ext cx="1177830" cy="10835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5295" tIns="15240" rIns="75295" bIns="15240" spcCol="1270" anchor="ctr"/>
            <a:lstStyle/>
            <a:p>
              <a:pPr algn="ctr" defTabSz="533337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83" name="Rectangle 26"/>
          <p:cNvSpPr>
            <a:spLocks noChangeArrowheads="1"/>
          </p:cNvSpPr>
          <p:nvPr/>
        </p:nvSpPr>
        <p:spPr bwMode="auto">
          <a:xfrm>
            <a:off x="4500563" y="4365625"/>
            <a:ext cx="3036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b="1"/>
              <a:t>Нестандартные  задания</a:t>
            </a:r>
          </a:p>
        </p:txBody>
      </p:sp>
      <p:sp>
        <p:nvSpPr>
          <p:cNvPr id="49156" name="Text Box 5"/>
          <p:cNvSpPr txBox="1">
            <a:spLocks noChangeArrowheads="1"/>
          </p:cNvSpPr>
          <p:nvPr/>
        </p:nvSpPr>
        <p:spPr bwMode="auto">
          <a:xfrm>
            <a:off x="4500563" y="1341438"/>
            <a:ext cx="657225" cy="473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91430" tIns="45714" rIns="91430" bIns="45714">
            <a:spAutoFit/>
          </a:bodyPr>
          <a:lstStyle/>
          <a:p>
            <a:r>
              <a:rPr lang="uk-UA" sz="2500" b="1">
                <a:latin typeface="Times New Roman" pitchFamily="18" charset="0"/>
              </a:rPr>
              <a:t>, то</a:t>
            </a:r>
            <a:endParaRPr lang="ru-RU" sz="2500" b="1">
              <a:latin typeface="Times New Roman" pitchFamily="18" charset="0"/>
            </a:endParaRPr>
          </a:p>
        </p:txBody>
      </p:sp>
      <p:sp>
        <p:nvSpPr>
          <p:cNvPr id="35" name="AutoShape 11"/>
          <p:cNvSpPr>
            <a:spLocks noChangeArrowheads="1"/>
          </p:cNvSpPr>
          <p:nvPr/>
        </p:nvSpPr>
        <p:spPr bwMode="auto">
          <a:xfrm>
            <a:off x="5138291" y="1448595"/>
            <a:ext cx="1153269" cy="394249"/>
          </a:xfrm>
          <a:prstGeom prst="rightArrow">
            <a:avLst>
              <a:gd name="adj1" fmla="val 50000"/>
              <a:gd name="adj2" fmla="val 71512"/>
            </a:avLst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430" tIns="45714" rIns="91430" bIns="45714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9154" name="Oval 23"/>
          <p:cNvSpPr>
            <a:spLocks noChangeArrowheads="1"/>
          </p:cNvSpPr>
          <p:nvPr/>
        </p:nvSpPr>
        <p:spPr bwMode="gray">
          <a:xfrm>
            <a:off x="6300788" y="1125538"/>
            <a:ext cx="2108200" cy="1071562"/>
          </a:xfrm>
          <a:prstGeom prst="ellipse">
            <a:avLst/>
          </a:prstGeom>
          <a:gradFill rotWithShape="1">
            <a:gsLst>
              <a:gs pos="0">
                <a:srgbClr val="A2A2A2"/>
              </a:gs>
              <a:gs pos="50000">
                <a:srgbClr val="FFFFFF"/>
              </a:gs>
              <a:gs pos="100000">
                <a:srgbClr val="A2A2A2"/>
              </a:gs>
            </a:gsLst>
            <a:lin ang="0" scaled="1"/>
          </a:gradFill>
          <a:ln w="9525" algn="ctr">
            <a:noFill/>
            <a:round/>
            <a:headEnd/>
            <a:tailEnd/>
          </a:ln>
        </p:spPr>
        <p:txBody>
          <a:bodyPr wrap="none" lIns="91430" tIns="45714" rIns="91430" bIns="45714" anchor="ctr"/>
          <a:lstStyle/>
          <a:p>
            <a:endParaRPr lang="ru-RU"/>
          </a:p>
        </p:txBody>
      </p:sp>
      <p:grpSp>
        <p:nvGrpSpPr>
          <p:cNvPr id="6" name="Группа 51"/>
          <p:cNvGrpSpPr/>
          <p:nvPr/>
        </p:nvGrpSpPr>
        <p:grpSpPr>
          <a:xfrm>
            <a:off x="6327048" y="1148672"/>
            <a:ext cx="2109653" cy="1072728"/>
            <a:chOff x="1097074" y="470819"/>
            <a:chExt cx="1368170" cy="136817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3" name="Овал 52"/>
            <p:cNvSpPr/>
            <p:nvPr/>
          </p:nvSpPr>
          <p:spPr>
            <a:xfrm>
              <a:off x="1097074" y="470819"/>
              <a:ext cx="1368170" cy="1368170"/>
            </a:xfrm>
            <a:prstGeom prst="ellipse">
              <a:avLst/>
            </a:prstGeom>
            <a:solidFill>
              <a:srgbClr val="93C557">
                <a:alpha val="49804"/>
              </a:srgb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54" name="Овал 4"/>
            <p:cNvSpPr/>
            <p:nvPr/>
          </p:nvSpPr>
          <p:spPr>
            <a:xfrm>
              <a:off x="1297438" y="671183"/>
              <a:ext cx="1058352" cy="96744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lIns="75295" tIns="15240" rIns="75295" bIns="15240" spcCol="1270" anchor="ctr"/>
            <a:lstStyle/>
            <a:p>
              <a:pPr algn="ctr" defTabSz="533337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4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результат</a:t>
              </a:r>
              <a:endPara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163" name="Line 22"/>
          <p:cNvSpPr>
            <a:spLocks noChangeShapeType="1"/>
          </p:cNvSpPr>
          <p:nvPr/>
        </p:nvSpPr>
        <p:spPr bwMode="auto">
          <a:xfrm>
            <a:off x="7956550" y="2060575"/>
            <a:ext cx="84138" cy="24765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lIns="91430" tIns="45714" rIns="91430" bIns="45714" anchor="ctr"/>
          <a:lstStyle/>
          <a:p>
            <a:pPr>
              <a:defRPr/>
            </a:pPr>
            <a:endParaRPr lang="uk-UA" dirty="0"/>
          </a:p>
        </p:txBody>
      </p:sp>
      <p:sp>
        <p:nvSpPr>
          <p:cNvPr id="24591" name="AutoShape 15"/>
          <p:cNvSpPr>
            <a:spLocks noChangeArrowheads="1"/>
          </p:cNvSpPr>
          <p:nvPr/>
        </p:nvSpPr>
        <p:spPr bwMode="auto">
          <a:xfrm>
            <a:off x="6529388" y="2492375"/>
            <a:ext cx="2614612" cy="1373188"/>
          </a:xfrm>
          <a:prstGeom prst="flowChartMultidocumen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30" tIns="45714" rIns="91430" bIns="45714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/>
          </a:p>
        </p:txBody>
      </p:sp>
      <p:sp>
        <p:nvSpPr>
          <p:cNvPr id="82" name="Блок-схема: несколько документов 81"/>
          <p:cNvSpPr/>
          <p:nvPr/>
        </p:nvSpPr>
        <p:spPr>
          <a:xfrm>
            <a:off x="6190485" y="2428868"/>
            <a:ext cx="2953515" cy="1748187"/>
          </a:xfrm>
          <a:prstGeom prst="flowChartMultidocument">
            <a:avLst/>
          </a:prstGeom>
          <a:solidFill>
            <a:srgbClr val="93C557">
              <a:alpha val="49804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297" name="Rectangle 48"/>
          <p:cNvSpPr>
            <a:spLocks noChangeArrowheads="1"/>
          </p:cNvSpPr>
          <p:nvPr/>
        </p:nvSpPr>
        <p:spPr bwMode="auto">
          <a:xfrm>
            <a:off x="6516688" y="2708275"/>
            <a:ext cx="2843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Сформирована  информационная  компетентность</a:t>
            </a:r>
            <a:endParaRPr lang="ru-RU" b="1">
              <a:solidFill>
                <a:schemeClr val="bg1"/>
              </a:solidFill>
            </a:endParaRPr>
          </a:p>
        </p:txBody>
      </p:sp>
      <p:sp>
        <p:nvSpPr>
          <p:cNvPr id="9250" name="AutoShape 42"/>
          <p:cNvSpPr>
            <a:spLocks/>
          </p:cNvSpPr>
          <p:nvPr/>
        </p:nvSpPr>
        <p:spPr bwMode="auto">
          <a:xfrm rot="5400000">
            <a:off x="4709318" y="2139157"/>
            <a:ext cx="506413" cy="5822950"/>
          </a:xfrm>
          <a:prstGeom prst="rightBrace">
            <a:avLst>
              <a:gd name="adj1" fmla="val 50465"/>
              <a:gd name="adj2" fmla="val 50000"/>
            </a:avLst>
          </a:prstGeom>
          <a:noFill/>
          <a:ln w="38100" algn="ctr">
            <a:solidFill>
              <a:schemeClr val="accent2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/>
          </a:extLst>
        </p:spPr>
        <p:txBody>
          <a:bodyPr rot="10800000" vert="eaVert" wrap="none" lIns="91430" tIns="45714" rIns="91430" bIns="45714" anchor="ctr"/>
          <a:lstStyle/>
          <a:p>
            <a:pPr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49169" name="Прямоугольник 35"/>
          <p:cNvSpPr>
            <a:spLocks noChangeArrowheads="1"/>
          </p:cNvSpPr>
          <p:nvPr/>
        </p:nvSpPr>
        <p:spPr bwMode="auto">
          <a:xfrm>
            <a:off x="1646813" y="5248762"/>
            <a:ext cx="58694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4" rIns="91430" bIns="45714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</a:t>
            </a:r>
          </a:p>
        </p:txBody>
      </p:sp>
      <p:sp>
        <p:nvSpPr>
          <p:cNvPr id="70" name="Oval 5"/>
          <p:cNvSpPr>
            <a:spLocks noChangeArrowheads="1"/>
          </p:cNvSpPr>
          <p:nvPr/>
        </p:nvSpPr>
        <p:spPr bwMode="gray">
          <a:xfrm>
            <a:off x="2411413" y="5445125"/>
            <a:ext cx="5184775" cy="1079500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prstShdw prst="shdw12" dist="76200" dir="10800000">
              <a:srgbClr val="001D3A">
                <a:alpha val="50000"/>
              </a:srgbClr>
            </a:prstShdw>
          </a:effectLst>
        </p:spPr>
        <p:txBody>
          <a:bodyPr wrap="none" lIns="91430" tIns="45714" rIns="91430" bIns="45714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84" name="Овал 83"/>
          <p:cNvSpPr/>
          <p:nvPr/>
        </p:nvSpPr>
        <p:spPr>
          <a:xfrm>
            <a:off x="2005988" y="5350490"/>
            <a:ext cx="6244574" cy="1485287"/>
          </a:xfrm>
          <a:prstGeom prst="ellipse">
            <a:avLst/>
          </a:prstGeom>
          <a:solidFill>
            <a:srgbClr val="FFC000">
              <a:alpha val="50000"/>
            </a:srgb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11304" name="Rectangle 55"/>
          <p:cNvSpPr>
            <a:spLocks noChangeArrowheads="1"/>
          </p:cNvSpPr>
          <p:nvPr/>
        </p:nvSpPr>
        <p:spPr bwMode="auto">
          <a:xfrm>
            <a:off x="2214563" y="5589588"/>
            <a:ext cx="5715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b="1">
                <a:solidFill>
                  <a:schemeClr val="bg1"/>
                </a:solidFill>
              </a:rPr>
              <a:t>Основа – мотивоционные  компоненты</a:t>
            </a:r>
          </a:p>
          <a:p>
            <a:r>
              <a:rPr lang="uk-UA" b="1">
                <a:solidFill>
                  <a:schemeClr val="bg1"/>
                </a:solidFill>
              </a:rPr>
              <a:t>(психологический  комфорт, ситуация успеха</a:t>
            </a:r>
            <a:r>
              <a:rPr lang="uk-UA" b="1">
                <a:solidFill>
                  <a:schemeClr val="bg2"/>
                </a:solidFill>
              </a:rPr>
              <a:t>)</a:t>
            </a:r>
            <a:endParaRPr lang="ru-RU" b="1">
              <a:solidFill>
                <a:schemeClr val="bg2"/>
              </a:solidFill>
            </a:endParaRPr>
          </a:p>
        </p:txBody>
      </p:sp>
      <p:sp>
        <p:nvSpPr>
          <p:cNvPr id="11305" name="Rectangle 45"/>
          <p:cNvSpPr>
            <a:spLocks noChangeArrowheads="1"/>
          </p:cNvSpPr>
          <p:nvPr/>
        </p:nvSpPr>
        <p:spPr bwMode="auto">
          <a:xfrm>
            <a:off x="1979613" y="125413"/>
            <a:ext cx="36004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ru-RU" sz="4000" b="1" i="1">
                <a:solidFill>
                  <a:srgbClr val="FF0000"/>
                </a:solidFill>
                <a:latin typeface="Lucida Calligraphy" pitchFamily="66" charset="0"/>
              </a:rPr>
              <a:t>Гипотеза</a:t>
            </a:r>
          </a:p>
        </p:txBody>
      </p:sp>
      <p:pic>
        <p:nvPicPr>
          <p:cNvPr id="11306" name="Picture 5" descr="baby0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6275" y="82550"/>
            <a:ext cx="142875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7" name="Picture 10" descr="3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4357688"/>
            <a:ext cx="12858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9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9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6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7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9250" grpId="0" animBg="1"/>
      <p:bldP spid="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1928813" y="1125538"/>
            <a:ext cx="6561137" cy="5445125"/>
            <a:chOff x="4112" y="95"/>
            <a:chExt cx="1493" cy="4668"/>
          </a:xfrm>
        </p:grpSpPr>
        <p:sp>
          <p:nvSpPr>
            <p:cNvPr id="24" name="AutoShape 34"/>
            <p:cNvSpPr>
              <a:spLocks noChangeArrowheads="1"/>
            </p:cNvSpPr>
            <p:nvPr/>
          </p:nvSpPr>
          <p:spPr bwMode="gray">
            <a:xfrm>
              <a:off x="4112" y="3278"/>
              <a:ext cx="1493" cy="1485"/>
            </a:xfrm>
            <a:prstGeom prst="can">
              <a:avLst>
                <a:gd name="adj" fmla="val 25000"/>
              </a:avLst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1003">
              <a:schemeClr val="lt2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AutoShape 35"/>
            <p:cNvSpPr>
              <a:spLocks noChangeArrowheads="1"/>
            </p:cNvSpPr>
            <p:nvPr/>
          </p:nvSpPr>
          <p:spPr bwMode="gray">
            <a:xfrm>
              <a:off x="4112" y="1722"/>
              <a:ext cx="1493" cy="1477"/>
            </a:xfrm>
            <a:prstGeom prst="can">
              <a:avLst>
                <a:gd name="adj" fmla="val 25000"/>
              </a:avLst>
            </a:prstGeom>
            <a:gradFill flip="none" rotWithShape="1">
              <a:lin ang="19200000" scaled="0"/>
              <a:tileRect/>
            </a:gra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2309" name="AutoShape 36"/>
            <p:cNvSpPr>
              <a:spLocks noChangeArrowheads="1"/>
            </p:cNvSpPr>
            <p:nvPr/>
          </p:nvSpPr>
          <p:spPr bwMode="gray">
            <a:xfrm>
              <a:off x="4112" y="95"/>
              <a:ext cx="1493" cy="1556"/>
            </a:xfrm>
            <a:prstGeom prst="can">
              <a:avLst>
                <a:gd name="adj" fmla="val 24998"/>
              </a:avLst>
            </a:prstGeom>
            <a:gradFill rotWithShape="1">
              <a:gsLst>
                <a:gs pos="0">
                  <a:srgbClr val="765E2F"/>
                </a:gs>
                <a:gs pos="50000">
                  <a:srgbClr val="FFCC66"/>
                </a:gs>
                <a:gs pos="100000">
                  <a:srgbClr val="765E2F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Text Box 46"/>
            <p:cNvSpPr txBox="1">
              <a:spLocks noChangeArrowheads="1"/>
            </p:cNvSpPr>
            <p:nvPr/>
          </p:nvSpPr>
          <p:spPr bwMode="gray">
            <a:xfrm>
              <a:off x="4192" y="3843"/>
              <a:ext cx="55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600" b="1">
                  <a:solidFill>
                    <a:schemeClr val="bg1"/>
                  </a:solidFill>
                </a:rPr>
                <a:t> </a:t>
              </a:r>
              <a:endParaRPr lang="uk-UA" sz="1600">
                <a:solidFill>
                  <a:schemeClr val="bg1"/>
                </a:solidFill>
              </a:endParaRPr>
            </a:p>
            <a:p>
              <a:endParaRPr lang="en-US" sz="1600" b="1">
                <a:solidFill>
                  <a:srgbClr val="001D3A"/>
                </a:solidFill>
              </a:endParaRPr>
            </a:p>
          </p:txBody>
        </p:sp>
        <p:sp>
          <p:nvSpPr>
            <p:cNvPr id="12311" name="Text Box 47"/>
            <p:cNvSpPr txBox="1">
              <a:spLocks noChangeArrowheads="1"/>
            </p:cNvSpPr>
            <p:nvPr/>
          </p:nvSpPr>
          <p:spPr bwMode="gray">
            <a:xfrm>
              <a:off x="4302" y="2075"/>
              <a:ext cx="55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uk-UA" sz="1600" b="1">
                  <a:solidFill>
                    <a:schemeClr val="bg1"/>
                  </a:solidFill>
                </a:rPr>
                <a:t> </a:t>
              </a:r>
              <a:endParaRPr lang="uk-UA" sz="1600">
                <a:solidFill>
                  <a:schemeClr val="bg1"/>
                </a:solidFill>
              </a:endParaRPr>
            </a:p>
          </p:txBody>
        </p:sp>
        <p:sp>
          <p:nvSpPr>
            <p:cNvPr id="50199" name="Text Box 48"/>
            <p:cNvSpPr txBox="1">
              <a:spLocks noChangeArrowheads="1"/>
            </p:cNvSpPr>
            <p:nvPr/>
          </p:nvSpPr>
          <p:spPr bwMode="gray">
            <a:xfrm>
              <a:off x="4112" y="520"/>
              <a:ext cx="1447" cy="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uk-UA" sz="1600" b="1" dirty="0">
                  <a:solidFill>
                    <a:schemeClr val="accent4">
                      <a:lumMod val="50000"/>
                    </a:schemeClr>
                  </a:solidFill>
                </a:rPr>
                <a:t> </a:t>
              </a:r>
              <a:endParaRPr lang="uk-UA" sz="1600" dirty="0">
                <a:solidFill>
                  <a:schemeClr val="accent4">
                    <a:lumMod val="50000"/>
                  </a:schemeClr>
                </a:solidFill>
              </a:endParaRPr>
            </a:p>
            <a:p>
              <a:pPr>
                <a:defRPr/>
              </a:pPr>
              <a:endParaRPr lang="en-US" sz="1600" b="1" dirty="0">
                <a:solidFill>
                  <a:srgbClr val="001D3A"/>
                </a:solidFill>
              </a:endParaRPr>
            </a:p>
          </p:txBody>
        </p:sp>
      </p:grpSp>
      <p:sp>
        <p:nvSpPr>
          <p:cNvPr id="18" name="Выгнутая влево стрелка 17"/>
          <p:cNvSpPr/>
          <p:nvPr/>
        </p:nvSpPr>
        <p:spPr>
          <a:xfrm>
            <a:off x="285720" y="2285992"/>
            <a:ext cx="1889144" cy="1733550"/>
          </a:xfrm>
          <a:prstGeom prst="curvedRightArrow">
            <a:avLst>
              <a:gd name="adj1" fmla="val 25000"/>
              <a:gd name="adj2" fmla="val 47557"/>
              <a:gd name="adj3" fmla="val 2500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4" rIns="91430" bIns="45714" anchor="ctr"/>
          <a:lstStyle/>
          <a:p>
            <a:pPr algn="ctr"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Выгнутая влево стрелка 17"/>
          <p:cNvSpPr/>
          <p:nvPr/>
        </p:nvSpPr>
        <p:spPr>
          <a:xfrm>
            <a:off x="214282" y="4286256"/>
            <a:ext cx="1928826" cy="1733550"/>
          </a:xfrm>
          <a:prstGeom prst="curved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4" rIns="91430" bIns="45714" anchor="ctr"/>
          <a:lstStyle/>
          <a:p>
            <a:pPr algn="ctr">
              <a:defRPr/>
            </a:pP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2297" name="Rectangle 25"/>
          <p:cNvSpPr>
            <a:spLocks noChangeArrowheads="1"/>
          </p:cNvSpPr>
          <p:nvPr/>
        </p:nvSpPr>
        <p:spPr bwMode="auto">
          <a:xfrm>
            <a:off x="1357313" y="214313"/>
            <a:ext cx="73453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000" b="1" i="1">
                <a:solidFill>
                  <a:srgbClr val="D61044"/>
                </a:solidFill>
                <a:latin typeface="Brush Script MT" pitchFamily="66" charset="0"/>
              </a:rPr>
              <a:t>Цель использования ИКТ</a:t>
            </a:r>
          </a:p>
        </p:txBody>
      </p:sp>
      <p:pic>
        <p:nvPicPr>
          <p:cNvPr id="12298" name="Picture 8" descr="j0396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00063"/>
            <a:ext cx="13382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9" name="Прямоугольник 13"/>
          <p:cNvSpPr>
            <a:spLocks noChangeArrowheads="1"/>
          </p:cNvSpPr>
          <p:nvPr/>
        </p:nvSpPr>
        <p:spPr bwMode="auto">
          <a:xfrm>
            <a:off x="2286000" y="1285875"/>
            <a:ext cx="60721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усилить образовательные эффекты;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-повысить качество усвоения материала;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-построить индивидуальные образовательные траектории учащихся;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-осуществить дифференцированный подход к учащимся с разным уровнем готовности к обучению;</a:t>
            </a:r>
          </a:p>
        </p:txBody>
      </p:sp>
      <p:sp>
        <p:nvSpPr>
          <p:cNvPr id="12300" name="Прямоугольник 14"/>
          <p:cNvSpPr>
            <a:spLocks noChangeArrowheads="1"/>
          </p:cNvSpPr>
          <p:nvPr/>
        </p:nvSpPr>
        <p:spPr bwMode="auto">
          <a:xfrm>
            <a:off x="2286000" y="3357563"/>
            <a:ext cx="6000750" cy="133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-организовать одновременно детей, обладающих различными способностями и возможностями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-наполнить уроки новым содержанием;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-развивать творческий подход к окружающему миру, любознательность  учащихся; </a:t>
            </a:r>
          </a:p>
        </p:txBody>
      </p:sp>
      <p:sp>
        <p:nvSpPr>
          <p:cNvPr id="12301" name="Прямоугольник 15"/>
          <p:cNvSpPr>
            <a:spLocks noChangeArrowheads="1"/>
          </p:cNvSpPr>
          <p:nvPr/>
        </p:nvSpPr>
        <p:spPr bwMode="auto">
          <a:xfrm>
            <a:off x="2286000" y="5000625"/>
            <a:ext cx="6000750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-формировать элементы информационной культуры; 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-прививать навыки рациональной работы с компьютерными программами;</a:t>
            </a:r>
          </a:p>
          <a:p>
            <a:pPr>
              <a:lnSpc>
                <a:spcPct val="90000"/>
              </a:lnSpc>
            </a:pPr>
            <a:r>
              <a:rPr lang="ru-RU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-поддерживать самостоятельность в освоении компьютерных технологий</a:t>
            </a:r>
            <a:endPara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302" name="Picture 18" descr="MC900230757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5387975"/>
            <a:ext cx="18573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642938"/>
            <a:ext cx="8186738" cy="774700"/>
          </a:xfrm>
        </p:spPr>
        <p:txBody>
          <a:bodyPr/>
          <a:lstStyle/>
          <a:p>
            <a:r>
              <a:rPr lang="uk-UA" b="1" smtClean="0">
                <a:solidFill>
                  <a:srgbClr val="FFC000"/>
                </a:solidFill>
              </a:rPr>
              <a:t> </a:t>
            </a:r>
            <a:r>
              <a:rPr lang="ru-RU" sz="4000" b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Внедрение ИКТ осуществляется по направлениям</a:t>
            </a:r>
            <a:r>
              <a:rPr lang="ru-RU" sz="4800" smtClean="0">
                <a:solidFill>
                  <a:srgbClr val="FFFF00"/>
                </a:solidFill>
              </a:rPr>
              <a:t>:</a:t>
            </a:r>
            <a:endParaRPr lang="ru-RU" b="1" smtClean="0">
              <a:solidFill>
                <a:srgbClr val="FFC000"/>
              </a:solidFill>
            </a:endParaRPr>
          </a:p>
        </p:txBody>
      </p:sp>
      <p:grpSp>
        <p:nvGrpSpPr>
          <p:cNvPr id="2" name="Group 24"/>
          <p:cNvGrpSpPr>
            <a:grpSpLocks noGrp="1"/>
          </p:cNvGrpSpPr>
          <p:nvPr>
            <p:ph idx="1"/>
          </p:nvPr>
        </p:nvGrpSpPr>
        <p:grpSpPr bwMode="auto">
          <a:xfrm>
            <a:off x="500063" y="1643063"/>
            <a:ext cx="7467600" cy="4525962"/>
            <a:chOff x="480" y="1170"/>
            <a:chExt cx="4269" cy="2809"/>
          </a:xfrm>
        </p:grpSpPr>
        <p:sp>
          <p:nvSpPr>
            <p:cNvPr id="41" name="Freeform 4"/>
            <p:cNvSpPr>
              <a:spLocks noEditPoints="1"/>
            </p:cNvSpPr>
            <p:nvPr/>
          </p:nvSpPr>
          <p:spPr bwMode="gray">
            <a:xfrm rot="20241944">
              <a:off x="910" y="1758"/>
              <a:ext cx="3839" cy="1698"/>
            </a:xfrm>
            <a:custGeom>
              <a:avLst/>
              <a:gdLst/>
              <a:ahLst/>
              <a:cxnLst>
                <a:cxn ang="0">
                  <a:pos x="1692" y="12"/>
                </a:cxn>
                <a:cxn ang="0">
                  <a:pos x="1234" y="74"/>
                </a:cxn>
                <a:cxn ang="0">
                  <a:pos x="828" y="182"/>
                </a:cxn>
                <a:cxn ang="0">
                  <a:pos x="486" y="330"/>
                </a:cxn>
                <a:cxn ang="0">
                  <a:pos x="226" y="510"/>
                </a:cxn>
                <a:cxn ang="0">
                  <a:pos x="58" y="718"/>
                </a:cxn>
                <a:cxn ang="0">
                  <a:pos x="0" y="944"/>
                </a:cxn>
                <a:cxn ang="0">
                  <a:pos x="58" y="1170"/>
                </a:cxn>
                <a:cxn ang="0">
                  <a:pos x="226" y="1378"/>
                </a:cxn>
                <a:cxn ang="0">
                  <a:pos x="486" y="1558"/>
                </a:cxn>
                <a:cxn ang="0">
                  <a:pos x="828" y="1706"/>
                </a:cxn>
                <a:cxn ang="0">
                  <a:pos x="1234" y="1814"/>
                </a:cxn>
                <a:cxn ang="0">
                  <a:pos x="1692" y="1876"/>
                </a:cxn>
                <a:cxn ang="0">
                  <a:pos x="2186" y="1884"/>
                </a:cxn>
                <a:cxn ang="0">
                  <a:pos x="2658" y="1840"/>
                </a:cxn>
                <a:cxn ang="0">
                  <a:pos x="3084" y="1746"/>
                </a:cxn>
                <a:cxn ang="0">
                  <a:pos x="3448" y="1612"/>
                </a:cxn>
                <a:cxn ang="0">
                  <a:pos x="3738" y="1442"/>
                </a:cxn>
                <a:cxn ang="0">
                  <a:pos x="3938" y="1242"/>
                </a:cxn>
                <a:cxn ang="0">
                  <a:pos x="4034" y="1022"/>
                </a:cxn>
                <a:cxn ang="0">
                  <a:pos x="4014" y="790"/>
                </a:cxn>
                <a:cxn ang="0">
                  <a:pos x="3882" y="576"/>
                </a:cxn>
                <a:cxn ang="0">
                  <a:pos x="3650" y="386"/>
                </a:cxn>
                <a:cxn ang="0">
                  <a:pos x="3334" y="228"/>
                </a:cxn>
                <a:cxn ang="0">
                  <a:pos x="2948" y="106"/>
                </a:cxn>
                <a:cxn ang="0">
                  <a:pos x="2506" y="28"/>
                </a:cxn>
                <a:cxn ang="0">
                  <a:pos x="2020" y="0"/>
                </a:cxn>
                <a:cxn ang="0">
                  <a:pos x="1606" y="1736"/>
                </a:cxn>
                <a:cxn ang="0">
                  <a:pos x="1164" y="1678"/>
                </a:cxn>
                <a:cxn ang="0">
                  <a:pos x="776" y="1576"/>
                </a:cxn>
                <a:cxn ang="0">
                  <a:pos x="458" y="1436"/>
                </a:cxn>
                <a:cxn ang="0">
                  <a:pos x="224" y="1266"/>
                </a:cxn>
                <a:cxn ang="0">
                  <a:pos x="88" y="1074"/>
                </a:cxn>
                <a:cxn ang="0">
                  <a:pos x="68" y="864"/>
                </a:cxn>
                <a:cxn ang="0">
                  <a:pos x="166" y="664"/>
                </a:cxn>
                <a:cxn ang="0">
                  <a:pos x="370" y="486"/>
                </a:cxn>
                <a:cxn ang="0">
                  <a:pos x="662" y="336"/>
                </a:cxn>
                <a:cxn ang="0">
                  <a:pos x="1028" y="222"/>
                </a:cxn>
                <a:cxn ang="0">
                  <a:pos x="1454" y="148"/>
                </a:cxn>
                <a:cxn ang="0">
                  <a:pos x="1922" y="120"/>
                </a:cxn>
                <a:cxn ang="0">
                  <a:pos x="2392" y="148"/>
                </a:cxn>
                <a:cxn ang="0">
                  <a:pos x="2818" y="222"/>
                </a:cxn>
                <a:cxn ang="0">
                  <a:pos x="3184" y="336"/>
                </a:cxn>
                <a:cxn ang="0">
                  <a:pos x="3476" y="486"/>
                </a:cxn>
                <a:cxn ang="0">
                  <a:pos x="3680" y="664"/>
                </a:cxn>
                <a:cxn ang="0">
                  <a:pos x="3778" y="864"/>
                </a:cxn>
                <a:cxn ang="0">
                  <a:pos x="3758" y="1074"/>
                </a:cxn>
                <a:cxn ang="0">
                  <a:pos x="3622" y="1266"/>
                </a:cxn>
                <a:cxn ang="0">
                  <a:pos x="3388" y="1436"/>
                </a:cxn>
                <a:cxn ang="0">
                  <a:pos x="3070" y="1576"/>
                </a:cxn>
                <a:cxn ang="0">
                  <a:pos x="2682" y="1678"/>
                </a:cxn>
                <a:cxn ang="0">
                  <a:pos x="2240" y="1736"/>
                </a:cxn>
              </a:cxnLst>
              <a:rect l="0" t="0" r="r" b="b"/>
              <a:pathLst>
                <a:path w="4040" h="1888">
                  <a:moveTo>
                    <a:pt x="2020" y="0"/>
                  </a:moveTo>
                  <a:lnTo>
                    <a:pt x="1854" y="4"/>
                  </a:lnTo>
                  <a:lnTo>
                    <a:pt x="1692" y="12"/>
                  </a:lnTo>
                  <a:lnTo>
                    <a:pt x="1534" y="28"/>
                  </a:lnTo>
                  <a:lnTo>
                    <a:pt x="1382" y="48"/>
                  </a:lnTo>
                  <a:lnTo>
                    <a:pt x="1234" y="74"/>
                  </a:lnTo>
                  <a:lnTo>
                    <a:pt x="1092" y="106"/>
                  </a:lnTo>
                  <a:lnTo>
                    <a:pt x="956" y="142"/>
                  </a:lnTo>
                  <a:lnTo>
                    <a:pt x="828" y="182"/>
                  </a:lnTo>
                  <a:lnTo>
                    <a:pt x="706" y="228"/>
                  </a:lnTo>
                  <a:lnTo>
                    <a:pt x="592" y="276"/>
                  </a:lnTo>
                  <a:lnTo>
                    <a:pt x="486" y="330"/>
                  </a:lnTo>
                  <a:lnTo>
                    <a:pt x="390" y="386"/>
                  </a:lnTo>
                  <a:lnTo>
                    <a:pt x="302" y="446"/>
                  </a:lnTo>
                  <a:lnTo>
                    <a:pt x="226" y="510"/>
                  </a:lnTo>
                  <a:lnTo>
                    <a:pt x="158" y="576"/>
                  </a:lnTo>
                  <a:lnTo>
                    <a:pt x="102" y="646"/>
                  </a:lnTo>
                  <a:lnTo>
                    <a:pt x="58" y="718"/>
                  </a:lnTo>
                  <a:lnTo>
                    <a:pt x="26" y="790"/>
                  </a:lnTo>
                  <a:lnTo>
                    <a:pt x="6" y="866"/>
                  </a:lnTo>
                  <a:lnTo>
                    <a:pt x="0" y="944"/>
                  </a:lnTo>
                  <a:lnTo>
                    <a:pt x="6" y="1022"/>
                  </a:lnTo>
                  <a:lnTo>
                    <a:pt x="26" y="1098"/>
                  </a:lnTo>
                  <a:lnTo>
                    <a:pt x="58" y="1170"/>
                  </a:lnTo>
                  <a:lnTo>
                    <a:pt x="102" y="1242"/>
                  </a:lnTo>
                  <a:lnTo>
                    <a:pt x="158" y="1312"/>
                  </a:lnTo>
                  <a:lnTo>
                    <a:pt x="226" y="1378"/>
                  </a:lnTo>
                  <a:lnTo>
                    <a:pt x="302" y="1442"/>
                  </a:lnTo>
                  <a:lnTo>
                    <a:pt x="390" y="1502"/>
                  </a:lnTo>
                  <a:lnTo>
                    <a:pt x="486" y="1558"/>
                  </a:lnTo>
                  <a:lnTo>
                    <a:pt x="592" y="1612"/>
                  </a:lnTo>
                  <a:lnTo>
                    <a:pt x="706" y="1660"/>
                  </a:lnTo>
                  <a:lnTo>
                    <a:pt x="828" y="1706"/>
                  </a:lnTo>
                  <a:lnTo>
                    <a:pt x="956" y="1746"/>
                  </a:lnTo>
                  <a:lnTo>
                    <a:pt x="1092" y="1782"/>
                  </a:lnTo>
                  <a:lnTo>
                    <a:pt x="1234" y="1814"/>
                  </a:lnTo>
                  <a:lnTo>
                    <a:pt x="1382" y="1840"/>
                  </a:lnTo>
                  <a:lnTo>
                    <a:pt x="1534" y="1860"/>
                  </a:lnTo>
                  <a:lnTo>
                    <a:pt x="1692" y="1876"/>
                  </a:lnTo>
                  <a:lnTo>
                    <a:pt x="1854" y="1884"/>
                  </a:lnTo>
                  <a:lnTo>
                    <a:pt x="2020" y="1888"/>
                  </a:lnTo>
                  <a:lnTo>
                    <a:pt x="2186" y="1884"/>
                  </a:lnTo>
                  <a:lnTo>
                    <a:pt x="2348" y="1876"/>
                  </a:lnTo>
                  <a:lnTo>
                    <a:pt x="2506" y="1860"/>
                  </a:lnTo>
                  <a:lnTo>
                    <a:pt x="2658" y="1840"/>
                  </a:lnTo>
                  <a:lnTo>
                    <a:pt x="2806" y="1814"/>
                  </a:lnTo>
                  <a:lnTo>
                    <a:pt x="2948" y="1782"/>
                  </a:lnTo>
                  <a:lnTo>
                    <a:pt x="3084" y="1746"/>
                  </a:lnTo>
                  <a:lnTo>
                    <a:pt x="3212" y="1706"/>
                  </a:lnTo>
                  <a:lnTo>
                    <a:pt x="3334" y="1660"/>
                  </a:lnTo>
                  <a:lnTo>
                    <a:pt x="3448" y="1612"/>
                  </a:lnTo>
                  <a:lnTo>
                    <a:pt x="3554" y="1558"/>
                  </a:lnTo>
                  <a:lnTo>
                    <a:pt x="3650" y="1502"/>
                  </a:lnTo>
                  <a:lnTo>
                    <a:pt x="3738" y="1442"/>
                  </a:lnTo>
                  <a:lnTo>
                    <a:pt x="3814" y="1378"/>
                  </a:lnTo>
                  <a:lnTo>
                    <a:pt x="3882" y="1312"/>
                  </a:lnTo>
                  <a:lnTo>
                    <a:pt x="3938" y="1242"/>
                  </a:lnTo>
                  <a:lnTo>
                    <a:pt x="3982" y="1170"/>
                  </a:lnTo>
                  <a:lnTo>
                    <a:pt x="4014" y="1098"/>
                  </a:lnTo>
                  <a:lnTo>
                    <a:pt x="4034" y="1022"/>
                  </a:lnTo>
                  <a:lnTo>
                    <a:pt x="4040" y="944"/>
                  </a:lnTo>
                  <a:lnTo>
                    <a:pt x="4034" y="866"/>
                  </a:lnTo>
                  <a:lnTo>
                    <a:pt x="4014" y="790"/>
                  </a:lnTo>
                  <a:lnTo>
                    <a:pt x="3982" y="718"/>
                  </a:lnTo>
                  <a:lnTo>
                    <a:pt x="3938" y="646"/>
                  </a:lnTo>
                  <a:lnTo>
                    <a:pt x="3882" y="576"/>
                  </a:lnTo>
                  <a:lnTo>
                    <a:pt x="3814" y="510"/>
                  </a:lnTo>
                  <a:lnTo>
                    <a:pt x="3738" y="446"/>
                  </a:lnTo>
                  <a:lnTo>
                    <a:pt x="3650" y="386"/>
                  </a:lnTo>
                  <a:lnTo>
                    <a:pt x="3554" y="330"/>
                  </a:lnTo>
                  <a:lnTo>
                    <a:pt x="3448" y="276"/>
                  </a:lnTo>
                  <a:lnTo>
                    <a:pt x="3334" y="228"/>
                  </a:lnTo>
                  <a:lnTo>
                    <a:pt x="3212" y="182"/>
                  </a:lnTo>
                  <a:lnTo>
                    <a:pt x="3084" y="142"/>
                  </a:lnTo>
                  <a:lnTo>
                    <a:pt x="2948" y="106"/>
                  </a:lnTo>
                  <a:lnTo>
                    <a:pt x="2806" y="74"/>
                  </a:lnTo>
                  <a:lnTo>
                    <a:pt x="2658" y="48"/>
                  </a:lnTo>
                  <a:lnTo>
                    <a:pt x="2506" y="28"/>
                  </a:lnTo>
                  <a:lnTo>
                    <a:pt x="2348" y="12"/>
                  </a:lnTo>
                  <a:lnTo>
                    <a:pt x="2186" y="4"/>
                  </a:lnTo>
                  <a:lnTo>
                    <a:pt x="2020" y="0"/>
                  </a:lnTo>
                  <a:close/>
                  <a:moveTo>
                    <a:pt x="1922" y="1748"/>
                  </a:moveTo>
                  <a:lnTo>
                    <a:pt x="1762" y="1746"/>
                  </a:lnTo>
                  <a:lnTo>
                    <a:pt x="1606" y="1736"/>
                  </a:lnTo>
                  <a:lnTo>
                    <a:pt x="1454" y="1722"/>
                  </a:lnTo>
                  <a:lnTo>
                    <a:pt x="1306" y="1702"/>
                  </a:lnTo>
                  <a:lnTo>
                    <a:pt x="1164" y="1678"/>
                  </a:lnTo>
                  <a:lnTo>
                    <a:pt x="1028" y="1648"/>
                  </a:lnTo>
                  <a:lnTo>
                    <a:pt x="898" y="1614"/>
                  </a:lnTo>
                  <a:lnTo>
                    <a:pt x="776" y="1576"/>
                  </a:lnTo>
                  <a:lnTo>
                    <a:pt x="662" y="1532"/>
                  </a:lnTo>
                  <a:lnTo>
                    <a:pt x="554" y="1486"/>
                  </a:lnTo>
                  <a:lnTo>
                    <a:pt x="458" y="1436"/>
                  </a:lnTo>
                  <a:lnTo>
                    <a:pt x="370" y="1382"/>
                  </a:lnTo>
                  <a:lnTo>
                    <a:pt x="292" y="1326"/>
                  </a:lnTo>
                  <a:lnTo>
                    <a:pt x="224" y="1266"/>
                  </a:lnTo>
                  <a:lnTo>
                    <a:pt x="166" y="1204"/>
                  </a:lnTo>
                  <a:lnTo>
                    <a:pt x="122" y="1140"/>
                  </a:lnTo>
                  <a:lnTo>
                    <a:pt x="88" y="1074"/>
                  </a:lnTo>
                  <a:lnTo>
                    <a:pt x="68" y="1004"/>
                  </a:lnTo>
                  <a:lnTo>
                    <a:pt x="62" y="934"/>
                  </a:lnTo>
                  <a:lnTo>
                    <a:pt x="68" y="864"/>
                  </a:lnTo>
                  <a:lnTo>
                    <a:pt x="88" y="796"/>
                  </a:lnTo>
                  <a:lnTo>
                    <a:pt x="122" y="730"/>
                  </a:lnTo>
                  <a:lnTo>
                    <a:pt x="166" y="664"/>
                  </a:lnTo>
                  <a:lnTo>
                    <a:pt x="224" y="602"/>
                  </a:lnTo>
                  <a:lnTo>
                    <a:pt x="292" y="544"/>
                  </a:lnTo>
                  <a:lnTo>
                    <a:pt x="370" y="486"/>
                  </a:lnTo>
                  <a:lnTo>
                    <a:pt x="458" y="434"/>
                  </a:lnTo>
                  <a:lnTo>
                    <a:pt x="554" y="382"/>
                  </a:lnTo>
                  <a:lnTo>
                    <a:pt x="662" y="336"/>
                  </a:lnTo>
                  <a:lnTo>
                    <a:pt x="776" y="294"/>
                  </a:lnTo>
                  <a:lnTo>
                    <a:pt x="898" y="256"/>
                  </a:lnTo>
                  <a:lnTo>
                    <a:pt x="1028" y="222"/>
                  </a:lnTo>
                  <a:lnTo>
                    <a:pt x="1164" y="192"/>
                  </a:lnTo>
                  <a:lnTo>
                    <a:pt x="1306" y="166"/>
                  </a:lnTo>
                  <a:lnTo>
                    <a:pt x="1454" y="148"/>
                  </a:lnTo>
                  <a:lnTo>
                    <a:pt x="1606" y="132"/>
                  </a:lnTo>
                  <a:lnTo>
                    <a:pt x="1762" y="124"/>
                  </a:lnTo>
                  <a:lnTo>
                    <a:pt x="1922" y="120"/>
                  </a:lnTo>
                  <a:lnTo>
                    <a:pt x="2084" y="124"/>
                  </a:lnTo>
                  <a:lnTo>
                    <a:pt x="2240" y="132"/>
                  </a:lnTo>
                  <a:lnTo>
                    <a:pt x="2392" y="148"/>
                  </a:lnTo>
                  <a:lnTo>
                    <a:pt x="2540" y="166"/>
                  </a:lnTo>
                  <a:lnTo>
                    <a:pt x="2682" y="192"/>
                  </a:lnTo>
                  <a:lnTo>
                    <a:pt x="2818" y="222"/>
                  </a:lnTo>
                  <a:lnTo>
                    <a:pt x="2948" y="256"/>
                  </a:lnTo>
                  <a:lnTo>
                    <a:pt x="3070" y="294"/>
                  </a:lnTo>
                  <a:lnTo>
                    <a:pt x="3184" y="336"/>
                  </a:lnTo>
                  <a:lnTo>
                    <a:pt x="3292" y="382"/>
                  </a:lnTo>
                  <a:lnTo>
                    <a:pt x="3388" y="434"/>
                  </a:lnTo>
                  <a:lnTo>
                    <a:pt x="3476" y="486"/>
                  </a:lnTo>
                  <a:lnTo>
                    <a:pt x="3554" y="544"/>
                  </a:lnTo>
                  <a:lnTo>
                    <a:pt x="3622" y="602"/>
                  </a:lnTo>
                  <a:lnTo>
                    <a:pt x="3680" y="664"/>
                  </a:lnTo>
                  <a:lnTo>
                    <a:pt x="3724" y="730"/>
                  </a:lnTo>
                  <a:lnTo>
                    <a:pt x="3758" y="796"/>
                  </a:lnTo>
                  <a:lnTo>
                    <a:pt x="3778" y="864"/>
                  </a:lnTo>
                  <a:lnTo>
                    <a:pt x="3784" y="934"/>
                  </a:lnTo>
                  <a:lnTo>
                    <a:pt x="3778" y="1004"/>
                  </a:lnTo>
                  <a:lnTo>
                    <a:pt x="3758" y="1074"/>
                  </a:lnTo>
                  <a:lnTo>
                    <a:pt x="3724" y="1140"/>
                  </a:lnTo>
                  <a:lnTo>
                    <a:pt x="3680" y="1204"/>
                  </a:lnTo>
                  <a:lnTo>
                    <a:pt x="3622" y="1266"/>
                  </a:lnTo>
                  <a:lnTo>
                    <a:pt x="3554" y="1326"/>
                  </a:lnTo>
                  <a:lnTo>
                    <a:pt x="3476" y="1382"/>
                  </a:lnTo>
                  <a:lnTo>
                    <a:pt x="3388" y="1436"/>
                  </a:lnTo>
                  <a:lnTo>
                    <a:pt x="3292" y="1486"/>
                  </a:lnTo>
                  <a:lnTo>
                    <a:pt x="3184" y="1532"/>
                  </a:lnTo>
                  <a:lnTo>
                    <a:pt x="3070" y="1576"/>
                  </a:lnTo>
                  <a:lnTo>
                    <a:pt x="2948" y="1614"/>
                  </a:lnTo>
                  <a:lnTo>
                    <a:pt x="2818" y="1648"/>
                  </a:lnTo>
                  <a:lnTo>
                    <a:pt x="2682" y="1678"/>
                  </a:lnTo>
                  <a:lnTo>
                    <a:pt x="2540" y="1702"/>
                  </a:lnTo>
                  <a:lnTo>
                    <a:pt x="2392" y="1722"/>
                  </a:lnTo>
                  <a:lnTo>
                    <a:pt x="2240" y="1736"/>
                  </a:lnTo>
                  <a:lnTo>
                    <a:pt x="2084" y="1746"/>
                  </a:lnTo>
                  <a:lnTo>
                    <a:pt x="1922" y="1748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30196"/>
                    <a:invGamma/>
                    <a:alpha val="36000"/>
                  </a:schemeClr>
                </a:gs>
                <a:gs pos="100000">
                  <a:schemeClr val="bg2"/>
                </a:gs>
              </a:gsLst>
              <a:lin ang="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13323" name="Oval 5"/>
            <p:cNvSpPr>
              <a:spLocks noChangeArrowheads="1"/>
            </p:cNvSpPr>
            <p:nvPr/>
          </p:nvSpPr>
          <p:spPr bwMode="gray">
            <a:xfrm rot="-1543677">
              <a:off x="3728" y="1531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4" name="Oval 6"/>
            <p:cNvSpPr>
              <a:spLocks noChangeArrowheads="1"/>
            </p:cNvSpPr>
            <p:nvPr/>
          </p:nvSpPr>
          <p:spPr bwMode="gray">
            <a:xfrm rot="-1543677">
              <a:off x="3953" y="2881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5" name="Oval 7"/>
            <p:cNvSpPr>
              <a:spLocks noChangeArrowheads="1"/>
            </p:cNvSpPr>
            <p:nvPr/>
          </p:nvSpPr>
          <p:spPr bwMode="gray">
            <a:xfrm rot="-1543677">
              <a:off x="1883" y="364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3326" name="Oval 9"/>
            <p:cNvSpPr>
              <a:spLocks noChangeArrowheads="1"/>
            </p:cNvSpPr>
            <p:nvPr/>
          </p:nvSpPr>
          <p:spPr bwMode="gray">
            <a:xfrm rot="-1543677">
              <a:off x="1568" y="2386"/>
              <a:ext cx="672" cy="192"/>
            </a:xfrm>
            <a:prstGeom prst="ellipse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84A5CA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" name="Oval 10"/>
            <p:cNvSpPr>
              <a:spLocks noChangeArrowheads="1"/>
            </p:cNvSpPr>
            <p:nvPr/>
          </p:nvSpPr>
          <p:spPr bwMode="gray">
            <a:xfrm>
              <a:off x="3270" y="1170"/>
              <a:ext cx="721" cy="694"/>
            </a:xfrm>
            <a:prstGeom prst="ellipse">
              <a:avLst/>
            </a:prstGeom>
            <a:gradFill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7" name="Oval 11"/>
            <p:cNvSpPr>
              <a:spLocks noChangeArrowheads="1"/>
            </p:cNvSpPr>
            <p:nvPr/>
          </p:nvSpPr>
          <p:spPr bwMode="gray">
            <a:xfrm>
              <a:off x="1155" y="1980"/>
              <a:ext cx="719" cy="694"/>
            </a:xfrm>
            <a:prstGeom prst="ellipse">
              <a:avLst/>
            </a:prstGeom>
            <a:gradFill rotWithShape="1">
              <a:gsLst>
                <a:gs pos="0">
                  <a:srgbClr val="FF7C80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8" name="Oval 12"/>
            <p:cNvSpPr>
              <a:spLocks noChangeArrowheads="1"/>
            </p:cNvSpPr>
            <p:nvPr/>
          </p:nvSpPr>
          <p:spPr bwMode="gray">
            <a:xfrm>
              <a:off x="1380" y="3285"/>
              <a:ext cx="719" cy="694"/>
            </a:xfrm>
            <a:prstGeom prst="ellipse">
              <a:avLst/>
            </a:prstGeom>
            <a:gradFill rotWithShape="1">
              <a:gsLst>
                <a:gs pos="0">
                  <a:srgbClr val="CCFF66"/>
                </a:gs>
                <a:gs pos="100000">
                  <a:schemeClr val="accent2">
                    <a:gamma/>
                    <a:shade val="35686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49" name="Oval 14"/>
            <p:cNvSpPr>
              <a:spLocks noChangeArrowheads="1"/>
            </p:cNvSpPr>
            <p:nvPr/>
          </p:nvSpPr>
          <p:spPr bwMode="gray">
            <a:xfrm>
              <a:off x="3540" y="2520"/>
              <a:ext cx="680" cy="70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100000">
                  <a:schemeClr val="folHlink">
                    <a:gamma/>
                    <a:shade val="34510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b="1">
                <a:latin typeface="+mn-lt"/>
              </a:endParaRPr>
            </a:p>
          </p:txBody>
        </p:sp>
        <p:sp>
          <p:nvSpPr>
            <p:cNvPr id="13331" name="Text Box 15"/>
            <p:cNvSpPr txBox="1">
              <a:spLocks noChangeArrowheads="1"/>
            </p:cNvSpPr>
            <p:nvPr/>
          </p:nvSpPr>
          <p:spPr bwMode="gray">
            <a:xfrm>
              <a:off x="1102" y="2152"/>
              <a:ext cx="81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1400" b="1">
                  <a:latin typeface="Verdana" pitchFamily="34" charset="0"/>
                </a:rPr>
                <a:t> </a:t>
              </a:r>
              <a:endParaRPr lang="en-US" sz="1400" b="1">
                <a:latin typeface="Verdana" pitchFamily="34" charset="0"/>
              </a:endParaRPr>
            </a:p>
          </p:txBody>
        </p:sp>
        <p:sp>
          <p:nvSpPr>
            <p:cNvPr id="13332" name="Text Box 16"/>
            <p:cNvSpPr txBox="1">
              <a:spLocks noChangeArrowheads="1"/>
            </p:cNvSpPr>
            <p:nvPr/>
          </p:nvSpPr>
          <p:spPr bwMode="gray">
            <a:xfrm>
              <a:off x="3319" y="1398"/>
              <a:ext cx="728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uk-UA" sz="1400" b="1">
                  <a:latin typeface="Verdana" pitchFamily="34" charset="0"/>
                </a:rPr>
                <a:t> </a:t>
              </a:r>
              <a:endParaRPr lang="en-US" sz="1400" b="1">
                <a:latin typeface="Verdana" pitchFamily="34" charset="0"/>
              </a:endParaRPr>
            </a:p>
          </p:txBody>
        </p:sp>
        <p:sp>
          <p:nvSpPr>
            <p:cNvPr id="13333" name="Text Box 17"/>
            <p:cNvSpPr txBox="1">
              <a:spLocks noChangeArrowheads="1"/>
            </p:cNvSpPr>
            <p:nvPr/>
          </p:nvSpPr>
          <p:spPr bwMode="gray">
            <a:xfrm>
              <a:off x="3511" y="2793"/>
              <a:ext cx="140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uk-UA" sz="1400" b="1">
                  <a:latin typeface="Verdana" pitchFamily="34" charset="0"/>
                </a:rPr>
                <a:t> </a:t>
              </a:r>
              <a:endParaRPr lang="en-US" sz="1400" b="1">
                <a:latin typeface="Verdana" pitchFamily="34" charset="0"/>
              </a:endParaRPr>
            </a:p>
          </p:txBody>
        </p:sp>
        <p:sp>
          <p:nvSpPr>
            <p:cNvPr id="13334" name="Text Box 19"/>
            <p:cNvSpPr txBox="1">
              <a:spLocks noChangeArrowheads="1"/>
            </p:cNvSpPr>
            <p:nvPr/>
          </p:nvSpPr>
          <p:spPr bwMode="gray">
            <a:xfrm>
              <a:off x="1289" y="3539"/>
              <a:ext cx="900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1400" b="1">
                  <a:latin typeface="Verdana" pitchFamily="34" charset="0"/>
                </a:rPr>
                <a:t> </a:t>
              </a:r>
              <a:endParaRPr lang="en-US" sz="1400" b="1">
                <a:latin typeface="Verdana" pitchFamily="34" charset="0"/>
              </a:endParaRPr>
            </a:p>
          </p:txBody>
        </p:sp>
        <p:sp>
          <p:nvSpPr>
            <p:cNvPr id="13335" name="Text Box 20"/>
            <p:cNvSpPr txBox="1">
              <a:spLocks noChangeArrowheads="1"/>
            </p:cNvSpPr>
            <p:nvPr/>
          </p:nvSpPr>
          <p:spPr bwMode="gray">
            <a:xfrm>
              <a:off x="2190" y="2250"/>
              <a:ext cx="1452" cy="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uk-UA" sz="2000" b="1"/>
                <a:t> </a:t>
              </a:r>
              <a:endParaRPr lang="en-US" sz="2000" b="1"/>
            </a:p>
          </p:txBody>
        </p:sp>
        <p:sp>
          <p:nvSpPr>
            <p:cNvPr id="13336" name="Line 21"/>
            <p:cNvSpPr>
              <a:spLocks noChangeShapeType="1"/>
            </p:cNvSpPr>
            <p:nvPr/>
          </p:nvSpPr>
          <p:spPr bwMode="gray">
            <a:xfrm>
              <a:off x="1639" y="1545"/>
              <a:ext cx="881" cy="6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ru-RU"/>
            </a:p>
          </p:txBody>
        </p:sp>
        <p:cxnSp>
          <p:nvCxnSpPr>
            <p:cNvPr id="13337" name="AutoShape 22"/>
            <p:cNvCxnSpPr>
              <a:cxnSpLocks noChangeShapeType="1"/>
            </p:cNvCxnSpPr>
            <p:nvPr/>
          </p:nvCxnSpPr>
          <p:spPr bwMode="gray">
            <a:xfrm flipH="1">
              <a:off x="559" y="1545"/>
              <a:ext cx="10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3338" name="Text Box 23"/>
            <p:cNvSpPr txBox="1">
              <a:spLocks noChangeArrowheads="1"/>
            </p:cNvSpPr>
            <p:nvPr/>
          </p:nvSpPr>
          <p:spPr bwMode="gray">
            <a:xfrm>
              <a:off x="480" y="1260"/>
              <a:ext cx="1296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uk-UA" sz="1600" b="1">
                  <a:latin typeface="Verdana" pitchFamily="34" charset="0"/>
                </a:rPr>
                <a:t> </a:t>
              </a:r>
              <a:endParaRPr lang="en-US" sz="1600" b="1">
                <a:latin typeface="Verdana" pitchFamily="34" charset="0"/>
              </a:endParaRPr>
            </a:p>
          </p:txBody>
        </p:sp>
      </p:grpSp>
      <p:sp>
        <p:nvSpPr>
          <p:cNvPr id="13316" name="Прямоугольник 24"/>
          <p:cNvSpPr>
            <a:spLocks noChangeArrowheads="1"/>
          </p:cNvSpPr>
          <p:nvPr/>
        </p:nvSpPr>
        <p:spPr bwMode="auto">
          <a:xfrm>
            <a:off x="500063" y="2000250"/>
            <a:ext cx="3786187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b="1"/>
              <a:t>Работа с программами </a:t>
            </a:r>
            <a:r>
              <a:rPr lang="en-US" b="1"/>
              <a:t>MS Office</a:t>
            </a:r>
            <a:r>
              <a:rPr lang="ru-RU" b="1"/>
              <a:t> (</a:t>
            </a:r>
            <a:r>
              <a:rPr lang="en-US" b="1"/>
              <a:t>Word</a:t>
            </a:r>
            <a:r>
              <a:rPr lang="ru-RU" b="1"/>
              <a:t>, </a:t>
            </a:r>
            <a:r>
              <a:rPr lang="en-US" b="1"/>
              <a:t>Power Point</a:t>
            </a:r>
            <a:r>
              <a:rPr lang="ru-RU" b="1"/>
              <a:t>, </a:t>
            </a:r>
            <a:r>
              <a:rPr lang="en-US" b="1"/>
              <a:t>Microsoft Publisher</a:t>
            </a:r>
            <a:r>
              <a:rPr lang="ru-RU" b="1"/>
              <a:t>).</a:t>
            </a:r>
          </a:p>
        </p:txBody>
      </p:sp>
      <p:sp>
        <p:nvSpPr>
          <p:cNvPr id="13317" name="Прямоугольник 25"/>
          <p:cNvSpPr>
            <a:spLocks noChangeArrowheads="1"/>
          </p:cNvSpPr>
          <p:nvPr/>
        </p:nvSpPr>
        <p:spPr bwMode="auto">
          <a:xfrm>
            <a:off x="5643563" y="2071688"/>
            <a:ext cx="28575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b="1"/>
              <a:t>Создание презентаций</a:t>
            </a:r>
          </a:p>
          <a:p>
            <a:pPr marL="609600" indent="-609600">
              <a:lnSpc>
                <a:spcPct val="90000"/>
              </a:lnSpc>
            </a:pPr>
            <a:r>
              <a:rPr lang="ru-RU" b="1"/>
              <a:t> к урокам.</a:t>
            </a:r>
          </a:p>
        </p:txBody>
      </p:sp>
      <p:sp>
        <p:nvSpPr>
          <p:cNvPr id="13318" name="Прямоугольник 26"/>
          <p:cNvSpPr>
            <a:spLocks noChangeArrowheads="1"/>
          </p:cNvSpPr>
          <p:nvPr/>
        </p:nvSpPr>
        <p:spPr bwMode="auto">
          <a:xfrm>
            <a:off x="3286125" y="3105150"/>
            <a:ext cx="3429000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Разработка и использование собственных методических пособий</a:t>
            </a:r>
            <a:endParaRPr lang="ru-RU"/>
          </a:p>
        </p:txBody>
      </p:sp>
      <p:sp>
        <p:nvSpPr>
          <p:cNvPr id="13319" name="Прямоугольник 27"/>
          <p:cNvSpPr>
            <a:spLocks noChangeArrowheads="1"/>
          </p:cNvSpPr>
          <p:nvPr/>
        </p:nvSpPr>
        <p:spPr bwMode="auto">
          <a:xfrm>
            <a:off x="285750" y="3357563"/>
            <a:ext cx="247491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ru-RU" b="1"/>
              <a:t>Работа с ресурсами</a:t>
            </a:r>
          </a:p>
          <a:p>
            <a:pPr marL="609600" indent="-609600">
              <a:lnSpc>
                <a:spcPct val="90000"/>
              </a:lnSpc>
            </a:pPr>
            <a:r>
              <a:rPr lang="ru-RU" b="1"/>
              <a:t> Интернет.</a:t>
            </a:r>
          </a:p>
        </p:txBody>
      </p:sp>
      <p:sp>
        <p:nvSpPr>
          <p:cNvPr id="13320" name="Прямоугольник 29"/>
          <p:cNvSpPr>
            <a:spLocks noChangeArrowheads="1"/>
          </p:cNvSpPr>
          <p:nvPr/>
        </p:nvSpPr>
        <p:spPr bwMode="auto">
          <a:xfrm>
            <a:off x="5572125" y="4429125"/>
            <a:ext cx="33575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Использование готовых обучающих программ</a:t>
            </a:r>
            <a:endParaRPr lang="ru-RU"/>
          </a:p>
        </p:txBody>
      </p:sp>
      <p:sp>
        <p:nvSpPr>
          <p:cNvPr id="13321" name="Прямоугольник 30"/>
          <p:cNvSpPr>
            <a:spLocks noChangeArrowheads="1"/>
          </p:cNvSpPr>
          <p:nvPr/>
        </p:nvSpPr>
        <p:spPr bwMode="auto">
          <a:xfrm>
            <a:off x="642938" y="5143500"/>
            <a:ext cx="30718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Работа с интерактивной доской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Схема 30"/>
          <p:cNvGraphicFramePr/>
          <p:nvPr/>
        </p:nvGraphicFramePr>
        <p:xfrm>
          <a:off x="-536211" y="876284"/>
          <a:ext cx="10126300" cy="50720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755650" y="5157788"/>
            <a:ext cx="457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Методы</a:t>
            </a:r>
          </a:p>
          <a:p>
            <a:pPr algn="ctr">
              <a:defRPr/>
            </a:pPr>
            <a:r>
              <a:rPr lang="uk-UA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обработки информации: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pSp>
        <p:nvGrpSpPr>
          <p:cNvPr id="2" name="Группа 24"/>
          <p:cNvGrpSpPr/>
          <p:nvPr/>
        </p:nvGrpSpPr>
        <p:grpSpPr>
          <a:xfrm>
            <a:off x="1268505" y="5863818"/>
            <a:ext cx="5945437" cy="917982"/>
            <a:chOff x="272869" y="2051923"/>
            <a:chExt cx="5033173" cy="794726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272869" y="2051923"/>
              <a:ext cx="5033173" cy="794726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291996" y="2090718"/>
              <a:ext cx="4955583" cy="7171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869" tIns="0" rIns="139869" bIns="0" spcCol="1270" anchor="ctr"/>
            <a:lstStyle/>
            <a:p>
              <a:pPr algn="ctr" defTabSz="106667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2500" b="1" dirty="0">
                  <a:solidFill>
                    <a:schemeClr val="bg1"/>
                  </a:solidFill>
                </a:rPr>
                <a:t>сбор, организация, сохранение, обработка, презентация</a:t>
              </a:r>
              <a:endParaRPr lang="uk-UA" sz="2500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Выгнутая влево стрелка 28"/>
          <p:cNvSpPr>
            <a:spLocks noChangeArrowheads="1"/>
          </p:cNvSpPr>
          <p:nvPr/>
        </p:nvSpPr>
        <p:spPr bwMode="auto">
          <a:xfrm>
            <a:off x="1116013" y="5516563"/>
            <a:ext cx="422275" cy="909637"/>
          </a:xfrm>
          <a:prstGeom prst="curvedRightArrow">
            <a:avLst>
              <a:gd name="adj1" fmla="val 24992"/>
              <a:gd name="adj2" fmla="val 50004"/>
              <a:gd name="adj3" fmla="val 25000"/>
            </a:avLst>
          </a:prstGeom>
          <a:solidFill>
            <a:srgbClr val="008000"/>
          </a:solidFill>
          <a:ln w="9525" algn="ctr">
            <a:solidFill>
              <a:srgbClr val="333300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30" tIns="45714" rIns="91430" bIns="45714" anchor="ctr"/>
          <a:lstStyle/>
          <a:p>
            <a:pPr algn="ctr">
              <a:defRPr/>
            </a:pPr>
            <a:endParaRPr lang="uk-UA">
              <a:latin typeface="+mn-lt"/>
            </a:endParaRPr>
          </a:p>
        </p:txBody>
      </p:sp>
      <p:sp>
        <p:nvSpPr>
          <p:cNvPr id="14342" name="Rectangle 11"/>
          <p:cNvSpPr>
            <a:spLocks noChangeArrowheads="1"/>
          </p:cNvSpPr>
          <p:nvPr/>
        </p:nvSpPr>
        <p:spPr bwMode="auto">
          <a:xfrm>
            <a:off x="2051050" y="198438"/>
            <a:ext cx="41052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uk-UA" sz="4000" b="1" i="1">
                <a:solidFill>
                  <a:srgbClr val="FF0000"/>
                </a:solidFill>
                <a:latin typeface="Brush Script MT" pitchFamily="66" charset="0"/>
              </a:rPr>
              <a:t>Методы</a:t>
            </a:r>
            <a:r>
              <a:rPr lang="ru-RU" sz="4000" b="1" i="1">
                <a:solidFill>
                  <a:srgbClr val="FF0000"/>
                </a:solidFill>
                <a:latin typeface="Brush Script MT" pitchFamily="66" charset="0"/>
              </a:rPr>
              <a:t> </a:t>
            </a:r>
          </a:p>
        </p:txBody>
      </p:sp>
      <p:pic>
        <p:nvPicPr>
          <p:cNvPr id="8202" name="Picture 14" descr="j04247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4357688"/>
            <a:ext cx="9715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</p:pic>
      <p:pic>
        <p:nvPicPr>
          <p:cNvPr id="13" name="Рисунок 12" descr="Smiley Book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359"/>
          <a:stretch>
            <a:fillRect/>
          </a:stretch>
        </p:blipFill>
        <p:spPr bwMode="auto">
          <a:xfrm>
            <a:off x="5276850" y="39688"/>
            <a:ext cx="1427163" cy="11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:\DCIM\100OLYMP\P1110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75" y="3714750"/>
            <a:ext cx="3595688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Рисунок 4" descr="C:\Users\Admin\Desktop\img0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75" y="357188"/>
            <a:ext cx="250031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Прямоугольник 6"/>
          <p:cNvSpPr>
            <a:spLocks noChangeArrowheads="1"/>
          </p:cNvSpPr>
          <p:nvPr/>
        </p:nvSpPr>
        <p:spPr bwMode="auto">
          <a:xfrm>
            <a:off x="428625" y="285750"/>
            <a:ext cx="55721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>
                <a:latin typeface="Times New Roman" pitchFamily="18" charset="0"/>
                <a:cs typeface="Times New Roman" pitchFamily="18" charset="0"/>
              </a:rPr>
              <a:t>Использую готовые обучающие  программы  </a:t>
            </a:r>
            <a:endParaRPr lang="ru-RU" sz="360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endParaRPr lang="ru-RU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15365" name="Прямоугольник 7"/>
          <p:cNvSpPr>
            <a:spLocks noChangeArrowheads="1"/>
          </p:cNvSpPr>
          <p:nvPr/>
        </p:nvSpPr>
        <p:spPr bwMode="auto">
          <a:xfrm>
            <a:off x="642938" y="928688"/>
            <a:ext cx="56435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>
                <a:solidFill>
                  <a:srgbClr val="66FF33"/>
                </a:solidFill>
                <a:latin typeface="Comic Sans MS" pitchFamily="66" charset="0"/>
              </a:rPr>
              <a:t> </a:t>
            </a:r>
            <a:endParaRPr lang="ru-RU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15366" name="Прямоугольник 9"/>
          <p:cNvSpPr>
            <a:spLocks noChangeArrowheads="1"/>
          </p:cNvSpPr>
          <p:nvPr/>
        </p:nvSpPr>
        <p:spPr bwMode="auto">
          <a:xfrm>
            <a:off x="3786188" y="3286125"/>
            <a:ext cx="18938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66FF33"/>
                </a:solidFill>
                <a:latin typeface="Comic Sans MS" pitchFamily="66" charset="0"/>
              </a:rPr>
              <a:t>  </a:t>
            </a:r>
            <a:endParaRPr lang="ru-RU">
              <a:solidFill>
                <a:srgbClr val="66FF33"/>
              </a:solidFill>
              <a:latin typeface="Comic Sans MS" pitchFamily="66" charset="0"/>
            </a:endParaRPr>
          </a:p>
          <a:p>
            <a:pPr algn="ctr">
              <a:buFont typeface="Wingdings" pitchFamily="2" charset="2"/>
              <a:buNone/>
            </a:pPr>
            <a:endParaRPr lang="ru-RU">
              <a:solidFill>
                <a:srgbClr val="66FF33"/>
              </a:solidFill>
              <a:latin typeface="Comic Sans MS" pitchFamily="66" charset="0"/>
            </a:endParaRPr>
          </a:p>
        </p:txBody>
      </p:sp>
      <p:sp>
        <p:nvSpPr>
          <p:cNvPr id="15367" name="Прямоугольник 10"/>
          <p:cNvSpPr>
            <a:spLocks noChangeArrowheads="1"/>
          </p:cNvSpPr>
          <p:nvPr/>
        </p:nvSpPr>
        <p:spPr bwMode="auto">
          <a:xfrm>
            <a:off x="1500188" y="857250"/>
            <a:ext cx="5143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uk-UA">
                <a:solidFill>
                  <a:srgbClr val="66FF33"/>
                </a:solidFill>
                <a:latin typeface="Comic Sans MS" pitchFamily="66" charset="0"/>
              </a:rPr>
              <a:t> </a:t>
            </a:r>
            <a:endParaRPr lang="ru-RU">
              <a:solidFill>
                <a:srgbClr val="66FF33"/>
              </a:solidFill>
              <a:latin typeface="Comic Sans MS" pitchFamily="66" charset="0"/>
            </a:endParaRPr>
          </a:p>
        </p:txBody>
      </p:sp>
      <p:pic>
        <p:nvPicPr>
          <p:cNvPr id="15368" name="Picture 2" descr="C:\Users\Admin\Desktop\img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38" y="2286000"/>
            <a:ext cx="2579687" cy="327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Рисунок 13" descr="C:\Users\Admin\Desktop\img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1571625"/>
            <a:ext cx="3000375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Рисунок 14" descr="C:\Users\Admin\Desktop\img0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25" y="1571625"/>
            <a:ext cx="33575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6" descr="C:\Users\Admin\Desktop\img03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125" y="1500188"/>
            <a:ext cx="1944688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7" descr="C:\Users\Admin\Desktop\img0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3" y="3786188"/>
            <a:ext cx="207168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9" descr="7129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875" y="4214813"/>
            <a:ext cx="2786063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2" descr="MC900200423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38" y="1000125"/>
            <a:ext cx="1812925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5" name="Picture 2" descr="G:\DCIM\100OLYMP\P111006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00813" y="4786313"/>
            <a:ext cx="2339975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6" name="Picture 8" descr="C:\Users\Admin\Desktop\img045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00750" y="3143250"/>
            <a:ext cx="2071688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7" name="Рисунок 8" descr="C:\Users\Admin\Desktop\img04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2786063"/>
            <a:ext cx="36433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8" name="Picture 3" descr="C:\Users\Admin\Desktop\img044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14563" y="3571875"/>
            <a:ext cx="2141537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8" descr="C:\Users\Admin\Desktop\img0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6492">
            <a:off x="1865313" y="1066800"/>
            <a:ext cx="12763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1258888" y="0"/>
            <a:ext cx="61785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rush Script MT" pitchFamily="66" charset="0"/>
              </a:rPr>
              <a:t>Пути  использования ИКТ</a:t>
            </a:r>
            <a:endParaRPr lang="ru-RU" sz="4000" b="1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rush Script MT" pitchFamily="66" charset="0"/>
            </a:endParaRPr>
          </a:p>
        </p:txBody>
      </p:sp>
      <p:sp>
        <p:nvSpPr>
          <p:cNvPr id="16388" name="Rectangle 13"/>
          <p:cNvSpPr>
            <a:spLocks noChangeArrowheads="1"/>
          </p:cNvSpPr>
          <p:nvPr/>
        </p:nvSpPr>
        <p:spPr bwMode="auto">
          <a:xfrm>
            <a:off x="6265863" y="1341438"/>
            <a:ext cx="3006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2000" b="1"/>
              <a:t>Интернет – ресурсы</a:t>
            </a:r>
            <a:r>
              <a:rPr lang="uk-UA"/>
              <a:t>   </a:t>
            </a:r>
            <a:r>
              <a:rPr lang="ru-RU"/>
              <a:t> </a:t>
            </a:r>
          </a:p>
        </p:txBody>
      </p: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3857625" y="3054350"/>
            <a:ext cx="44021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uk-UA" sz="2000" b="1"/>
              <a:t>Воспитательные </a:t>
            </a:r>
          </a:p>
          <a:p>
            <a:pPr eaLnBrk="0" hangingPunct="0"/>
            <a:r>
              <a:rPr lang="uk-UA" sz="2000" b="1"/>
              <a:t>мероприятия</a:t>
            </a:r>
            <a:endParaRPr lang="ru-RU"/>
          </a:p>
        </p:txBody>
      </p:sp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500063" y="3644900"/>
            <a:ext cx="2786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uk-UA" sz="2000" b="1"/>
              <a:t>Урок  с использованием ИКТ</a:t>
            </a:r>
            <a:r>
              <a:rPr lang="uk-UA"/>
              <a:t>       </a:t>
            </a:r>
          </a:p>
        </p:txBody>
      </p:sp>
      <p:sp>
        <p:nvSpPr>
          <p:cNvPr id="16391" name="Rectangle 16"/>
          <p:cNvSpPr>
            <a:spLocks noChangeArrowheads="1"/>
          </p:cNvSpPr>
          <p:nvPr/>
        </p:nvSpPr>
        <p:spPr bwMode="auto">
          <a:xfrm rot="178556">
            <a:off x="1652588" y="976313"/>
            <a:ext cx="1839912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uk-UA" sz="2000" b="1">
                <a:solidFill>
                  <a:schemeClr val="bg1"/>
                </a:solidFill>
              </a:rPr>
              <a:t>      Сайт</a:t>
            </a:r>
            <a:r>
              <a:rPr lang="ru-RU"/>
              <a:t> </a:t>
            </a:r>
          </a:p>
        </p:txBody>
      </p:sp>
      <p:sp>
        <p:nvSpPr>
          <p:cNvPr id="16392" name="Rectangle 17"/>
          <p:cNvSpPr>
            <a:spLocks noChangeArrowheads="1"/>
          </p:cNvSpPr>
          <p:nvPr/>
        </p:nvSpPr>
        <p:spPr bwMode="auto">
          <a:xfrm>
            <a:off x="3643313" y="4062413"/>
            <a:ext cx="17859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0" hangingPunct="0"/>
            <a:r>
              <a:rPr lang="uk-UA" sz="2000" b="1"/>
              <a:t>Готовые </a:t>
            </a:r>
          </a:p>
          <a:p>
            <a:pPr eaLnBrk="0" hangingPunct="0"/>
            <a:r>
              <a:rPr lang="uk-UA" sz="2000" b="1"/>
              <a:t>программы</a:t>
            </a:r>
            <a:r>
              <a:rPr lang="ru-RU" sz="2000"/>
              <a:t> </a:t>
            </a:r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6197600" y="3860800"/>
            <a:ext cx="30575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eaLnBrk="0" hangingPunct="0"/>
            <a:r>
              <a:rPr lang="uk-UA" sz="2400" b="1"/>
              <a:t> </a:t>
            </a:r>
            <a:r>
              <a:rPr lang="uk-UA" sz="2000" b="1"/>
              <a:t>Мультимедийная</a:t>
            </a:r>
          </a:p>
          <a:p>
            <a:pPr eaLnBrk="0" hangingPunct="0"/>
            <a:r>
              <a:rPr lang="uk-UA" sz="2000" b="1"/>
              <a:t>презентация, проект</a:t>
            </a:r>
            <a:r>
              <a:rPr lang="uk-UA"/>
              <a:t>   </a:t>
            </a:r>
            <a:r>
              <a:rPr lang="ru-RU"/>
              <a:t> </a:t>
            </a:r>
          </a:p>
        </p:txBody>
      </p:sp>
      <p:pic>
        <p:nvPicPr>
          <p:cNvPr id="16394" name="Picture 15" descr="PB30239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88" y="4643438"/>
            <a:ext cx="2808287" cy="201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" descr="29706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1928813"/>
            <a:ext cx="25527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3" descr="C:\Users\Admin\Desktop\img0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4929188"/>
            <a:ext cx="1663700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7" descr="j029026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8" y="5143500"/>
            <a:ext cx="186690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Рисунок 17" descr="C:\Users\Admin\Desktop\img04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677260">
            <a:off x="444500" y="754063"/>
            <a:ext cx="1306513" cy="1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IMG_348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857356" y="2143116"/>
            <a:ext cx="2178858" cy="145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2" descr="C:\Users\1\Desktop\Новая папка\Фотографии\SSA5500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3635896" y="1268760"/>
            <a:ext cx="2664297" cy="1728191"/>
          </a:xfrm>
          <a:prstGeom prst="rect">
            <a:avLst/>
          </a:prstGeom>
          <a:noFill/>
        </p:spPr>
      </p:pic>
      <p:pic>
        <p:nvPicPr>
          <p:cNvPr id="1026" name="Picture 2" descr="F:\11.05.15 г Неделя русс яз и лит -ры\S7302065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653136"/>
            <a:ext cx="3491880" cy="1872208"/>
          </a:xfrm>
          <a:prstGeom prst="rect">
            <a:avLst/>
          </a:prstGeom>
          <a:noFill/>
        </p:spPr>
      </p:pic>
      <p:pic>
        <p:nvPicPr>
          <p:cNvPr id="1027" name="Picture 3" descr="F:\11.05.15 г Неделя русс яз и лит -ры\S730207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556792"/>
            <a:ext cx="2561910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Прямоугольник 1"/>
          <p:cNvSpPr>
            <a:spLocks noChangeArrowheads="1"/>
          </p:cNvSpPr>
          <p:nvPr/>
        </p:nvSpPr>
        <p:spPr bwMode="auto">
          <a:xfrm>
            <a:off x="714375" y="500063"/>
            <a:ext cx="8001000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 учащихся 6-7 классов </a:t>
            </a:r>
            <a:b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«Каким должен быть современный урок?» (фрагмент</a:t>
            </a:r>
            <a: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sz="2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Прямоугольник 2"/>
          <p:cNvSpPr>
            <a:spLocks noChangeArrowheads="1"/>
          </p:cNvSpPr>
          <p:nvPr/>
        </p:nvSpPr>
        <p:spPr bwMode="auto">
          <a:xfrm>
            <a:off x="571500" y="1785938"/>
            <a:ext cx="38576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- На уроке обязательно должны использоваться ИКТ</a:t>
            </a:r>
          </a:p>
        </p:txBody>
      </p:sp>
      <p:graphicFrame>
        <p:nvGraphicFramePr>
          <p:cNvPr id="1026" name="Содержимое 3"/>
          <p:cNvGraphicFramePr>
            <a:graphicFrameLocks noGrp="1"/>
          </p:cNvGraphicFramePr>
          <p:nvPr/>
        </p:nvGraphicFramePr>
        <p:xfrm>
          <a:off x="571500" y="2786063"/>
          <a:ext cx="3214688" cy="2071687"/>
        </p:xfrm>
        <a:graphic>
          <a:graphicData uri="http://schemas.openxmlformats.org/presentationml/2006/ole">
            <p:oleObj spid="_x0000_s2050" r:id="rId3" imgW="8230313" imgH="4572396" progId="Excel.Sheet.8">
              <p:embed/>
            </p:oleObj>
          </a:graphicData>
        </a:graphic>
      </p:graphicFrame>
      <p:sp>
        <p:nvSpPr>
          <p:cNvPr id="1031" name="Прямоугольник 4"/>
          <p:cNvSpPr>
            <a:spLocks noChangeArrowheads="1"/>
          </p:cNvSpPr>
          <p:nvPr/>
        </p:nvSpPr>
        <p:spPr bwMode="auto">
          <a:xfrm>
            <a:off x="4929188" y="1785938"/>
            <a:ext cx="392906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- Я лучше запоминаю материал, представленный в форме презентации</a:t>
            </a:r>
          </a:p>
        </p:txBody>
      </p:sp>
      <p:graphicFrame>
        <p:nvGraphicFramePr>
          <p:cNvPr id="1027" name="Object 3"/>
          <p:cNvGraphicFramePr>
            <a:graphicFrameLocks noGrp="1"/>
          </p:cNvGraphicFramePr>
          <p:nvPr/>
        </p:nvGraphicFramePr>
        <p:xfrm>
          <a:off x="5857875" y="2571750"/>
          <a:ext cx="3043238" cy="2382838"/>
        </p:xfrm>
        <a:graphic>
          <a:graphicData uri="http://schemas.openxmlformats.org/presentationml/2006/ole">
            <p:oleObj spid="_x0000_s2051" r:id="rId4" imgW="8230313" imgH="4572396" progId="Excel.Sheet.8">
              <p:embed/>
            </p:oleObj>
          </a:graphicData>
        </a:graphic>
      </p:graphicFrame>
      <p:sp>
        <p:nvSpPr>
          <p:cNvPr id="1032" name="Прямоугольник 6"/>
          <p:cNvSpPr>
            <a:spLocks noChangeArrowheads="1"/>
          </p:cNvSpPr>
          <p:nvPr/>
        </p:nvSpPr>
        <p:spPr bwMode="auto">
          <a:xfrm>
            <a:off x="428625" y="4643438"/>
            <a:ext cx="39290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Я хочу принять участие в исследовательской работе и подготовить презентацию</a:t>
            </a:r>
          </a:p>
        </p:txBody>
      </p:sp>
      <p:graphicFrame>
        <p:nvGraphicFramePr>
          <p:cNvPr id="1028" name="Object 7"/>
          <p:cNvGraphicFramePr>
            <a:graphicFrameLocks noGrp="1"/>
          </p:cNvGraphicFramePr>
          <p:nvPr/>
        </p:nvGraphicFramePr>
        <p:xfrm>
          <a:off x="3786188" y="4143375"/>
          <a:ext cx="3429000" cy="2525713"/>
        </p:xfrm>
        <a:graphic>
          <a:graphicData uri="http://schemas.openxmlformats.org/presentationml/2006/ole">
            <p:oleObj spid="_x0000_s2052" r:id="rId5" imgW="8230313" imgH="4383404" progId="Excel.Sheet.8">
              <p:embed/>
            </p:oleObj>
          </a:graphicData>
        </a:graphic>
      </p:graphicFrame>
      <p:pic>
        <p:nvPicPr>
          <p:cNvPr id="1033" name="Picture 4" descr="MC900434411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8" y="2801938"/>
            <a:ext cx="1357312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инее метро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403</Words>
  <Application>Microsoft Office PowerPoint</Application>
  <PresentationFormat>Экран (4:3)</PresentationFormat>
  <Paragraphs>97</Paragraphs>
  <Slides>10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Тема Office</vt:lpstr>
      <vt:lpstr>Синее метро</vt:lpstr>
      <vt:lpstr>Лист Microsoft Office Excel 97-2003</vt:lpstr>
      <vt:lpstr>  Использование ИКТ на уроках   русского языка и литературы и  во внеурочное время</vt:lpstr>
      <vt:lpstr>Педагогическое кредо:</vt:lpstr>
      <vt:lpstr>Слайд 3</vt:lpstr>
      <vt:lpstr>Слайд 4</vt:lpstr>
      <vt:lpstr> Внедрение ИКТ осуществляется по направлениям:</vt:lpstr>
      <vt:lpstr>Слайд 6</vt:lpstr>
      <vt:lpstr>Слайд 7</vt:lpstr>
      <vt:lpstr>Слайд 8</vt:lpstr>
      <vt:lpstr>Слайд 9</vt:lpstr>
      <vt:lpstr>Преимущества использования                         ИКТ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Использование ИКТ на уроках   русского языка и литературы и  во внеурочное время</dc:title>
  <dc:creator>1</dc:creator>
  <cp:lastModifiedBy>1</cp:lastModifiedBy>
  <cp:revision>5</cp:revision>
  <dcterms:created xsi:type="dcterms:W3CDTF">2016-03-16T16:13:36Z</dcterms:created>
  <dcterms:modified xsi:type="dcterms:W3CDTF">2016-03-16T16:43:12Z</dcterms:modified>
</cp:coreProperties>
</file>