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69" r:id="rId2"/>
    <p:sldId id="258" r:id="rId3"/>
    <p:sldId id="259" r:id="rId4"/>
    <p:sldId id="340" r:id="rId5"/>
    <p:sldId id="372" r:id="rId6"/>
    <p:sldId id="338" r:id="rId7"/>
    <p:sldId id="425" r:id="rId8"/>
    <p:sldId id="424" r:id="rId9"/>
    <p:sldId id="260" r:id="rId10"/>
    <p:sldId id="430" r:id="rId11"/>
    <p:sldId id="369" r:id="rId12"/>
    <p:sldId id="271" r:id="rId13"/>
    <p:sldId id="336" r:id="rId14"/>
    <p:sldId id="432" r:id="rId15"/>
    <p:sldId id="362" r:id="rId16"/>
    <p:sldId id="419" r:id="rId17"/>
    <p:sldId id="420" r:id="rId18"/>
    <p:sldId id="411" r:id="rId19"/>
    <p:sldId id="421" r:id="rId20"/>
    <p:sldId id="359" r:id="rId21"/>
    <p:sldId id="388" r:id="rId22"/>
    <p:sldId id="439" r:id="rId23"/>
    <p:sldId id="370" r:id="rId24"/>
    <p:sldId id="422" r:id="rId25"/>
    <p:sldId id="427" r:id="rId26"/>
    <p:sldId id="438" r:id="rId27"/>
    <p:sldId id="265" r:id="rId28"/>
    <p:sldId id="276" r:id="rId29"/>
    <p:sldId id="414" r:id="rId30"/>
    <p:sldId id="433" r:id="rId31"/>
    <p:sldId id="390" r:id="rId32"/>
    <p:sldId id="417" r:id="rId33"/>
    <p:sldId id="325" r:id="rId34"/>
    <p:sldId id="423" r:id="rId35"/>
    <p:sldId id="391" r:id="rId36"/>
    <p:sldId id="344" r:id="rId37"/>
    <p:sldId id="284" r:id="rId38"/>
    <p:sldId id="387" r:id="rId39"/>
    <p:sldId id="403" r:id="rId40"/>
    <p:sldId id="436" r:id="rId41"/>
    <p:sldId id="437" r:id="rId42"/>
    <p:sldId id="374" r:id="rId43"/>
    <p:sldId id="404" r:id="rId44"/>
    <p:sldId id="412" r:id="rId45"/>
    <p:sldId id="428" r:id="rId46"/>
    <p:sldId id="406" r:id="rId47"/>
    <p:sldId id="288" r:id="rId48"/>
    <p:sldId id="409" r:id="rId49"/>
    <p:sldId id="440" r:id="rId50"/>
    <p:sldId id="441" r:id="rId51"/>
    <p:sldId id="408" r:id="rId52"/>
    <p:sldId id="435" r:id="rId53"/>
    <p:sldId id="413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78" autoAdjust="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0EBD5E0-41F0-4492-8DEB-520706B8D110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271DEE5-C16E-443E-8F4A-535FAE6C5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B29500-550B-41C8-8512-B3236292368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4F5146-A759-4AA6-ACDF-ACE157B2C37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07D1E5-EC57-4A14-9B7B-B7875479778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52DA35-0DAC-47E0-8101-79C9349385D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4C2B21-49AA-42B5-9B91-837AEE6A95C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1DEE5-C16E-443E-8F4A-535FAE6C5F77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4C2B21-49AA-42B5-9B91-837AEE6A95C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1DEE5-C16E-443E-8F4A-535FAE6C5F77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C9B2B-FA21-4E93-97FA-B90159E4987E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01FAF-560B-4376-811F-590612BC3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2D08A-791E-4520-B8CE-3DB53E5E101A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CAF2F-5C3D-4A54-9C63-9A0D5A404D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5A700-2061-46FA-923C-0959BF6BD53B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CCE9-D54C-4EE8-A199-7927A62D4D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A884F-4D5C-4B64-AF94-2351595787D6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AEC13-5096-48F0-8759-6521AAB93F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D0E64-FEC2-475F-BFEF-A7FBC892A1AA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9B39B-55FD-40B2-B550-3407E45AA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BD25E-0672-4336-91D0-7604B4A620A0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76810-67F8-4143-A1D6-D70A20EAD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D8243-BB9A-4B66-9AC3-E69E10CDF054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2F9-52E7-4C35-9A35-5DDF343FC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2653C-0ED3-4D81-8EC5-2AC596CC0E47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072D5-0ADE-47FF-82B4-926AEDA865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B5928-4AF5-4A21-A750-9043C770338A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CE2DE-5CAF-4087-89A2-0C1AC6708F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80751-1055-456F-9DA3-DC4D6733B52C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B03DA-561F-4C26-B6A4-50410C3A6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E12FD-55DB-478E-8EE9-18A99C3F0F31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AA7EB-924E-49E6-8A7F-F047BDEB2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ED2260-DBCE-4210-8C44-CB63208C9A4C}" type="datetimeFigureOut">
              <a:rPr lang="ru-RU"/>
              <a:pPr>
                <a:defRPr/>
              </a:pPr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333FDD-0750-434A-B2FD-0ACE5F94BD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i="1" dirty="0" smtClean="0"/>
              <a:t>Министерство образования РМ</a:t>
            </a:r>
            <a:endParaRPr lang="ru-RU" sz="4000" b="1" dirty="0">
              <a:ln w="5080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196" y="1562088"/>
            <a:ext cx="5643602" cy="4525963"/>
          </a:xfrm>
        </p:spPr>
        <p:txBody>
          <a:bodyPr rtlCol="0">
            <a:normAutofit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dirty="0" smtClean="0">
                <a:ln w="50800"/>
              </a:rPr>
              <a:t>Портфолио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 smtClean="0">
              <a:ln w="5080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err="1" smtClean="0">
                <a:ln w="50800"/>
              </a:rPr>
              <a:t>Прытковой</a:t>
            </a:r>
            <a:r>
              <a:rPr lang="ru-RU" sz="3600" b="1" dirty="0" smtClean="0">
                <a:ln w="50800"/>
              </a:rPr>
              <a:t> Надежды Сергеевны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ln w="50800"/>
              </a:rPr>
              <a:t>воспитателя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ln w="50800"/>
              </a:rPr>
              <a:t>МБДОУ «Инсарский детский сад «Золотой ключик» комбинированного вида»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ln w="50800"/>
            </a:endParaRPr>
          </a:p>
        </p:txBody>
      </p:sp>
      <p:pic>
        <p:nvPicPr>
          <p:cNvPr id="5" name="Рисунок 4" descr="5396cc816b7feb5269286d9f67ca6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6784" y="1714488"/>
            <a:ext cx="3555768" cy="4537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346" name="Object 2"/>
          <p:cNvGraphicFramePr>
            <a:graphicFrameLocks noChangeAspect="1"/>
          </p:cNvGraphicFramePr>
          <p:nvPr/>
        </p:nvGraphicFramePr>
        <p:xfrm>
          <a:off x="1928793" y="0"/>
          <a:ext cx="4846141" cy="6858000"/>
        </p:xfrm>
        <a:graphic>
          <a:graphicData uri="http://schemas.openxmlformats.org/presentationml/2006/ole">
            <p:oleObj spid="_x0000_s185346" name="Acrobat Document" r:id="rId3" imgW="5667139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3. Наличие публикаций, включая                                   интернет - публикации</a:t>
            </a:r>
            <a:endParaRPr lang="ru-RU" sz="2800" b="1" dirty="0">
              <a:ln w="50800"/>
            </a:endParaRPr>
          </a:p>
        </p:txBody>
      </p:sp>
      <p:pic>
        <p:nvPicPr>
          <p:cNvPr id="4" name="Рисунок 3" descr="897914-016-015-sert.jpg"/>
          <p:cNvPicPr>
            <a:picLocks noChangeAspect="1"/>
          </p:cNvPicPr>
          <p:nvPr/>
        </p:nvPicPr>
        <p:blipFill>
          <a:blip r:embed="rId2" cstate="print"/>
          <a:srcRect t="1124"/>
          <a:stretch>
            <a:fillRect/>
          </a:stretch>
        </p:blipFill>
        <p:spPr>
          <a:xfrm>
            <a:off x="2627784" y="1340768"/>
            <a:ext cx="3923928" cy="5311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01122" cy="857256"/>
          </a:xfrm>
        </p:spPr>
        <p:txBody>
          <a:bodyPr rtlCol="0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4. Результаты участия воспитанников  в (конкурсах, выставках, соревнованиях, акциях, фестивалях)</a:t>
            </a:r>
            <a:endParaRPr lang="ru-RU" sz="2800" b="1" dirty="0">
              <a:ln w="50800"/>
            </a:endParaRPr>
          </a:p>
        </p:txBody>
      </p:sp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285720" y="1643050"/>
            <a:ext cx="800102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FFFF00"/>
                </a:solidFill>
                <a:latin typeface="Calibri" pitchFamily="34" charset="0"/>
              </a:rPr>
              <a:t>Международный </a:t>
            </a:r>
            <a:r>
              <a:rPr lang="ru-RU" sz="3200" b="1" i="1" dirty="0">
                <a:solidFill>
                  <a:srgbClr val="FFFF00"/>
                </a:solidFill>
                <a:latin typeface="Calibri" pitchFamily="34" charset="0"/>
              </a:rPr>
              <a:t>уровень: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>
                <a:latin typeface="Calibri" pitchFamily="34" charset="0"/>
              </a:rPr>
              <a:t>Призовые места – </a:t>
            </a:r>
            <a:r>
              <a:rPr lang="ru-RU" sz="3200" b="1" i="1" dirty="0" smtClean="0">
                <a:latin typeface="Calibri" pitchFamily="34" charset="0"/>
              </a:rPr>
              <a:t>2 воспитанника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FFFF00"/>
                </a:solidFill>
                <a:latin typeface="Calibri" pitchFamily="34" charset="0"/>
              </a:rPr>
              <a:t>Всероссийский уровень: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latin typeface="Calibri" pitchFamily="34" charset="0"/>
              </a:rPr>
              <a:t>Призовые места –  3 воспитанника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FFFF00"/>
                </a:solidFill>
                <a:latin typeface="Calibri" pitchFamily="34" charset="0"/>
              </a:rPr>
              <a:t>Республиканский уровень: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latin typeface="Calibri" pitchFamily="34" charset="0"/>
              </a:rPr>
              <a:t>Участие –  2 воспитанника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FFFF00"/>
                </a:solidFill>
                <a:latin typeface="Calibri" pitchFamily="34" charset="0"/>
              </a:rPr>
              <a:t>Муниципальный уровень: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latin typeface="Calibri" pitchFamily="34" charset="0"/>
              </a:rPr>
              <a:t>Призовые места —  10 воспитанников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785926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graphicFrame>
        <p:nvGraphicFramePr>
          <p:cNvPr id="135169" name="Object 1"/>
          <p:cNvGraphicFramePr>
            <a:graphicFrameLocks noChangeAspect="1"/>
          </p:cNvGraphicFramePr>
          <p:nvPr/>
        </p:nvGraphicFramePr>
        <p:xfrm>
          <a:off x="0" y="214290"/>
          <a:ext cx="4531039" cy="6412085"/>
        </p:xfrm>
        <a:graphic>
          <a:graphicData uri="http://schemas.openxmlformats.org/presentationml/2006/ole">
            <p:oleObj spid="_x0000_s135169" name="Acrobat Document" r:id="rId3" imgW="5667139" imgH="8019997" progId="AcroExch.Document.DC">
              <p:embed/>
            </p:oleObj>
          </a:graphicData>
        </a:graphic>
      </p:graphicFrame>
      <p:graphicFrame>
        <p:nvGraphicFramePr>
          <p:cNvPr id="135171" name="Object 3"/>
          <p:cNvGraphicFramePr>
            <a:graphicFrameLocks noChangeAspect="1"/>
          </p:cNvGraphicFramePr>
          <p:nvPr/>
        </p:nvGraphicFramePr>
        <p:xfrm>
          <a:off x="4651962" y="214290"/>
          <a:ext cx="4492038" cy="6357982"/>
        </p:xfrm>
        <a:graphic>
          <a:graphicData uri="http://schemas.openxmlformats.org/presentationml/2006/ole">
            <p:oleObj spid="_x0000_s135171" name="Acrobat Document" r:id="rId4" imgW="5667139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1186" name="Object 2"/>
          <p:cNvGraphicFramePr>
            <a:graphicFrameLocks noChangeAspect="1"/>
          </p:cNvGraphicFramePr>
          <p:nvPr/>
        </p:nvGraphicFramePr>
        <p:xfrm>
          <a:off x="0" y="428604"/>
          <a:ext cx="4572000" cy="6167336"/>
        </p:xfrm>
        <a:graphic>
          <a:graphicData uri="http://schemas.openxmlformats.org/presentationml/2006/ole">
            <p:oleObj spid="_x0000_s221186" name="Acrobat Document" r:id="rId3" imgW="5667139" imgH="8019997" progId="AcroExch.Document.DC">
              <p:embed/>
            </p:oleObj>
          </a:graphicData>
        </a:graphic>
      </p:graphicFrame>
      <p:graphicFrame>
        <p:nvGraphicFramePr>
          <p:cNvPr id="221187" name="Object 3"/>
          <p:cNvGraphicFramePr>
            <a:graphicFrameLocks noChangeAspect="1"/>
          </p:cNvGraphicFramePr>
          <p:nvPr/>
        </p:nvGraphicFramePr>
        <p:xfrm>
          <a:off x="4643438" y="428604"/>
          <a:ext cx="4500562" cy="6143644"/>
        </p:xfrm>
        <a:graphic>
          <a:graphicData uri="http://schemas.openxmlformats.org/presentationml/2006/ole">
            <p:oleObj spid="_x0000_s221187" name="Acrobat Document" r:id="rId4" imgW="5667139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3277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5300002" cy="4071966"/>
          </a:xfrm>
          <a:prstGeom prst="rect">
            <a:avLst/>
          </a:prstGeom>
        </p:spPr>
      </p:pic>
      <p:pic>
        <p:nvPicPr>
          <p:cNvPr id="5" name="Рисунок 4" descr="Диплом астафьева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122" y="785794"/>
            <a:ext cx="3998878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226" name="Object 2"/>
          <p:cNvGraphicFramePr>
            <a:graphicFrameLocks noChangeAspect="1"/>
          </p:cNvGraphicFramePr>
          <p:nvPr/>
        </p:nvGraphicFramePr>
        <p:xfrm>
          <a:off x="0" y="482568"/>
          <a:ext cx="4214782" cy="5964251"/>
        </p:xfrm>
        <a:graphic>
          <a:graphicData uri="http://schemas.openxmlformats.org/presentationml/2006/ole">
            <p:oleObj spid="_x0000_s180226" name="Acrobat Document" r:id="rId3" imgW="5667139" imgH="8019997" progId="AcroExch.Document.DC">
              <p:embed/>
            </p:oleObj>
          </a:graphicData>
        </a:graphic>
      </p:graphicFrame>
      <p:graphicFrame>
        <p:nvGraphicFramePr>
          <p:cNvPr id="180228" name="Object 4"/>
          <p:cNvGraphicFramePr>
            <a:graphicFrameLocks noChangeAspect="1"/>
          </p:cNvGraphicFramePr>
          <p:nvPr/>
        </p:nvGraphicFramePr>
        <p:xfrm>
          <a:off x="4786314" y="482566"/>
          <a:ext cx="4214842" cy="5963484"/>
        </p:xfrm>
        <a:graphic>
          <a:graphicData uri="http://schemas.openxmlformats.org/presentationml/2006/ole">
            <p:oleObj spid="_x0000_s180228" name="Acrobat Document" r:id="rId4" imgW="5668166" imgH="8019048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143108" y="303297"/>
          <a:ext cx="4420612" cy="6256050"/>
        </p:xfrm>
        <a:graphic>
          <a:graphicData uri="http://schemas.openxmlformats.org/presentationml/2006/ole">
            <p:oleObj spid="_x0000_s181250" name="Acrobat Document" r:id="rId3" imgW="5668166" imgH="8019048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890" name="Object 2"/>
          <p:cNvGraphicFramePr>
            <a:graphicFrameLocks noChangeAspect="1"/>
          </p:cNvGraphicFramePr>
          <p:nvPr/>
        </p:nvGraphicFramePr>
        <p:xfrm>
          <a:off x="4643438" y="500042"/>
          <a:ext cx="4288157" cy="6068372"/>
        </p:xfrm>
        <a:graphic>
          <a:graphicData uri="http://schemas.openxmlformats.org/presentationml/2006/ole">
            <p:oleObj spid="_x0000_s165890" name="Acrobat Document" r:id="rId3" imgW="5667139" imgH="8019997" progId="AcroExch.Document.DC">
              <p:embed/>
            </p:oleObj>
          </a:graphicData>
        </a:graphic>
      </p:graphicFrame>
      <p:graphicFrame>
        <p:nvGraphicFramePr>
          <p:cNvPr id="165891" name="Object 3"/>
          <p:cNvGraphicFramePr>
            <a:graphicFrameLocks noChangeAspect="1"/>
          </p:cNvGraphicFramePr>
          <p:nvPr/>
        </p:nvGraphicFramePr>
        <p:xfrm>
          <a:off x="214282" y="571480"/>
          <a:ext cx="4211019" cy="5959210"/>
        </p:xfrm>
        <a:graphic>
          <a:graphicData uri="http://schemas.openxmlformats.org/presentationml/2006/ole">
            <p:oleObj spid="_x0000_s165891" name="Acrobat Document" r:id="rId4" imgW="5667139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2274" name="Object 2"/>
          <p:cNvGraphicFramePr>
            <a:graphicFrameLocks noChangeAspect="1"/>
          </p:cNvGraphicFramePr>
          <p:nvPr/>
        </p:nvGraphicFramePr>
        <p:xfrm>
          <a:off x="2143108" y="-7117"/>
          <a:ext cx="4786345" cy="6773381"/>
        </p:xfrm>
        <a:graphic>
          <a:graphicData uri="http://schemas.openxmlformats.org/presentationml/2006/ole">
            <p:oleObj spid="_x0000_s182274" name="Acrobat Document" r:id="rId3" imgW="5667139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285728"/>
            <a:ext cx="8229600" cy="857256"/>
          </a:xfrm>
        </p:spPr>
        <p:txBody>
          <a:bodyPr rtlCol="0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b="1" dirty="0" smtClean="0">
                <a:ln w="50800"/>
              </a:rPr>
              <a:t>Общие сведения о педагоге</a:t>
            </a:r>
            <a:br>
              <a:rPr lang="ru-RU" b="1" dirty="0" smtClean="0">
                <a:ln w="50800"/>
              </a:rPr>
            </a:b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 </a:t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43998" cy="5572164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>
                <a:ln w="50800"/>
                <a:latin typeface="Georgia"/>
              </a:rPr>
              <a:t>● </a:t>
            </a:r>
            <a:r>
              <a:rPr lang="ru-RU" sz="2100" b="1" dirty="0" smtClean="0">
                <a:ln w="50800"/>
              </a:rPr>
              <a:t>Дата </a:t>
            </a:r>
            <a:r>
              <a:rPr lang="ru-RU" sz="2100" b="1" dirty="0">
                <a:ln w="50800"/>
              </a:rPr>
              <a:t>рождения  - </a:t>
            </a:r>
            <a:r>
              <a:rPr lang="ru-RU" sz="2100" b="1" dirty="0" smtClean="0">
                <a:ln w="50800"/>
              </a:rPr>
              <a:t>   </a:t>
            </a:r>
            <a:r>
              <a:rPr lang="ru-RU" sz="2100" b="1" i="1" dirty="0" smtClean="0">
                <a:ln w="50800"/>
                <a:solidFill>
                  <a:srgbClr val="FFFF00"/>
                </a:solidFill>
              </a:rPr>
              <a:t>3 сентября 1969 года</a:t>
            </a:r>
            <a:endParaRPr lang="ru-RU" sz="2100" b="1" dirty="0">
              <a:ln w="50800"/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>
                <a:ln w="50800"/>
                <a:latin typeface="Georgia"/>
              </a:rPr>
              <a:t>● </a:t>
            </a:r>
            <a:r>
              <a:rPr lang="ru-RU" altLang="ru-RU" sz="2100" b="1" dirty="0" smtClean="0"/>
              <a:t>Профессиональное образование: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    - </a:t>
            </a:r>
            <a:r>
              <a:rPr lang="ru-RU" sz="2100" b="1" dirty="0" err="1" smtClean="0">
                <a:solidFill>
                  <a:srgbClr val="FFFF00"/>
                </a:solidFill>
              </a:rPr>
              <a:t>Ичалковское</a:t>
            </a:r>
            <a:r>
              <a:rPr lang="ru-RU" sz="2100" b="1" dirty="0" smtClean="0">
                <a:solidFill>
                  <a:srgbClr val="FFFF00"/>
                </a:solidFill>
              </a:rPr>
              <a:t> педагогическое училище им. С.М. Кирова. № диплома: 481, дата выдачи: 30.06.1988г. Квалификация по диплому: учитель начальных классов. Специальность: учитель начальных классов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>
                <a:ln w="50800"/>
                <a:latin typeface="Georgia"/>
              </a:rPr>
              <a:t>●</a:t>
            </a:r>
            <a:r>
              <a:rPr lang="ru-RU" sz="2100" b="1" dirty="0" smtClean="0">
                <a:ln w="50800"/>
              </a:rPr>
              <a:t> Прохождение профессиональной переподготовки - </a:t>
            </a:r>
            <a:r>
              <a:rPr lang="ru-RU" sz="2100" b="1" dirty="0" smtClean="0">
                <a:ln w="50800"/>
                <a:solidFill>
                  <a:srgbClr val="FFFF00"/>
                </a:solidFill>
              </a:rPr>
              <a:t> ГБУ ДПО  «МРИО», №132403603649, дата выдачи -31.10.2016г., «Педагогика и методика дошкольного образования», квалификация </a:t>
            </a:r>
            <a:r>
              <a:rPr lang="ru-RU" sz="2100" b="1" i="1" dirty="0" smtClean="0">
                <a:ln w="50800"/>
                <a:solidFill>
                  <a:srgbClr val="FFFF00"/>
                </a:solidFill>
              </a:rPr>
              <a:t>воспитатель  </a:t>
            </a:r>
            <a:r>
              <a:rPr lang="ru-RU" sz="2100" b="1" dirty="0" smtClean="0">
                <a:ln w="50800"/>
                <a:solidFill>
                  <a:srgbClr val="FFFF00"/>
                </a:solidFill>
              </a:rPr>
              <a:t>                                                       </a:t>
            </a:r>
            <a:endParaRPr lang="ru-RU" sz="2100" b="1" dirty="0">
              <a:ln w="50800"/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>
                <a:ln w="50800"/>
                <a:latin typeface="Georgia"/>
              </a:rPr>
              <a:t>● </a:t>
            </a:r>
            <a:r>
              <a:rPr lang="ru-RU" sz="2100" b="1" dirty="0" smtClean="0">
                <a:ln w="50800"/>
              </a:rPr>
              <a:t>Педагогический </a:t>
            </a:r>
            <a:r>
              <a:rPr lang="ru-RU" sz="2100" b="1" dirty="0">
                <a:ln w="50800"/>
              </a:rPr>
              <a:t>стаж -  </a:t>
            </a:r>
            <a:r>
              <a:rPr lang="ru-RU" sz="2100" b="1" i="1" dirty="0" smtClean="0">
                <a:ln w="50800"/>
                <a:solidFill>
                  <a:srgbClr val="FFFF00"/>
                </a:solidFill>
              </a:rPr>
              <a:t>30 лет</a:t>
            </a:r>
            <a:endParaRPr lang="ru-RU" sz="2100" b="1" dirty="0">
              <a:ln w="50800"/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>
                <a:ln w="50800"/>
                <a:latin typeface="Georgia"/>
              </a:rPr>
              <a:t>● </a:t>
            </a:r>
            <a:r>
              <a:rPr lang="ru-RU" sz="2100" b="1" dirty="0" smtClean="0">
                <a:ln w="50800"/>
              </a:rPr>
              <a:t>Стаж </a:t>
            </a:r>
            <a:r>
              <a:rPr lang="ru-RU" sz="2100" b="1" dirty="0">
                <a:ln w="50800"/>
              </a:rPr>
              <a:t>работы в данном учреждении </a:t>
            </a:r>
            <a:r>
              <a:rPr lang="ru-RU" sz="2100" b="1" dirty="0">
                <a:ln w="50800"/>
                <a:solidFill>
                  <a:srgbClr val="FFFF00"/>
                </a:solidFill>
              </a:rPr>
              <a:t>-  </a:t>
            </a:r>
            <a:r>
              <a:rPr lang="ru-RU" sz="2100" b="1" i="1" dirty="0" smtClean="0">
                <a:ln w="50800"/>
                <a:solidFill>
                  <a:srgbClr val="FFFF00"/>
                </a:solidFill>
              </a:rPr>
              <a:t>30 лет</a:t>
            </a:r>
            <a:endParaRPr lang="ru-RU" sz="2100" b="1" dirty="0">
              <a:ln w="50800"/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>
                <a:ln w="50800"/>
                <a:latin typeface="Georgia"/>
              </a:rPr>
              <a:t>●</a:t>
            </a:r>
            <a:r>
              <a:rPr lang="ru-RU" sz="2100" b="1" dirty="0" smtClean="0">
                <a:ln w="50800"/>
              </a:rPr>
              <a:t> Квалификационная </a:t>
            </a:r>
            <a:r>
              <a:rPr lang="ru-RU" sz="2100" b="1" dirty="0">
                <a:ln w="50800"/>
              </a:rPr>
              <a:t>категория </a:t>
            </a:r>
            <a:r>
              <a:rPr lang="ru-RU" sz="2100" b="1" dirty="0" smtClean="0">
                <a:ln w="50800"/>
              </a:rPr>
              <a:t>– </a:t>
            </a:r>
            <a:r>
              <a:rPr lang="ru-RU" sz="2100" b="1" i="1" dirty="0" smtClean="0">
                <a:ln w="50800"/>
                <a:solidFill>
                  <a:srgbClr val="FFFF00"/>
                </a:solidFill>
              </a:rPr>
              <a:t>высшая</a:t>
            </a:r>
            <a:endParaRPr lang="ru-RU" sz="2100" b="1" i="1" dirty="0">
              <a:ln w="50800"/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>
                <a:ln w="50800"/>
                <a:latin typeface="Georgia"/>
              </a:rPr>
              <a:t>● </a:t>
            </a:r>
            <a:r>
              <a:rPr lang="ru-RU" sz="2100" b="1" dirty="0" smtClean="0">
                <a:ln w="50800"/>
              </a:rPr>
              <a:t>Дата </a:t>
            </a:r>
            <a:r>
              <a:rPr lang="ru-RU" sz="2100" b="1" dirty="0">
                <a:ln w="50800"/>
              </a:rPr>
              <a:t>аттестации – </a:t>
            </a:r>
            <a:r>
              <a:rPr lang="ru-RU" sz="2100" b="1" dirty="0" smtClean="0">
                <a:ln w="50800"/>
                <a:solidFill>
                  <a:srgbClr val="FFFF00"/>
                </a:solidFill>
              </a:rPr>
              <a:t>13.11.2013г.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>
                <a:ln w="50800"/>
                <a:latin typeface="Georgia"/>
              </a:rPr>
              <a:t>●</a:t>
            </a:r>
            <a:r>
              <a:rPr lang="ru-RU" sz="2100" b="1" dirty="0" smtClean="0">
                <a:ln w="50800"/>
              </a:rPr>
              <a:t> Прохождение </a:t>
            </a:r>
            <a:r>
              <a:rPr lang="ru-RU" sz="2100" b="1" dirty="0">
                <a:ln w="50800"/>
              </a:rPr>
              <a:t>курсов повышения квалификации</a:t>
            </a:r>
            <a:r>
              <a:rPr lang="ru-RU" sz="2100" b="1" i="1" dirty="0">
                <a:ln w="50800"/>
              </a:rPr>
              <a:t> – </a:t>
            </a:r>
            <a:r>
              <a:rPr lang="ru-RU" sz="2100" b="1" i="1" dirty="0" smtClean="0">
                <a:ln w="50800"/>
                <a:solidFill>
                  <a:srgbClr val="FFFF00"/>
                </a:solidFill>
              </a:rPr>
              <a:t> 2016 г.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ln w="50800"/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ln w="508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476331" cy="6357958"/>
          </a:xfrm>
          <a:prstGeom prst="rect">
            <a:avLst/>
          </a:prstGeom>
        </p:spPr>
      </p:pic>
      <p:pic>
        <p:nvPicPr>
          <p:cNvPr id="6" name="Рисунок 5" descr="Изображение 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04664"/>
            <a:ext cx="4164926" cy="6240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F:\Аттестация\Изображение 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143404" cy="6405569"/>
          </a:xfrm>
          <a:prstGeom prst="rect">
            <a:avLst/>
          </a:prstGeom>
          <a:noFill/>
        </p:spPr>
      </p:pic>
      <p:pic>
        <p:nvPicPr>
          <p:cNvPr id="4" name="Picture 9" descr="F:\Аттестация\Изображение 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214842" cy="6373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C:\Users\Олег\Desktop\Аттестация 2018\Мама копии документов\у 1269.jpg"/>
          <p:cNvPicPr>
            <a:picLocks noChangeAspect="1" noChangeArrowheads="1"/>
          </p:cNvPicPr>
          <p:nvPr/>
        </p:nvPicPr>
        <p:blipFill>
          <a:blip r:embed="rId2" cstate="print"/>
          <a:srcRect l="4286"/>
          <a:stretch>
            <a:fillRect/>
          </a:stretch>
        </p:blipFill>
        <p:spPr bwMode="auto">
          <a:xfrm>
            <a:off x="2285984" y="-5651"/>
            <a:ext cx="4786346" cy="6863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у 1264.jpg"/>
          <p:cNvPicPr>
            <a:picLocks noChangeAspect="1"/>
          </p:cNvPicPr>
          <p:nvPr/>
        </p:nvPicPr>
        <p:blipFill>
          <a:blip r:embed="rId2" cstate="print"/>
          <a:srcRect l="4248" r="1389"/>
          <a:stretch>
            <a:fillRect/>
          </a:stretch>
        </p:blipFill>
        <p:spPr>
          <a:xfrm>
            <a:off x="5607811" y="1714488"/>
            <a:ext cx="3536189" cy="5143512"/>
          </a:xfrm>
          <a:prstGeom prst="rect">
            <a:avLst/>
          </a:prstGeom>
        </p:spPr>
      </p:pic>
      <p:pic>
        <p:nvPicPr>
          <p:cNvPr id="5" name="Рисунок 4" descr="у 1265.jpg"/>
          <p:cNvPicPr>
            <a:picLocks noChangeAspect="1"/>
          </p:cNvPicPr>
          <p:nvPr/>
        </p:nvPicPr>
        <p:blipFill>
          <a:blip r:embed="rId3" cstate="print"/>
          <a:srcRect l="4248" r="1389"/>
          <a:stretch>
            <a:fillRect/>
          </a:stretch>
        </p:blipFill>
        <p:spPr>
          <a:xfrm>
            <a:off x="0" y="1643050"/>
            <a:ext cx="3585303" cy="5214950"/>
          </a:xfrm>
          <a:prstGeom prst="rect">
            <a:avLst/>
          </a:prstGeom>
        </p:spPr>
      </p:pic>
      <p:pic>
        <p:nvPicPr>
          <p:cNvPr id="6" name="Рисунок 5" descr="у 1266.jpg"/>
          <p:cNvPicPr>
            <a:picLocks noChangeAspect="1"/>
          </p:cNvPicPr>
          <p:nvPr/>
        </p:nvPicPr>
        <p:blipFill>
          <a:blip r:embed="rId4" cstate="print"/>
          <a:srcRect l="4248" r="1389"/>
          <a:stretch>
            <a:fillRect/>
          </a:stretch>
        </p:blipFill>
        <p:spPr>
          <a:xfrm>
            <a:off x="2786050" y="0"/>
            <a:ext cx="3714776" cy="5403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Qa0v5u0v3nw.jpg"/>
          <p:cNvPicPr>
            <a:picLocks noChangeAspect="1"/>
          </p:cNvPicPr>
          <p:nvPr/>
        </p:nvPicPr>
        <p:blipFill>
          <a:blip r:embed="rId2" cstate="print"/>
          <a:srcRect l="12679" t="5512" r="6295" b="54290"/>
          <a:stretch>
            <a:fillRect/>
          </a:stretch>
        </p:blipFill>
        <p:spPr>
          <a:xfrm>
            <a:off x="-2" y="0"/>
            <a:ext cx="4814557" cy="3286124"/>
          </a:xfrm>
          <a:prstGeom prst="rect">
            <a:avLst/>
          </a:prstGeom>
        </p:spPr>
      </p:pic>
      <p:pic>
        <p:nvPicPr>
          <p:cNvPr id="4" name="Рисунок 3" descr="Qa0v5u0v3nw.jpg"/>
          <p:cNvPicPr>
            <a:picLocks noChangeAspect="1"/>
          </p:cNvPicPr>
          <p:nvPr/>
        </p:nvPicPr>
        <p:blipFill>
          <a:blip r:embed="rId2" cstate="print"/>
          <a:srcRect l="12679" t="48915" r="6707" b="6597"/>
          <a:stretch>
            <a:fillRect/>
          </a:stretch>
        </p:blipFill>
        <p:spPr>
          <a:xfrm>
            <a:off x="4815934" y="0"/>
            <a:ext cx="4328066" cy="3286124"/>
          </a:xfrm>
          <a:prstGeom prst="rect">
            <a:avLst/>
          </a:prstGeom>
        </p:spPr>
      </p:pic>
      <p:pic>
        <p:nvPicPr>
          <p:cNvPr id="6" name="Рисунок 5" descr="B8isyxYIPb8.jpg"/>
          <p:cNvPicPr>
            <a:picLocks noChangeAspect="1"/>
          </p:cNvPicPr>
          <p:nvPr/>
        </p:nvPicPr>
        <p:blipFill>
          <a:blip r:embed="rId3" cstate="print"/>
          <a:srcRect l="14172" t="6597" r="5215" b="47830"/>
          <a:stretch>
            <a:fillRect/>
          </a:stretch>
        </p:blipFill>
        <p:spPr>
          <a:xfrm>
            <a:off x="2285984" y="3286124"/>
            <a:ext cx="4714908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KOzMmxeNyk.jpg"/>
          <p:cNvPicPr>
            <a:picLocks noChangeAspect="1"/>
          </p:cNvPicPr>
          <p:nvPr/>
        </p:nvPicPr>
        <p:blipFill>
          <a:blip r:embed="rId2" cstate="print"/>
          <a:srcRect r="2965"/>
          <a:stretch>
            <a:fillRect/>
          </a:stretch>
        </p:blipFill>
        <p:spPr>
          <a:xfrm>
            <a:off x="0" y="0"/>
            <a:ext cx="4836948" cy="6858000"/>
          </a:xfrm>
          <a:prstGeom prst="rect">
            <a:avLst/>
          </a:prstGeom>
        </p:spPr>
      </p:pic>
      <p:pic>
        <p:nvPicPr>
          <p:cNvPr id="3" name="Рисунок 2" descr="Wwz-HFf2TKE.jpg"/>
          <p:cNvPicPr>
            <a:picLocks noChangeAspect="1"/>
          </p:cNvPicPr>
          <p:nvPr/>
        </p:nvPicPr>
        <p:blipFill>
          <a:blip r:embed="rId3" cstate="print"/>
          <a:srcRect l="12679" t="5512" r="5215" b="44575"/>
          <a:stretch>
            <a:fillRect/>
          </a:stretch>
        </p:blipFill>
        <p:spPr>
          <a:xfrm>
            <a:off x="4714876" y="1214422"/>
            <a:ext cx="4429124" cy="3704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C:\Users\Олег\Desktop\Аттестация 2018\Мама копии документов\у 1273.jpg"/>
          <p:cNvPicPr>
            <a:picLocks noChangeAspect="1" noChangeArrowheads="1"/>
          </p:cNvPicPr>
          <p:nvPr/>
        </p:nvPicPr>
        <p:blipFill>
          <a:blip r:embed="rId2" cstate="print"/>
          <a:srcRect r="4363"/>
          <a:stretch>
            <a:fillRect/>
          </a:stretch>
        </p:blipFill>
        <p:spPr bwMode="auto">
          <a:xfrm>
            <a:off x="251520" y="188640"/>
            <a:ext cx="4248472" cy="6320537"/>
          </a:xfrm>
          <a:prstGeom prst="rect">
            <a:avLst/>
          </a:prstGeom>
          <a:noFill/>
        </p:spPr>
      </p:pic>
      <p:pic>
        <p:nvPicPr>
          <p:cNvPr id="2" name="Picture 2" descr="C:\Users\сад\Desktop\справка прыт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238281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5. Наличие авторских программ, </a:t>
            </a:r>
            <a:br>
              <a:rPr lang="ru-RU" sz="2800" b="1" dirty="0" smtClean="0">
                <a:ln w="50800"/>
              </a:rPr>
            </a:br>
            <a:r>
              <a:rPr lang="ru-RU" sz="2800" b="1" dirty="0" smtClean="0">
                <a:ln w="50800"/>
              </a:rPr>
              <a:t>методических пособий.</a:t>
            </a:r>
            <a:endParaRPr lang="ru-RU" sz="2800" b="1" dirty="0">
              <a:ln w="50800"/>
            </a:endParaRPr>
          </a:p>
        </p:txBody>
      </p:sp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 descr="w6R7P_qNzx4.jpg"/>
          <p:cNvPicPr>
            <a:picLocks noChangeAspect="1"/>
          </p:cNvPicPr>
          <p:nvPr/>
        </p:nvPicPr>
        <p:blipFill>
          <a:blip r:embed="rId2" cstate="print"/>
          <a:srcRect l="6707" t="4427" r="5215" b="2257"/>
          <a:stretch>
            <a:fillRect/>
          </a:stretch>
        </p:blipFill>
        <p:spPr>
          <a:xfrm>
            <a:off x="683568" y="1412776"/>
            <a:ext cx="3672408" cy="5296972"/>
          </a:xfrm>
          <a:prstGeom prst="rect">
            <a:avLst/>
          </a:prstGeom>
        </p:spPr>
      </p:pic>
      <p:pic>
        <p:nvPicPr>
          <p:cNvPr id="6" name="Рисунок 5" descr="tZ1fSQFl3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1" y="1412776"/>
            <a:ext cx="3957871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6767" cy="1060472"/>
          </a:xfrm>
        </p:spPr>
        <p:txBody>
          <a:bodyPr rtlCol="0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6. Выступления на научно – практических конференциях, </a:t>
            </a:r>
            <a:r>
              <a:rPr lang="ru-RU" sz="2800" b="1" dirty="0" err="1" smtClean="0">
                <a:ln w="50800"/>
              </a:rPr>
              <a:t>педчтениях</a:t>
            </a:r>
            <a:r>
              <a:rPr lang="ru-RU" sz="2800" b="1" dirty="0" smtClean="0">
                <a:ln w="50800"/>
              </a:rPr>
              <a:t>, семинарах, секциях, методических объединениях.</a:t>
            </a:r>
            <a:endParaRPr lang="ru-RU" sz="2800" b="1" dirty="0">
              <a:ln w="50800"/>
            </a:endParaRPr>
          </a:p>
        </p:txBody>
      </p:sp>
      <p:sp>
        <p:nvSpPr>
          <p:cNvPr id="39938" name="Прямоугольник 3"/>
          <p:cNvSpPr>
            <a:spLocks noChangeArrowheads="1"/>
          </p:cNvSpPr>
          <p:nvPr/>
        </p:nvSpPr>
        <p:spPr bwMode="auto">
          <a:xfrm>
            <a:off x="500063" y="1857375"/>
            <a:ext cx="764381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000" b="1" i="1" dirty="0">
              <a:solidFill>
                <a:srgbClr val="FF000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i="1" dirty="0" smtClean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Международный  уровень: 2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i="1" dirty="0" smtClean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Республиканский уровень: 2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i="1" dirty="0" smtClean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Муниципальный </a:t>
            </a:r>
            <a:r>
              <a:rPr lang="ru-RU" sz="3000" b="1" i="1" dirty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уровень: </a:t>
            </a:r>
            <a:r>
              <a:rPr lang="ru-RU" sz="3000" b="1" i="1" dirty="0" smtClean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3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i="1" dirty="0" smtClean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Уровень </a:t>
            </a:r>
            <a:r>
              <a:rPr lang="ru-RU" sz="3000" b="1" i="1" dirty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образовательной </a:t>
            </a:r>
            <a:r>
              <a:rPr lang="ru-RU" sz="3000" b="1" i="1" dirty="0" smtClean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организации:6</a:t>
            </a:r>
            <a:endParaRPr lang="ru-RU" sz="3000" b="1" dirty="0">
              <a:solidFill>
                <a:srgbClr val="FFFF0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Новая папка\Мама дипломы\img660.jpg"/>
          <p:cNvPicPr>
            <a:picLocks noChangeAspect="1" noChangeArrowheads="1"/>
          </p:cNvPicPr>
          <p:nvPr/>
        </p:nvPicPr>
        <p:blipFill>
          <a:blip r:embed="rId2" cstate="print"/>
          <a:srcRect t="14279"/>
          <a:stretch>
            <a:fillRect/>
          </a:stretch>
        </p:blipFill>
        <p:spPr bwMode="auto">
          <a:xfrm>
            <a:off x="4716016" y="1700808"/>
            <a:ext cx="4216129" cy="3542702"/>
          </a:xfrm>
          <a:prstGeom prst="rect">
            <a:avLst/>
          </a:prstGeom>
          <a:noFill/>
        </p:spPr>
      </p:pic>
      <p:pic>
        <p:nvPicPr>
          <p:cNvPr id="4" name="Рисунок 3" descr="1621_Прыткова_Надежда_Сергеев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4425728" cy="6256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000124"/>
          </a:xfrm>
        </p:spPr>
        <p:txBody>
          <a:bodyPr rtlCol="0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ln w="50800"/>
              </a:rPr>
              <a:t>Представление педагогического опыта</a:t>
            </a:r>
            <a:endParaRPr lang="ru-RU" sz="4000" b="1" dirty="0">
              <a:ln w="5080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484313"/>
            <a:ext cx="9144000" cy="5373687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09070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	</a:t>
            </a:r>
          </a:p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9070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357158" y="2357430"/>
            <a:ext cx="8429625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FFFF00"/>
                </a:solidFill>
              </a:rPr>
              <a:t>Патриотическое воспитание дошкольников</a:t>
            </a:r>
            <a:r>
              <a:rPr lang="ru-RU" sz="3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u="sng" dirty="0" smtClean="0"/>
              <a:t>http://ds</a:t>
            </a:r>
            <a:r>
              <a:rPr lang="en-US" sz="2800" u="sng" dirty="0" err="1" smtClean="0"/>
              <a:t>zolins</a:t>
            </a:r>
            <a:r>
              <a:rPr lang="ru-RU" sz="2800" u="sng" dirty="0" smtClean="0"/>
              <a:t>.</a:t>
            </a:r>
            <a:r>
              <a:rPr lang="en-US" sz="2800" u="sng" dirty="0" err="1" smtClean="0"/>
              <a:t>schoolrm</a:t>
            </a:r>
            <a:r>
              <a:rPr lang="ru-RU" sz="2800" u="sng" dirty="0" smtClean="0"/>
              <a:t>.</a:t>
            </a:r>
            <a:r>
              <a:rPr lang="en-US" sz="2800" u="sng" dirty="0" err="1" smtClean="0"/>
              <a:t>ru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RsJFOtIPZ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087155" cy="5976664"/>
          </a:xfrm>
          <a:prstGeom prst="rect">
            <a:avLst/>
          </a:prstGeom>
        </p:spPr>
      </p:pic>
      <p:pic>
        <p:nvPicPr>
          <p:cNvPr id="5" name="Picture 4" descr="G:\Новая папка\Мама дипломы\img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84784"/>
            <a:ext cx="4552477" cy="3218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4400552" cy="5500726"/>
          </a:xfrm>
          <a:prstGeom prst="rect">
            <a:avLst/>
          </a:prstGeom>
        </p:spPr>
      </p:pic>
      <p:pic>
        <p:nvPicPr>
          <p:cNvPr id="3" name="Рисунок 2" descr="c5aaSHgKtrQ.jpg"/>
          <p:cNvPicPr>
            <a:picLocks noChangeAspect="1"/>
          </p:cNvPicPr>
          <p:nvPr/>
        </p:nvPicPr>
        <p:blipFill>
          <a:blip r:embed="rId3" cstate="print"/>
          <a:srcRect l="12679" t="5512" r="6707" b="26128"/>
          <a:stretch>
            <a:fillRect/>
          </a:stretch>
        </p:blipFill>
        <p:spPr>
          <a:xfrm>
            <a:off x="4647207" y="692696"/>
            <a:ext cx="4245273" cy="5534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 1282.jpg"/>
          <p:cNvPicPr>
            <a:picLocks noChangeAspect="1"/>
          </p:cNvPicPr>
          <p:nvPr/>
        </p:nvPicPr>
        <p:blipFill>
          <a:blip r:embed="rId3" cstate="print">
            <a:lum/>
          </a:blip>
          <a:srcRect l="15727" t="6250" b="5208"/>
          <a:stretch>
            <a:fillRect/>
          </a:stretch>
        </p:blipFill>
        <p:spPr>
          <a:xfrm>
            <a:off x="179512" y="332656"/>
            <a:ext cx="4210725" cy="6072230"/>
          </a:xfrm>
          <a:prstGeom prst="rect">
            <a:avLst/>
          </a:prstGeom>
        </p:spPr>
      </p:pic>
      <p:pic>
        <p:nvPicPr>
          <p:cNvPr id="3" name="Рисунок 2" descr="у 1283.jpg"/>
          <p:cNvPicPr>
            <a:picLocks noChangeAspect="1"/>
          </p:cNvPicPr>
          <p:nvPr/>
        </p:nvPicPr>
        <p:blipFill>
          <a:blip r:embed="rId4" cstate="print"/>
          <a:srcRect l="18546" t="4166" b="50000"/>
          <a:stretch>
            <a:fillRect/>
          </a:stretch>
        </p:blipFill>
        <p:spPr>
          <a:xfrm>
            <a:off x="4499992" y="1700808"/>
            <a:ext cx="4439899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6767" cy="1060472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7. Проведение открытых занятий, мастер классов, мероприятий.</a:t>
            </a:r>
            <a:endParaRPr lang="ru-RU" sz="2800" b="1" dirty="0">
              <a:ln w="50800"/>
            </a:endParaRPr>
          </a:p>
        </p:txBody>
      </p:sp>
      <p:sp>
        <p:nvSpPr>
          <p:cNvPr id="50178" name="Прямоугольник 3"/>
          <p:cNvSpPr>
            <a:spLocks noChangeArrowheads="1"/>
          </p:cNvSpPr>
          <p:nvPr/>
        </p:nvSpPr>
        <p:spPr bwMode="auto">
          <a:xfrm>
            <a:off x="785813" y="2214563"/>
            <a:ext cx="74295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i="1" dirty="0">
              <a:solidFill>
                <a:srgbClr val="FF000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i="1" dirty="0">
              <a:solidFill>
                <a:srgbClr val="FF000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sz="3000" b="1" i="1" dirty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Муниципальный </a:t>
            </a:r>
            <a:r>
              <a:rPr lang="ru-RU" sz="3000" b="1" i="1" dirty="0" smtClean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уровень:2</a:t>
            </a:r>
            <a:endParaRPr lang="ru-RU" sz="3000" b="1" i="1" dirty="0">
              <a:solidFill>
                <a:srgbClr val="FFFF0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000" b="1" i="1" dirty="0">
              <a:solidFill>
                <a:srgbClr val="FFFF0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i="1" dirty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Уровень образовательной </a:t>
            </a:r>
            <a:r>
              <a:rPr lang="ru-RU" sz="3000" b="1" i="1" dirty="0" smtClean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организации:6 </a:t>
            </a:r>
            <a:r>
              <a:rPr lang="ru-RU" sz="3000" b="1" dirty="0" smtClean="0">
                <a:solidFill>
                  <a:srgbClr val="FFFF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endParaRPr lang="ru-RU" sz="3000" b="1" dirty="0">
              <a:solidFill>
                <a:srgbClr val="FFFF0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Новая папка\Мама дипломы\img659.jpg"/>
          <p:cNvPicPr>
            <a:picLocks noChangeAspect="1" noChangeArrowheads="1"/>
          </p:cNvPicPr>
          <p:nvPr/>
        </p:nvPicPr>
        <p:blipFill>
          <a:blip r:embed="rId2" cstate="print"/>
          <a:srcRect b="50000"/>
          <a:stretch>
            <a:fillRect/>
          </a:stretch>
        </p:blipFill>
        <p:spPr bwMode="auto">
          <a:xfrm>
            <a:off x="0" y="0"/>
            <a:ext cx="5929354" cy="3910408"/>
          </a:xfrm>
          <a:prstGeom prst="rect">
            <a:avLst/>
          </a:prstGeom>
          <a:noFill/>
        </p:spPr>
      </p:pic>
      <p:pic>
        <p:nvPicPr>
          <p:cNvPr id="3" name="Picture 1" descr="G:\Новая папка\Мама дипломы\img658.jpg"/>
          <p:cNvPicPr>
            <a:picLocks noChangeAspect="1" noChangeArrowheads="1"/>
          </p:cNvPicPr>
          <p:nvPr/>
        </p:nvPicPr>
        <p:blipFill>
          <a:blip r:embed="rId3" cstate="print"/>
          <a:srcRect t="19269"/>
          <a:stretch>
            <a:fillRect/>
          </a:stretch>
        </p:blipFill>
        <p:spPr bwMode="auto">
          <a:xfrm>
            <a:off x="3571868" y="3356554"/>
            <a:ext cx="5572132" cy="3501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4643438" cy="61436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21442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8" name="Рисунок 7" descr="у 1281.jpg"/>
          <p:cNvPicPr>
            <a:picLocks noChangeAspect="1"/>
          </p:cNvPicPr>
          <p:nvPr/>
        </p:nvPicPr>
        <p:blipFill>
          <a:blip r:embed="rId3" cstate="print"/>
          <a:srcRect l="15686" t="5208" b="9171"/>
          <a:stretch>
            <a:fillRect/>
          </a:stretch>
        </p:blipFill>
        <p:spPr>
          <a:xfrm>
            <a:off x="4643438" y="398833"/>
            <a:ext cx="4500562" cy="6173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 rtlCol="0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8. Общественная активность педагога: участие в экспертных комиссиях, в жюри конкурсов, депутатская деятельность и т.д.</a:t>
            </a:r>
            <a:endParaRPr lang="ru-RU" sz="2800" b="1" dirty="0">
              <a:ln w="50800"/>
            </a:endParaRPr>
          </a:p>
        </p:txBody>
      </p:sp>
      <p:pic>
        <p:nvPicPr>
          <p:cNvPr id="4" name="Рисунок 3" descr="844787-148-149-s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5510"/>
            <a:ext cx="3929090" cy="5742490"/>
          </a:xfrm>
          <a:prstGeom prst="rect">
            <a:avLst/>
          </a:prstGeom>
        </p:spPr>
      </p:pic>
      <p:pic>
        <p:nvPicPr>
          <p:cNvPr id="5" name="Picture 1" descr="G:\мама скан 04.05.2018\img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928802"/>
            <a:ext cx="5214942" cy="3659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9. Позитивные результаты работы с воспитанниками</a:t>
            </a:r>
            <a:endParaRPr lang="ru-RU" sz="2800" b="1" dirty="0">
              <a:ln w="50800"/>
            </a:endParaRPr>
          </a:p>
        </p:txBody>
      </p:sp>
      <p:pic>
        <p:nvPicPr>
          <p:cNvPr id="4" name="Рисунок 3" descr="у 123.jpg"/>
          <p:cNvPicPr>
            <a:picLocks noChangeAspect="1"/>
          </p:cNvPicPr>
          <p:nvPr/>
        </p:nvPicPr>
        <p:blipFill>
          <a:blip r:embed="rId2" cstate="print"/>
          <a:srcRect l="5310" r="4424" b="6073"/>
          <a:stretch>
            <a:fillRect/>
          </a:stretch>
        </p:blipFill>
        <p:spPr>
          <a:xfrm>
            <a:off x="500034" y="1071546"/>
            <a:ext cx="8286808" cy="5524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 124.jpg"/>
          <p:cNvPicPr>
            <a:picLocks noChangeAspect="1"/>
          </p:cNvPicPr>
          <p:nvPr/>
        </p:nvPicPr>
        <p:blipFill>
          <a:blip r:embed="rId2" cstate="print"/>
          <a:srcRect l="3906" r="5468" b="8180"/>
          <a:stretch>
            <a:fillRect/>
          </a:stretch>
        </p:blipFill>
        <p:spPr>
          <a:xfrm>
            <a:off x="357158" y="357166"/>
            <a:ext cx="8358246" cy="6259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dirty="0" smtClean="0">
                <a:ln w="50800"/>
              </a:rPr>
              <a:t>10. Участие педагога в профессиональных конкурсах</a:t>
            </a:r>
            <a:endParaRPr lang="ru-RU" sz="2800" b="1" dirty="0">
              <a:ln w="5080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71472" y="2060848"/>
            <a:ext cx="8401080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FFFF00"/>
                </a:solidFill>
                <a:latin typeface="+mj-lt"/>
                <a:ea typeface="Lucida Sans Unicode" pitchFamily="34" charset="0"/>
              </a:rPr>
              <a:t>Всероссийский  уровень  -  4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FFFF00"/>
                </a:solidFill>
                <a:latin typeface="+mj-lt"/>
                <a:ea typeface="Lucida Sans Unicode" pitchFamily="34" charset="0"/>
              </a:rPr>
              <a:t>Муниципальный уровень:- 1</a:t>
            </a:r>
          </a:p>
          <a:p>
            <a:pP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ea typeface="Lucida Sans Unicode" pitchFamily="34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 dirty="0" smtClean="0">
              <a:solidFill>
                <a:srgbClr val="FF0000"/>
              </a:solidFill>
              <a:ea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357314"/>
          </a:xfrm>
        </p:spPr>
        <p:txBody>
          <a:bodyPr rtlCol="0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50800"/>
              </a:rPr>
              <a:t>1. Применение информационно-коммуникативных технологий</a:t>
            </a:r>
            <a:endParaRPr lang="ru-RU" sz="2800" b="1" dirty="0">
              <a:ln w="5080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484313"/>
            <a:ext cx="9144000" cy="5373687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09070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	</a:t>
            </a:r>
          </a:p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9070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" name="Рисунок 4" descr="у 1280.jpg"/>
          <p:cNvPicPr>
            <a:picLocks noChangeAspect="1"/>
          </p:cNvPicPr>
          <p:nvPr/>
        </p:nvPicPr>
        <p:blipFill>
          <a:blip r:embed="rId3" cstate="print"/>
          <a:srcRect t="20833" r="15686" b="5208"/>
          <a:stretch>
            <a:fillRect/>
          </a:stretch>
        </p:blipFill>
        <p:spPr>
          <a:xfrm rot="10800000">
            <a:off x="2285982" y="1268806"/>
            <a:ext cx="4572033" cy="550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Компьютер\Desktop\дипломы прыткова\дипломы\сертифи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54086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ыткова Надежда Сергеевна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424448" cy="6258367"/>
          </a:xfrm>
          <a:prstGeom prst="rect">
            <a:avLst/>
          </a:prstGeom>
        </p:spPr>
      </p:pic>
      <p:pic>
        <p:nvPicPr>
          <p:cNvPr id="5" name="Picture 1" descr="C:\Users\Олег\Desktop\SERTIFIC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275199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http://upload2.schoolrm.ru/resize_cache/1013198/c3bed4c46e3bebf9034448fed65e7b8e/iblock/ac6/ac69a8740326656ab5ef4f3c332f505e/63adc0c720ba1695525cad7064f10f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4664"/>
            <a:ext cx="4139934" cy="5976664"/>
          </a:xfrm>
          <a:prstGeom prst="rect">
            <a:avLst/>
          </a:prstGeom>
          <a:noFill/>
        </p:spPr>
      </p:pic>
      <p:pic>
        <p:nvPicPr>
          <p:cNvPr id="3" name="Picture 2" descr="C:\Users\Олег\Desktop\Аттестация 2018\дипломы прыткова\дипломы\№2512223 от 25.12.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320480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2800" b="1" dirty="0" smtClean="0">
                <a:ln w="50800"/>
              </a:rPr>
              <a:t>11</a:t>
            </a:r>
            <a:r>
              <a:rPr lang="ru-RU" sz="2800" b="1" dirty="0" smtClean="0">
                <a:ln w="50800"/>
              </a:rPr>
              <a:t>. Награды и поощрения педагога</a:t>
            </a:r>
            <a:endParaRPr lang="ru-RU" sz="2800" b="1" dirty="0">
              <a:ln w="5080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000108"/>
            <a:ext cx="82868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FFFF00"/>
                </a:solidFill>
                <a:ea typeface="Lucida Sans Unicode" pitchFamily="34" charset="0"/>
              </a:rPr>
              <a:t>Республиканский уровень: </a:t>
            </a: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ea typeface="Lucida Sans Unicode" pitchFamily="34" charset="0"/>
              </a:rPr>
              <a:t>Почетная грамота председателя правительства Республики Мордовия</a:t>
            </a: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 smtClean="0">
              <a:ea typeface="Lucida Sans Unicode" pitchFamily="34" charset="0"/>
            </a:endParaRP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ea typeface="Lucida Sans Unicode" pitchFamily="34" charset="0"/>
              </a:rPr>
              <a:t>Благодарность Председателя Государственного Собрания Республики Мордовия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 smtClean="0">
              <a:solidFill>
                <a:srgbClr val="FF0000"/>
              </a:solidFill>
              <a:ea typeface="Lucida Sans Unicode" pitchFamily="34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FF0000"/>
                </a:solidFill>
                <a:ea typeface="Lucida Sans Unicode" pitchFamily="34" charset="0"/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a typeface="Lucida Sans Unicode" pitchFamily="34" charset="0"/>
              </a:rPr>
              <a:t>Муниципальный уровень:</a:t>
            </a:r>
            <a:r>
              <a:rPr lang="ru-RU" sz="2400" dirty="0" smtClean="0">
                <a:solidFill>
                  <a:srgbClr val="FFFF00"/>
                </a:solidFill>
                <a:ea typeface="Lucida Sans Unicode" pitchFamily="34" charset="0"/>
              </a:rPr>
              <a:t> </a:t>
            </a: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ea typeface="Lucida Sans Unicode" pitchFamily="34" charset="0"/>
              </a:rPr>
              <a:t>Благодарственное письмо главы администрации городского поселения </a:t>
            </a:r>
            <a:r>
              <a:rPr lang="ru-RU" sz="2400" i="1" dirty="0" err="1" smtClean="0">
                <a:ea typeface="Lucida Sans Unicode" pitchFamily="34" charset="0"/>
              </a:rPr>
              <a:t>Инсарского</a:t>
            </a:r>
            <a:r>
              <a:rPr lang="ru-RU" sz="2400" i="1" dirty="0" smtClean="0">
                <a:ea typeface="Lucida Sans Unicode" pitchFamily="34" charset="0"/>
              </a:rPr>
              <a:t> муниципального района Республики Мордовия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i="1" dirty="0" smtClean="0">
              <a:ea typeface="Lucida Sans Unicode" pitchFamily="34" charset="0"/>
            </a:endParaRPr>
          </a:p>
          <a:p>
            <a:pPr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ea typeface="Lucida Sans Unicode" pitchFamily="34" charset="0"/>
              </a:rPr>
              <a:t>Почетная грамота администрации </a:t>
            </a:r>
            <a:r>
              <a:rPr lang="ru-RU" sz="2400" i="1" dirty="0" err="1" smtClean="0">
                <a:ea typeface="Lucida Sans Unicode" pitchFamily="34" charset="0"/>
              </a:rPr>
              <a:t>Инсарского</a:t>
            </a:r>
            <a:r>
              <a:rPr lang="ru-RU" sz="2400" i="1" dirty="0" smtClean="0">
                <a:ea typeface="Lucida Sans Unicode" pitchFamily="34" charset="0"/>
              </a:rPr>
              <a:t> муниципального района</a:t>
            </a:r>
            <a:endParaRPr lang="ru-RU" sz="2400" b="1" i="1" dirty="0" smtClean="0">
              <a:solidFill>
                <a:srgbClr val="FF0000"/>
              </a:solidFill>
              <a:ea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IZpUvaWaQA.jpg"/>
          <p:cNvPicPr>
            <a:picLocks noChangeAspect="1"/>
          </p:cNvPicPr>
          <p:nvPr/>
        </p:nvPicPr>
        <p:blipFill>
          <a:blip r:embed="rId2" cstate="print"/>
          <a:srcRect l="2984" b="384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pic>
        <p:nvPicPr>
          <p:cNvPr id="177154" name="Picture 2" descr="http://upload2.schoolrm.ru/resize_cache/1013196/c3bed4c46e3bebf9034448fed65e7b8e/iblock/2a0/2a0153816a7d379e1e0eccde8c0b220c/f71ecde7c7e16bd981148c47a3ce2f59.jpg"/>
          <p:cNvPicPr>
            <a:picLocks noChangeAspect="1" noChangeArrowheads="1"/>
          </p:cNvPicPr>
          <p:nvPr/>
        </p:nvPicPr>
        <p:blipFill>
          <a:blip r:embed="rId3" cstate="print"/>
          <a:srcRect l="4838" r="4839"/>
          <a:stretch>
            <a:fillRect/>
          </a:stretch>
        </p:blipFill>
        <p:spPr bwMode="auto">
          <a:xfrm>
            <a:off x="4714876" y="0"/>
            <a:ext cx="44291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лег\Desktop\c53fbced9fdd1e24f07ca8624759ff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624046" cy="6357982"/>
          </a:xfrm>
          <a:prstGeom prst="rect">
            <a:avLst/>
          </a:prstGeom>
          <a:noFill/>
        </p:spPr>
      </p:pic>
      <p:pic>
        <p:nvPicPr>
          <p:cNvPr id="4" name="Picture 2" descr="http://upload2.schoolrm.ru/resize_cache/1013199/c3bed4c46e3bebf9034448fed65e7b8e/iblock/0d3/0d3cdcc2292276db3f7e92e43de935db/08c380c76c87825957137d2ed697d1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500562" cy="6339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6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7683" y="1"/>
            <a:ext cx="4860269" cy="6858000"/>
          </a:xfrm>
          <a:prstGeom prst="rect">
            <a:avLst/>
          </a:prstGeom>
        </p:spPr>
      </p:pic>
      <p:pic>
        <p:nvPicPr>
          <p:cNvPr id="222210" name="Picture 2" descr="C:\Users\Олег\Desktop\Аттестация 2018\дипломы прыткова\дипломы\img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0"/>
            <a:ext cx="48577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 smtClean="0">
                <a:ln w="50800"/>
              </a:rPr>
              <a:t>12. Повышение квалификации, профессиональная переподготовка</a:t>
            </a:r>
            <a:r>
              <a:rPr lang="ru-RU" b="1" dirty="0" smtClean="0">
                <a:ln w="50800"/>
              </a:rPr>
              <a:t>.</a:t>
            </a:r>
            <a:endParaRPr lang="ru-RU" b="1" dirty="0">
              <a:ln w="5080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854684" cy="565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609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43528" cy="622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1" descr="C:\Users\Олег\Desktop\дипломы прыткова\дипломы\тестиров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57460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320480" cy="627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6308" name="Picture 4" descr="F:\КУРСЫ ПРЫТКОВА\у 1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464496" cy="6264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082" y="548680"/>
            <a:ext cx="8633143" cy="5918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лотой_ключик_Инсар_Прыткова_НС_2018_01_23_12_58_03_6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Users\Олег\Desktop\дипломы прыткова\дипломы\СЕРТИФИКАТ_Прыткова_Н.С._2017_10_13_07_46_05_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4343283" cy="6143644"/>
          </a:xfrm>
          <a:prstGeom prst="rect">
            <a:avLst/>
          </a:prstGeom>
          <a:noFill/>
        </p:spPr>
      </p:pic>
      <p:pic>
        <p:nvPicPr>
          <p:cNvPr id="186370" name="Picture 2" descr="C:\Users\Олег\Desktop\Аттестация 2018\img701.jpg"/>
          <p:cNvPicPr>
            <a:picLocks noChangeAspect="1" noChangeArrowheads="1"/>
          </p:cNvPicPr>
          <p:nvPr/>
        </p:nvPicPr>
        <p:blipFill>
          <a:blip r:embed="rId4" cstate="print"/>
          <a:srcRect b="56250"/>
          <a:stretch>
            <a:fillRect/>
          </a:stretch>
        </p:blipFill>
        <p:spPr bwMode="auto">
          <a:xfrm>
            <a:off x="4141370" y="1500173"/>
            <a:ext cx="5002630" cy="3643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 descr="C:\Users\Олег\Desktop\Аттестация 2018\img700.jpg"/>
          <p:cNvPicPr>
            <a:picLocks noChangeAspect="1" noChangeArrowheads="1"/>
          </p:cNvPicPr>
          <p:nvPr/>
        </p:nvPicPr>
        <p:blipFill>
          <a:blip r:embed="rId3" cstate="print"/>
          <a:srcRect b="42679"/>
          <a:stretch>
            <a:fillRect/>
          </a:stretch>
        </p:blipFill>
        <p:spPr bwMode="auto">
          <a:xfrm>
            <a:off x="1500166" y="1302556"/>
            <a:ext cx="6143668" cy="55554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214290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50800"/>
                <a:latin typeface="+mn-lt"/>
              </a:rPr>
              <a:t>2</a:t>
            </a:r>
            <a:r>
              <a:rPr lang="ru-RU" sz="2800" b="1" dirty="0" smtClean="0">
                <a:ln w="50800"/>
                <a:latin typeface="+mn-lt"/>
              </a:rPr>
              <a:t>.</a:t>
            </a:r>
            <a:r>
              <a:rPr lang="en-US" sz="2800" b="1" dirty="0" smtClean="0">
                <a:ln w="50800"/>
                <a:latin typeface="+mn-lt"/>
              </a:rPr>
              <a:t> </a:t>
            </a:r>
            <a:r>
              <a:rPr lang="ru-RU" sz="2800" b="1" dirty="0" smtClean="0">
                <a:ln w="50800"/>
                <a:latin typeface="+mn-lt"/>
              </a:rPr>
              <a:t>Участие в инновационной (экспериментальной) деятельности</a:t>
            </a:r>
            <a:r>
              <a:rPr lang="ru-RU" b="1" dirty="0" smtClean="0">
                <a:ln w="50800"/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Xeih-lGTqY.jpg"/>
          <p:cNvPicPr>
            <a:picLocks noChangeAspect="1"/>
          </p:cNvPicPr>
          <p:nvPr/>
        </p:nvPicPr>
        <p:blipFill>
          <a:blip r:embed="rId2" cstate="print">
            <a:lum bright="-9000" contrast="15000"/>
          </a:blip>
          <a:srcRect l="8200" t="6597" r="8200" b="7682"/>
          <a:stretch>
            <a:fillRect/>
          </a:stretch>
        </p:blipFill>
        <p:spPr>
          <a:xfrm>
            <a:off x="179513" y="188640"/>
            <a:ext cx="4727648" cy="6669360"/>
          </a:xfrm>
          <a:prstGeom prst="rect">
            <a:avLst/>
          </a:prstGeom>
        </p:spPr>
      </p:pic>
      <p:pic>
        <p:nvPicPr>
          <p:cNvPr id="3" name="Рисунок 2" descr="xaXfOGarnSw.jpg"/>
          <p:cNvPicPr>
            <a:picLocks noChangeAspect="1"/>
          </p:cNvPicPr>
          <p:nvPr/>
        </p:nvPicPr>
        <p:blipFill>
          <a:blip r:embed="rId3" cstate="print">
            <a:lum/>
          </a:blip>
          <a:srcRect l="12679" t="4427" r="9693" b="64106"/>
          <a:stretch>
            <a:fillRect/>
          </a:stretch>
        </p:blipFill>
        <p:spPr>
          <a:xfrm>
            <a:off x="5004048" y="1916832"/>
            <a:ext cx="3995936" cy="258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:\Users\Олег\Desktop\дипломы прыткова\дипломы\img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0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лотой_ключик_Инсар_Прыткова_НС_2018_01_23_12_58_03_6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3377</TotalTime>
  <Words>373</Words>
  <Application>Microsoft Office PowerPoint</Application>
  <PresentationFormat>Экран (4:3)</PresentationFormat>
  <Paragraphs>76</Paragraphs>
  <Slides>53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 Office</vt:lpstr>
      <vt:lpstr>Acrobat Document</vt:lpstr>
      <vt:lpstr>Министерство образования РМ</vt:lpstr>
      <vt:lpstr>  Общие сведения о педагоге   </vt:lpstr>
      <vt:lpstr>Представление педагогического опыта</vt:lpstr>
      <vt:lpstr>1. Применение информационно-коммуникативных технологий</vt:lpstr>
      <vt:lpstr>Слайд 5</vt:lpstr>
      <vt:lpstr>Слайд 6</vt:lpstr>
      <vt:lpstr>Слайд 7</vt:lpstr>
      <vt:lpstr>Слайд 8</vt:lpstr>
      <vt:lpstr>Слайд 9</vt:lpstr>
      <vt:lpstr>Слайд 10</vt:lpstr>
      <vt:lpstr>3. Наличие публикаций, включая                                   интернет - публикации</vt:lpstr>
      <vt:lpstr>4. Результаты участия воспитанников  в (конкурсах, выставках, соревнованиях, акциях, фестивалях)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5. Наличие авторских программ,  методических пособий.</vt:lpstr>
      <vt:lpstr>6. Выступления на научно – практических конференциях, педчтениях, семинарах, секциях, методических объединениях.</vt:lpstr>
      <vt:lpstr>Слайд 29</vt:lpstr>
      <vt:lpstr>Слайд 30</vt:lpstr>
      <vt:lpstr>Слайд 31</vt:lpstr>
      <vt:lpstr>Слайд 32</vt:lpstr>
      <vt:lpstr>7. Проведение открытых занятий, мастер классов, мероприятий.</vt:lpstr>
      <vt:lpstr>Слайд 34</vt:lpstr>
      <vt:lpstr>Слайд 35</vt:lpstr>
      <vt:lpstr>8. Общественная активность педагога: участие в экспертных комиссиях, в жюри конкурсов, депутатская деятельность и т.д.</vt:lpstr>
      <vt:lpstr>9. Позитивные результаты работы с воспитанниками</vt:lpstr>
      <vt:lpstr>Слайд 38</vt:lpstr>
      <vt:lpstr>10. Участие педагога в профессиональных конкурсах</vt:lpstr>
      <vt:lpstr>Слайд 40</vt:lpstr>
      <vt:lpstr>Слайд 41</vt:lpstr>
      <vt:lpstr>Слайд 42</vt:lpstr>
      <vt:lpstr>11. Награды и поощрения педагога</vt:lpstr>
      <vt:lpstr>Слайд 44</vt:lpstr>
      <vt:lpstr>Слайд 45</vt:lpstr>
      <vt:lpstr>Слайд 46</vt:lpstr>
      <vt:lpstr>12. Повышение квалификации, профессиональная переподготовка.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Окунькова Татьяна Александровна  воспитатель МБДОУ «Инсарский детский сад  «Золотой ключик» комбинированного вида»</dc:title>
  <dc:creator>Admin</dc:creator>
  <cp:lastModifiedBy>сад</cp:lastModifiedBy>
  <cp:revision>334</cp:revision>
  <dcterms:created xsi:type="dcterms:W3CDTF">2012-01-05T10:17:40Z</dcterms:created>
  <dcterms:modified xsi:type="dcterms:W3CDTF">2018-10-15T11:35:17Z</dcterms:modified>
</cp:coreProperties>
</file>