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8" r:id="rId2"/>
    <p:sldId id="350" r:id="rId3"/>
    <p:sldId id="325" r:id="rId4"/>
    <p:sldId id="326" r:id="rId5"/>
    <p:sldId id="327" r:id="rId6"/>
    <p:sldId id="259" r:id="rId7"/>
    <p:sldId id="328" r:id="rId8"/>
    <p:sldId id="260" r:id="rId9"/>
    <p:sldId id="329" r:id="rId10"/>
    <p:sldId id="330" r:id="rId11"/>
    <p:sldId id="261" r:id="rId12"/>
    <p:sldId id="331" r:id="rId13"/>
    <p:sldId id="332" r:id="rId14"/>
    <p:sldId id="333" r:id="rId15"/>
    <p:sldId id="262" r:id="rId16"/>
    <p:sldId id="334" r:id="rId17"/>
    <p:sldId id="335" r:id="rId18"/>
    <p:sldId id="336" r:id="rId19"/>
    <p:sldId id="337" r:id="rId20"/>
    <p:sldId id="263" r:id="rId21"/>
    <p:sldId id="310" r:id="rId22"/>
    <p:sldId id="296" r:id="rId23"/>
    <p:sldId id="349" r:id="rId24"/>
    <p:sldId id="264" r:id="rId25"/>
    <p:sldId id="290" r:id="rId26"/>
    <p:sldId id="280" r:id="rId27"/>
    <p:sldId id="286" r:id="rId28"/>
    <p:sldId id="313" r:id="rId29"/>
    <p:sldId id="282" r:id="rId30"/>
    <p:sldId id="314" r:id="rId31"/>
    <p:sldId id="291" r:id="rId32"/>
    <p:sldId id="292" r:id="rId33"/>
    <p:sldId id="293" r:id="rId34"/>
    <p:sldId id="277" r:id="rId35"/>
    <p:sldId id="281" r:id="rId36"/>
    <p:sldId id="295" r:id="rId37"/>
    <p:sldId id="315" r:id="rId38"/>
    <p:sldId id="288" r:id="rId39"/>
    <p:sldId id="265" r:id="rId40"/>
    <p:sldId id="266" r:id="rId41"/>
    <p:sldId id="339" r:id="rId42"/>
    <p:sldId id="340" r:id="rId43"/>
    <p:sldId id="309" r:id="rId44"/>
    <p:sldId id="276" r:id="rId45"/>
    <p:sldId id="304" r:id="rId46"/>
    <p:sldId id="305" r:id="rId47"/>
    <p:sldId id="306" r:id="rId48"/>
    <p:sldId id="307" r:id="rId49"/>
    <p:sldId id="308" r:id="rId50"/>
    <p:sldId id="267" r:id="rId51"/>
    <p:sldId id="341" r:id="rId52"/>
    <p:sldId id="342" r:id="rId53"/>
    <p:sldId id="302" r:id="rId54"/>
    <p:sldId id="301" r:id="rId55"/>
    <p:sldId id="268" r:id="rId56"/>
    <p:sldId id="299" r:id="rId57"/>
    <p:sldId id="300" r:id="rId58"/>
    <p:sldId id="269" r:id="rId59"/>
    <p:sldId id="343" r:id="rId60"/>
    <p:sldId id="344" r:id="rId61"/>
    <p:sldId id="345" r:id="rId62"/>
    <p:sldId id="346" r:id="rId63"/>
    <p:sldId id="347" r:id="rId64"/>
    <p:sldId id="348" r:id="rId65"/>
    <p:sldId id="270" r:id="rId66"/>
    <p:sldId id="297" r:id="rId67"/>
    <p:sldId id="298" r:id="rId68"/>
    <p:sldId id="271" r:id="rId69"/>
    <p:sldId id="324" r:id="rId70"/>
    <p:sldId id="321" r:id="rId71"/>
    <p:sldId id="319" r:id="rId72"/>
    <p:sldId id="338" r:id="rId73"/>
    <p:sldId id="323" r:id="rId74"/>
    <p:sldId id="272" r:id="rId75"/>
    <p:sldId id="318" r:id="rId76"/>
    <p:sldId id="317" r:id="rId77"/>
    <p:sldId id="316" r:id="rId7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6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078A-476A-4130-9771-DBBE7D9DB343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5525C-C9DF-4A12-B4D3-4E392AEAA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5ABB67-205D-4D17-B846-5F5FC3A3C908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292052-6262-4E1A-9C88-FCF1D8DDC388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F9DAE-AD48-46AC-B16E-9B142E8C897B}" type="slidenum">
              <a:rPr lang="ru-RU" smtClean="0"/>
              <a:pPr/>
              <a:t>55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A3AED5-29DB-4C93-B4D3-A5F8D36CB10E}" type="slidenum">
              <a:rPr lang="ru-RU" smtClean="0"/>
              <a:pPr/>
              <a:t>58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42900" y="366717"/>
            <a:ext cx="6172200" cy="7800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3617-216D-4759-9751-44AC95BAF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7B8BD-7073-49E4-AB9E-529281800F1E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57EC-56F6-44C1-94A7-3FFF2777B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10ruz.schoolrm.ru/sveden/employees/19254/234145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260350" y="107955"/>
            <a:ext cx="62626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i="1" dirty="0">
                <a:solidFill>
                  <a:srgbClr val="CC0000"/>
                </a:solidFill>
              </a:rPr>
              <a:t>    Министерство образования</a:t>
            </a:r>
            <a:r>
              <a:rPr lang="ru-RU" altLang="ru-RU" sz="2800" b="1" i="1" dirty="0">
                <a:solidFill>
                  <a:srgbClr val="CC0000"/>
                </a:solidFill>
              </a:rPr>
              <a:t> РМ</a:t>
            </a:r>
            <a:br>
              <a:rPr lang="ru-RU" altLang="ru-RU" sz="2800" b="1" i="1" dirty="0">
                <a:solidFill>
                  <a:srgbClr val="CC0000"/>
                </a:solidFill>
              </a:rPr>
            </a:br>
            <a:endParaRPr lang="ru-RU" altLang="ru-RU" sz="2800" b="1" i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altLang="ru-RU" sz="2800" b="1" i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altLang="ru-RU" sz="2800" i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altLang="ru-RU" sz="2800" i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altLang="ru-RU" sz="2800" i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altLang="ru-RU" sz="2800" b="1" i="1" dirty="0">
              <a:solidFill>
                <a:srgbClr val="CC0000"/>
              </a:solidFill>
            </a:endParaRPr>
          </a:p>
          <a:p>
            <a:pPr algn="ctr">
              <a:defRPr/>
            </a:pPr>
            <a:endParaRPr lang="ru-RU" altLang="ru-RU" sz="2800" b="1" i="1" dirty="0">
              <a:solidFill>
                <a:srgbClr val="CC0000"/>
              </a:solidFill>
            </a:endParaRPr>
          </a:p>
          <a:p>
            <a:pPr algn="ctr">
              <a:defRPr/>
            </a:pPr>
            <a:r>
              <a:rPr lang="ru-RU" altLang="ru-RU" sz="2800" b="1" i="1" dirty="0" err="1">
                <a:solidFill>
                  <a:srgbClr val="CC0000"/>
                </a:solidFill>
              </a:rPr>
              <a:t>Портфолио</a:t>
            </a:r>
            <a:r>
              <a:rPr lang="ru-RU" altLang="ru-RU" sz="2000" b="1" i="1" dirty="0">
                <a:solidFill>
                  <a:srgbClr val="000099"/>
                </a:solidFill>
              </a:rPr>
              <a:t> </a:t>
            </a:r>
          </a:p>
          <a:p>
            <a:pPr algn="ctr">
              <a:defRPr/>
            </a:pPr>
            <a:r>
              <a:rPr lang="ru-RU" altLang="ru-RU" sz="1600" i="1" dirty="0" err="1">
                <a:solidFill>
                  <a:schemeClr val="accent1">
                    <a:lumMod val="50000"/>
                  </a:schemeClr>
                </a:solidFill>
              </a:rPr>
              <a:t>Приказчиковой</a:t>
            </a: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</a:rPr>
              <a:t> Елены Александровны</a:t>
            </a:r>
            <a:br>
              <a:rPr lang="ru-RU" altLang="ru-RU" sz="16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</a:rPr>
              <a:t>учителя-логопеда </a:t>
            </a:r>
          </a:p>
          <a:p>
            <a:pPr algn="ctr">
              <a:defRPr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</a:rPr>
              <a:t>структурного подразделения  </a:t>
            </a:r>
          </a:p>
          <a:p>
            <a:pPr algn="ctr">
              <a:defRPr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</a:rPr>
              <a:t>«Детский сад № 10 комбинированного вида» </a:t>
            </a:r>
          </a:p>
          <a:p>
            <a:pPr algn="ctr">
              <a:defRPr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</a:rPr>
              <a:t>МБДОУ «Детский сад «Радуга» комбинированного вида» </a:t>
            </a:r>
            <a:r>
              <a:rPr lang="ru-RU" altLang="ru-RU" sz="1600" i="1" dirty="0" err="1">
                <a:solidFill>
                  <a:schemeClr val="accent1">
                    <a:lumMod val="50000"/>
                  </a:schemeClr>
                </a:solidFill>
              </a:rPr>
              <a:t>Рузаевского</a:t>
            </a: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</a:rPr>
              <a:t> муниципального района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260352" y="5572128"/>
            <a:ext cx="63373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Дата рождения: 21. 08. 1973</a:t>
            </a:r>
          </a:p>
          <a:p>
            <a:pP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Профессиональное образование: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«Олигофренопедагогика с доп. спец. логопедия»,  «Учитель и логопед специальной (вспомогательной) школы» ФГБОУ ВПО «Мордовский государственный педагогический институт имени                           М.Е.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№ диплома ЭВ №049227, дата выдачи 29.06.1995г.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Стаж педагогической работы (по специальности): 28 лет</a:t>
            </a:r>
          </a:p>
          <a:p>
            <a:pP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Общий трудовой стаж: 28 лет</a:t>
            </a:r>
          </a:p>
          <a:p>
            <a:pP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Наличие квалификационной категории: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высшая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последней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аттестации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17.05.2017,</a:t>
            </a:r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приказ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МО РМ от  22.05.2017 № 428</a:t>
            </a:r>
          </a:p>
          <a:p>
            <a:pPr>
              <a:lnSpc>
                <a:spcPct val="80000"/>
              </a:lnSpc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>
              <a:solidFill>
                <a:srgbClr val="B80047"/>
              </a:solidFill>
              <a:latin typeface="Times New Roman" pitchFamily="18" charset="0"/>
            </a:endParaRPr>
          </a:p>
        </p:txBody>
      </p:sp>
      <p:pic>
        <p:nvPicPr>
          <p:cNvPr id="5124" name="Picture 5" descr="C:\Users\admin\Desktop\Аттестация 2022\Фото\фот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9" y="600075"/>
            <a:ext cx="30718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Портфолио 2022\2. Динамика продвижения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167" y="0"/>
            <a:ext cx="646566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 txBox="1">
            <a:spLocks noChangeArrowheads="1"/>
          </p:cNvSpPr>
          <p:nvPr/>
        </p:nvSpPr>
        <p:spPr bwMode="auto">
          <a:xfrm>
            <a:off x="414338" y="323851"/>
            <a:ext cx="6038850" cy="828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3. Взаимодействие с родителями.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Портфолио 2022\3. Взаимодействие с родителями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52" y="0"/>
            <a:ext cx="6172200" cy="439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14810"/>
            <a:ext cx="6624713" cy="47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Портфолио 2022\3. Взаимодействие с родителями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 txBox="1">
            <a:spLocks noChangeArrowheads="1"/>
          </p:cNvSpPr>
          <p:nvPr/>
        </p:nvSpPr>
        <p:spPr bwMode="auto">
          <a:xfrm>
            <a:off x="404813" y="323852"/>
            <a:ext cx="6200775" cy="8569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4. Результаты участия в инновационной (экспериментальной) деятельности.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На уровне образовательной организации – 1.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На республиканском уровне -1.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Портфолио 2022\4. Инновационная экспериментальная деятельность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05" y="0"/>
            <a:ext cx="648659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Портфолио 2022\4. Инновационная экспериментальная деятельность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05" y="0"/>
            <a:ext cx="648659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Портфолио 2022\4. Инновационная экспериментальная деятельность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:\Портфолио 2022\4. Инновационная экспериментальная деятельность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61321"/>
            <a:ext cx="6858000" cy="49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52736" y="251520"/>
            <a:ext cx="4869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опыт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размещен на сайте ДОО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5963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https://ds10ruz.schoolrm.ru/sveden/employees/19254/234145/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ChangeArrowheads="1"/>
          </p:cNvSpPr>
          <p:nvPr/>
        </p:nvSpPr>
        <p:spPr bwMode="auto">
          <a:xfrm>
            <a:off x="404813" y="323850"/>
            <a:ext cx="6200775" cy="8569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5. Участие детей в: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 заочных олимпиадах, открытых конкурсах, конференциях, выставках, турнирах, соревнованиях.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Победы и призовые места в дистанционных мероприятиях с сети «</a:t>
            </a:r>
            <a:r>
              <a:rPr lang="ru-RU" altLang="ru-RU" sz="2000" i="1">
                <a:solidFill>
                  <a:srgbClr val="002060"/>
                </a:solidFill>
              </a:rPr>
              <a:t>Интернет</a:t>
            </a:r>
            <a:r>
              <a:rPr lang="ru-RU" altLang="ru-RU" sz="2000" i="1" smtClean="0">
                <a:solidFill>
                  <a:srgbClr val="002060"/>
                </a:solidFill>
              </a:rPr>
              <a:t>».</a:t>
            </a: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dmin\Desktop\Портфолио 2022\5. Участие детей в олимпиадах\IMG_0002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90" y="0"/>
            <a:ext cx="6482047" cy="910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admin\Desktop\Портфолио 2022\5. Участие детей в олимпиадах\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0838" y="-771525"/>
            <a:ext cx="7559676" cy="1068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ортфолио 2022\5. Участие детей в олимпиадах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00504" cy="5621286"/>
          </a:xfrm>
          <a:prstGeom prst="rect">
            <a:avLst/>
          </a:prstGeom>
          <a:noFill/>
        </p:spPr>
      </p:pic>
      <p:pic>
        <p:nvPicPr>
          <p:cNvPr id="1027" name="Picture 3" descr="H:\Портфолио 2022\5. Участие детей в олимпиадах\IMG_0001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71296" y="3930117"/>
            <a:ext cx="3686704" cy="521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ChangeArrowheads="1"/>
          </p:cNvSpPr>
          <p:nvPr/>
        </p:nvSpPr>
        <p:spPr bwMode="auto">
          <a:xfrm>
            <a:off x="404813" y="323850"/>
            <a:ext cx="6200775" cy="8496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6. Наличие публикаций.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Материалы, прошедшие экспертизу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на сайтах, порталах сети «Интернет» -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1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Республиканский  уровень – 2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Российский уровень – 1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Международный уровень - 1</a:t>
            </a: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Портфолио 2022\6. Наличие публикаций\Интернет публикация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473" y="0"/>
            <a:ext cx="649705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Портфолио 2022\6. Наличие публикаций\Педагог 13.ру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Портфолио 2022\6. Наличие публикаций\ДиНО СБОРНИК ОВЗ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Портфолио 2022\6. Наличие публикаций\ДиНО СБОРНИК ОВЗ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Портфолио 2022\6. Наличие публикаций\ДиНО СБОРНИК ОВЗ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1950" y="-755650"/>
            <a:ext cx="7583488" cy="10655300"/>
          </a:xfrm>
          <a:prstGeom prst="rect">
            <a:avLst/>
          </a:prstGeom>
          <a:noFill/>
        </p:spPr>
      </p:pic>
      <p:pic>
        <p:nvPicPr>
          <p:cNvPr id="5123" name="Picture 3" descr="C:\Users\admin\Desktop\Портфолио 2022\6. Наличие публикаций\ДиНО СБОРНИК ОВЗ\IMG_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  <p:pic>
        <p:nvPicPr>
          <p:cNvPr id="5124" name="Picture 4" descr="C:\Users\admin\Desktop\Портфолио 2022\6. Наличие публикаций\ДиНО СБОРНИК ОВЗ\IMG_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  <p:pic>
        <p:nvPicPr>
          <p:cNvPr id="5125" name="Picture 5" descr="C:\Users\admin\Desktop\Портфолио 2022\6. Наличие публикаций\ДиНО СБОРНИК ОВЗ\IMG_0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44488" y="-755650"/>
            <a:ext cx="75469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Портфолио 2022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Портфолио 2022\6. Наличие публикаций\ДиНО СБОРНИК ОВЗ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Портфолио 2022\6. Наличие публикаций\Журнал Логопед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4713" y="785813"/>
            <a:ext cx="5108575" cy="7570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admin\Desktop\Портфолио 2022\6. Наличие публикаций\Журнал Логопед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94" y="206963"/>
            <a:ext cx="5357850" cy="8612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Портфолио 2022\6. Наличие публикаций\Журнал Логопед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56" y="306585"/>
            <a:ext cx="5500726" cy="86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Портфолио 2022\6. Наличие публикаций\Педагогический потенциал\Приказчикова Елена Александров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0838" y="-773113"/>
            <a:ext cx="7559676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Портфолио 2022\6. Наличие публикаций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" y="1042416"/>
            <a:ext cx="5364480" cy="7059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admin\Desktop\Портфолио 2022\6. Наличие публикаций\Педагогический потенциал международный сборник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7738" y="1041400"/>
            <a:ext cx="4962525" cy="705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Портфолио 2022\6. Наличие публикаций\Педагогический потенциал международный сборник\IMG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294" y="357158"/>
            <a:ext cx="5939058" cy="800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Портфолио 2022\6. Наличие публикаций\Педагогический потенциал международный сборник\IMG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3925" y="1036638"/>
            <a:ext cx="5010150" cy="707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/>
          </p:cNvSpPr>
          <p:nvPr/>
        </p:nvSpPr>
        <p:spPr bwMode="auto">
          <a:xfrm>
            <a:off x="260350" y="250825"/>
            <a:ext cx="6345238" cy="8569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7. Наличие авторских программ,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методических пособий, методических рекомендаций</a:t>
            </a:r>
            <a:r>
              <a:rPr lang="ru-RU" altLang="ru-RU" sz="3200" i="1" dirty="0" smtClean="0">
                <a:solidFill>
                  <a:srgbClr val="002060"/>
                </a:solidFill>
              </a:rPr>
              <a:t>.</a:t>
            </a:r>
            <a:endParaRPr lang="ru-RU" alt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Портфолио 2022\Представление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/>
          </p:cNvSpPr>
          <p:nvPr/>
        </p:nvSpPr>
        <p:spPr bwMode="auto">
          <a:xfrm>
            <a:off x="285728" y="285720"/>
            <a:ext cx="6200775" cy="8569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8. Выступления на заседаниях методических советов, научно-практических конференциях,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педагогических чтениях, семинарах, секциях, форумах, радиопередачах (</a:t>
            </a:r>
            <a:r>
              <a:rPr lang="ru-RU" altLang="ru-RU" sz="3200" i="1" dirty="0" err="1">
                <a:solidFill>
                  <a:srgbClr val="002060"/>
                </a:solidFill>
              </a:rPr>
              <a:t>очно</a:t>
            </a:r>
            <a:r>
              <a:rPr lang="ru-RU" altLang="ru-RU" sz="3200" i="1" dirty="0" smtClean="0">
                <a:solidFill>
                  <a:srgbClr val="002060"/>
                </a:solidFill>
              </a:rPr>
              <a:t>).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32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Уровень образовательной организации – 1 .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Муниципальный </a:t>
            </a:r>
            <a:r>
              <a:rPr lang="ru-RU" altLang="ru-RU" sz="2000" i="1" dirty="0">
                <a:solidFill>
                  <a:srgbClr val="002060"/>
                </a:solidFill>
              </a:rPr>
              <a:t>уровень – 1.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Республиканский уровень –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4.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Портфолио 2022\8. Выступления\IMG_0010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601" y="366713"/>
            <a:ext cx="5542798" cy="780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:\Портфолио 2022\8. Выступления\IMG_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dmin\Desktop\Портфолио 2022\8. Выступления\IMG_0009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8" y="4357686"/>
            <a:ext cx="6386558" cy="4530511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8" y="0"/>
            <a:ext cx="6357982" cy="450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admin\Desktop\Портфолио 2022\8. Выступления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admin\Desktop\Портфолио 2022\8. Выступления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238"/>
            <a:ext cx="6836927" cy="48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66" y="0"/>
            <a:ext cx="6172200" cy="436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dmin\Desktop\Портфолио 2022\8. Выступления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51" y="4429123"/>
            <a:ext cx="6574247" cy="4572033"/>
          </a:xfrm>
          <a:prstGeom prst="rect">
            <a:avLst/>
          </a:prstGeom>
          <a:noFill/>
        </p:spPr>
      </p:pic>
      <p:pic>
        <p:nvPicPr>
          <p:cNvPr id="45059" name="Picture 3" descr="C:\Users\admin\Desktop\Портфолио 2022\8. Выступления\2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52" y="-1"/>
            <a:ext cx="6432472" cy="452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admin\Desktop\Портфолио 2022\8. Выступления\IMG_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4488" y="-755650"/>
            <a:ext cx="75469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admin\Desktop\Портфолио 2022\8. Выступления\IMG_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Портфолио 2022\Представление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/>
          </p:cNvSpPr>
          <p:nvPr/>
        </p:nvSpPr>
        <p:spPr bwMode="auto">
          <a:xfrm>
            <a:off x="404813" y="323850"/>
            <a:ext cx="6200775" cy="8569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9. Проведение открытых занятий, мастер-классов, мероприятий (</a:t>
            </a:r>
            <a:r>
              <a:rPr lang="ru-RU" altLang="ru-RU" sz="3200" i="1" dirty="0" err="1">
                <a:solidFill>
                  <a:srgbClr val="002060"/>
                </a:solidFill>
              </a:rPr>
              <a:t>очно</a:t>
            </a:r>
            <a:r>
              <a:rPr lang="ru-RU" altLang="ru-RU" sz="3200" i="1" dirty="0">
                <a:solidFill>
                  <a:srgbClr val="002060"/>
                </a:solidFill>
              </a:rPr>
              <a:t>).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Уровень образовательной </a:t>
            </a:r>
            <a:r>
              <a:rPr lang="ru-RU" altLang="ru-RU" sz="2000" i="1">
                <a:solidFill>
                  <a:srgbClr val="002060"/>
                </a:solidFill>
              </a:rPr>
              <a:t>организации </a:t>
            </a:r>
            <a:r>
              <a:rPr lang="ru-RU" altLang="ru-RU" sz="2000" i="1" smtClean="0">
                <a:solidFill>
                  <a:srgbClr val="002060"/>
                </a:solidFill>
              </a:rPr>
              <a:t>– 2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.</a:t>
            </a: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Муниципальный уровень –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1.</a:t>
            </a: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Республиканский уровень –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1.</a:t>
            </a: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:\Портфолио 2022\9. Занятия, мастер-классы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:\Портфолио 2022\9. Занятия, мастер-классы\IMG_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011" y="0"/>
            <a:ext cx="6517977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248"/>
            <a:ext cx="6900520" cy="488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66" y="0"/>
            <a:ext cx="6172200" cy="437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admin\Desktop\Портфолио 2022\9. Занятия, мастер-классы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4488" y="-755650"/>
            <a:ext cx="75469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ChangeArrowheads="1"/>
          </p:cNvSpPr>
          <p:nvPr/>
        </p:nvSpPr>
        <p:spPr bwMode="auto">
          <a:xfrm>
            <a:off x="404813" y="323850"/>
            <a:ext cx="6200775" cy="8569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10. Экспертная деятельность.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Муниципальный уровень.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28009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admin\Desktop\Портфолио 2022\10. Экспертная деятельность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1788" y="-755650"/>
            <a:ext cx="7523163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admin\Desktop\Портфолио 2022\10. Экспертная деятельность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8138" y="-755650"/>
            <a:ext cx="75342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ChangeArrowheads="1"/>
          </p:cNvSpPr>
          <p:nvPr/>
        </p:nvSpPr>
        <p:spPr bwMode="auto">
          <a:xfrm>
            <a:off x="404813" y="323850"/>
            <a:ext cx="6200775" cy="8569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>
                <a:solidFill>
                  <a:srgbClr val="002060"/>
                </a:solidFill>
              </a:rPr>
              <a:t>11. Наставничество.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:\Портфолио 2022\11. Наставничество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 txBox="1">
            <a:spLocks noChangeArrowheads="1"/>
          </p:cNvSpPr>
          <p:nvPr/>
        </p:nvSpPr>
        <p:spPr bwMode="auto">
          <a:xfrm>
            <a:off x="333377" y="165105"/>
            <a:ext cx="6200775" cy="8707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>
                <a:solidFill>
                  <a:srgbClr val="002060"/>
                </a:solidFill>
              </a:rPr>
              <a:t>1. Соответствие данных первичного обследования и диагноза перспективному плану индивидуальной или групповой коррекции.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:\Портфолио 2022\11. Наставничество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936" y="0"/>
            <a:ext cx="647612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:\Портфолио 2022\11. Наставничество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473" y="0"/>
            <a:ext cx="649705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:\Портфолио 2022\11. Наставничество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:\Портфолио 2022\11. Наставничество\IMG_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473" y="0"/>
            <a:ext cx="649705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:\Портфолио 2022\11. Наставничество\IMG_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936" y="0"/>
            <a:ext cx="647612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ChangeArrowheads="1"/>
          </p:cNvSpPr>
          <p:nvPr/>
        </p:nvSpPr>
        <p:spPr bwMode="auto">
          <a:xfrm>
            <a:off x="404813" y="323850"/>
            <a:ext cx="6200775" cy="8496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12. Общественно-педагогическая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активность педагога: участие в работе педагогических сообществ, комиссиях, в жюри конкурсов.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Руководитель методического объединения ОО.</a:t>
            </a: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Участие на муниципальном уровне.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admin\Desktop\Портфолио 2022\Общественно-педагогическая активность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44488" y="-755650"/>
            <a:ext cx="7546976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admin\Desktop\Портфолио 2022\Общественно-педагогическая активность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1950" y="-755650"/>
            <a:ext cx="7583488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ChangeArrowheads="1"/>
          </p:cNvSpPr>
          <p:nvPr/>
        </p:nvSpPr>
        <p:spPr bwMode="auto">
          <a:xfrm>
            <a:off x="333375" y="250825"/>
            <a:ext cx="6230938" cy="8642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13. Участие педагога в профессиональных конкурсах.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Победы и призовые места в конкурсах на порталах сети Интернет разных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уровней.</a:t>
            </a: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Победы и призовые места  </a:t>
            </a:r>
            <a:r>
              <a:rPr lang="ru-RU" altLang="ru-RU" sz="2000" i="1" dirty="0">
                <a:solidFill>
                  <a:srgbClr val="002060"/>
                </a:solidFill>
              </a:rPr>
              <a:t>в очных муниципальных конкурсах – 1.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Победы и призовые места в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очных </a:t>
            </a:r>
            <a:r>
              <a:rPr lang="ru-RU" altLang="ru-RU" sz="2000" i="1" dirty="0">
                <a:solidFill>
                  <a:srgbClr val="002060"/>
                </a:solidFill>
              </a:rPr>
              <a:t>конкурсах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 республиканского уровня </a:t>
            </a:r>
            <a:r>
              <a:rPr lang="ru-RU" altLang="ru-RU" sz="2000" i="1" dirty="0">
                <a:solidFill>
                  <a:srgbClr val="002060"/>
                </a:solidFill>
              </a:rPr>
              <a:t>- 1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 smtClean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Призовые места и победы в очных конкурсах  российского уровня - 1.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 smtClean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Портфолио 2022\13. Участие педагога в профессиональных конкурсах\IMG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167" y="0"/>
            <a:ext cx="646566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ортфолио 2022\1. Соответствие данных первичного обследования\IMG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3138" y="366713"/>
            <a:ext cx="5551724" cy="780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admin\Desktop\Портфолио 2022\13. Участие педагога в профессиональных конкурсах\IMG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914" y="142844"/>
            <a:ext cx="6482339" cy="888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admin\Desktop\Портфолио 2022\13. Участие педагога в профессиональных конкурсах\IMG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1950" y="-755650"/>
            <a:ext cx="7583488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Портфолио 2022\13. Участие педагога в профессиональных конкурсах\IMG_0004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52" y="3143239"/>
            <a:ext cx="6657872" cy="2583491"/>
          </a:xfrm>
          <a:prstGeom prst="rect">
            <a:avLst/>
          </a:prstGeom>
          <a:noFill/>
        </p:spPr>
      </p:pic>
      <p:pic>
        <p:nvPicPr>
          <p:cNvPr id="14339" name="Picture 3" descr="H:\Портфолио 2022\13. Участие педагога в профессиональных конкурсах\IMG_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28"/>
            <a:ext cx="6858000" cy="168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admin\Desktop\Портфолио 2022\13. Участие педагога в профессиональных конкурсах\Приказчикова-001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90" y="53200"/>
            <a:ext cx="6429420" cy="90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ChangeArrowheads="1"/>
          </p:cNvSpPr>
          <p:nvPr/>
        </p:nvSpPr>
        <p:spPr bwMode="auto">
          <a:xfrm>
            <a:off x="404813" y="323850"/>
            <a:ext cx="6200775" cy="8569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 dirty="0">
                <a:solidFill>
                  <a:srgbClr val="002060"/>
                </a:solidFill>
              </a:rPr>
              <a:t>14. Награды и поощрения</a:t>
            </a:r>
            <a:r>
              <a:rPr lang="ru-RU" altLang="ru-RU" sz="3200" i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32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 smtClean="0">
                <a:solidFill>
                  <a:srgbClr val="002060"/>
                </a:solidFill>
              </a:rPr>
              <a:t>Поощрения с различных сайтов и порталов сети Интернет.</a:t>
            </a:r>
            <a:endParaRPr lang="ru-RU" altLang="ru-RU" sz="20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Поощрения муниципального уровня.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Поощрения </a:t>
            </a:r>
            <a:r>
              <a:rPr lang="ru-RU" altLang="ru-RU" sz="2000" i="1" dirty="0" smtClean="0">
                <a:solidFill>
                  <a:srgbClr val="002060"/>
                </a:solidFill>
              </a:rPr>
              <a:t>республиканского </a:t>
            </a:r>
            <a:r>
              <a:rPr lang="ru-RU" altLang="ru-RU" sz="2000" i="1" dirty="0">
                <a:solidFill>
                  <a:srgbClr val="002060"/>
                </a:solidFill>
              </a:rPr>
              <a:t>уровня.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800" i="1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C:\Users\admin\Desktop\Портфолио 2022\14. Награды и поощрения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610" y="1437168"/>
            <a:ext cx="6821390" cy="482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admin\Desktop\Портфолио 2022\14. Награды и поощрения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0375" y="-755650"/>
            <a:ext cx="7778750" cy="1065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C:\Users\admin\Desktop\Портфолио 2022\14. Награды и поощрения\Скан_20211220 (5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" y="-773113"/>
            <a:ext cx="7772400" cy="1069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ChangeArrowheads="1"/>
          </p:cNvSpPr>
          <p:nvPr/>
        </p:nvSpPr>
        <p:spPr bwMode="auto">
          <a:xfrm>
            <a:off x="404813" y="323851"/>
            <a:ext cx="6200775" cy="84963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28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i="1">
                <a:solidFill>
                  <a:srgbClr val="002060"/>
                </a:solidFill>
              </a:rPr>
              <a:t>2. Динамика                      продвижения обучающихся               в соответствии                                 с перспективным планом коррекционной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Портфолио 2022\2. Динамика продвижения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42" y="0"/>
            <a:ext cx="650751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1111</TotalTime>
  <Words>420</Words>
  <Application>Microsoft Office PowerPoint</Application>
  <PresentationFormat>Экран (4:3)</PresentationFormat>
  <Paragraphs>90</Paragraphs>
  <Slides>77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Детский сад №10</cp:lastModifiedBy>
  <cp:revision>125</cp:revision>
  <dcterms:created xsi:type="dcterms:W3CDTF">2022-01-30T12:43:05Z</dcterms:created>
  <dcterms:modified xsi:type="dcterms:W3CDTF">2022-02-24T06:36:45Z</dcterms:modified>
</cp:coreProperties>
</file>