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8"/>
  </p:notesMasterIdLst>
  <p:sldIdLst>
    <p:sldId id="257" r:id="rId2"/>
    <p:sldId id="258" r:id="rId3"/>
    <p:sldId id="259" r:id="rId4"/>
    <p:sldId id="261" r:id="rId5"/>
    <p:sldId id="304" r:id="rId6"/>
    <p:sldId id="262" r:id="rId7"/>
    <p:sldId id="263" r:id="rId8"/>
    <p:sldId id="264" r:id="rId9"/>
    <p:sldId id="265" r:id="rId10"/>
    <p:sldId id="266" r:id="rId11"/>
    <p:sldId id="267" r:id="rId12"/>
    <p:sldId id="271" r:id="rId13"/>
    <p:sldId id="268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2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5" r:id="rId33"/>
    <p:sldId id="307" r:id="rId34"/>
    <p:sldId id="302" r:id="rId35"/>
    <p:sldId id="303" r:id="rId36"/>
    <p:sldId id="309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89" autoAdjust="0"/>
  </p:normalViewPr>
  <p:slideViewPr>
    <p:cSldViewPr>
      <p:cViewPr>
        <p:scale>
          <a:sx n="73" d="100"/>
          <a:sy n="73" d="100"/>
        </p:scale>
        <p:origin x="-1212" y="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407886-AAA8-40BA-B505-DB68469536D0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C90D4D-6AEF-4614-965A-88F95B240BE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90D4D-6AEF-4614-965A-88F95B240BE2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odlenka.org/metodicheskie-razrabotki/scenarii-prazdnikov/osennie-prazdniki/218230-veselaja-oseninka-.html" TargetMode="External"/><Relationship Id="rId2" Type="http://schemas.openxmlformats.org/officeDocument/2006/relationships/hyperlink" Target="http://pedrazvitie.ru/razdely/78_vospitatelyam/index?id=1933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prodlenka.org/metodicheskie-razrabotki/doshkolnoe-obrazovanie/muzykalnoe-vospitanie/218232-virtualnoe-puteshestvie-po-muzejam-mordovii.html" TargetMode="External"/><Relationship Id="rId4" Type="http://schemas.openxmlformats.org/officeDocument/2006/relationships/hyperlink" Target="http://www.prodlenka.org/metodicheskie-razrabotki/scenarii-prazdnikov/prazdniki-v-detskom-sadu/218233-vstrecha-vesny.html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ds6sar.schoolrm.ru/sveden/employees/10853/191568/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5"/>
          <p:cNvSpPr txBox="1">
            <a:spLocks noChangeArrowheads="1"/>
          </p:cNvSpPr>
          <p:nvPr/>
        </p:nvSpPr>
        <p:spPr bwMode="auto">
          <a:xfrm>
            <a:off x="1115616" y="0"/>
            <a:ext cx="68611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b="1" dirty="0">
                <a:solidFill>
                  <a:srgbClr val="7030A0"/>
                </a:solidFill>
                <a:latin typeface="Times New Roman" pitchFamily="18" charset="0"/>
              </a:rPr>
              <a:t>Министерство образования Республики Мордовия</a:t>
            </a: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971600" y="404665"/>
            <a:ext cx="6697364" cy="410881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ru-RU" sz="50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endParaRPr lang="ru-RU" sz="50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endParaRPr lang="ru-RU" sz="1600" dirty="0">
              <a:latin typeface="Times New Roman" pitchFamily="18" charset="0"/>
            </a:endParaRPr>
          </a:p>
          <a:p>
            <a:pPr algn="ctr">
              <a:spcBef>
                <a:spcPts val="0"/>
              </a:spcBef>
              <a:defRPr/>
            </a:pPr>
            <a:endParaRPr lang="ru-RU" sz="1600" dirty="0">
              <a:latin typeface="Times New Roman" pitchFamily="18" charset="0"/>
            </a:endParaRPr>
          </a:p>
          <a:p>
            <a:pPr algn="ctr">
              <a:spcBef>
                <a:spcPts val="0"/>
              </a:spcBef>
              <a:buFontTx/>
              <a:buNone/>
              <a:defRPr/>
            </a:pPr>
            <a:r>
              <a:rPr lang="ru-RU" sz="16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   </a:t>
            </a:r>
            <a:r>
              <a:rPr lang="ru-RU" sz="16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       </a:t>
            </a:r>
            <a:endParaRPr lang="ru-RU" sz="1600" dirty="0">
              <a:solidFill>
                <a:schemeClr val="tx1">
                  <a:lumMod val="60000"/>
                  <a:lumOff val="40000"/>
                </a:schemeClr>
              </a:solidFill>
              <a:latin typeface="Times New Roman" pitchFamily="18" charset="0"/>
            </a:endParaRPr>
          </a:p>
          <a:p>
            <a:pPr algn="ctr">
              <a:spcBef>
                <a:spcPts val="0"/>
              </a:spcBef>
              <a:buFontTx/>
              <a:buNone/>
              <a:defRPr/>
            </a:pPr>
            <a:r>
              <a:rPr lang="ru-RU" sz="2400" dirty="0">
                <a:solidFill>
                  <a:srgbClr val="7030A0"/>
                </a:solidFill>
                <a:latin typeface="Times New Roman" pitchFamily="18" charset="0"/>
              </a:rPr>
              <a:t>                   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</a:rPr>
              <a:t>Рузайкиной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</a:rPr>
              <a:t> Елены Николаевны,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</a:endParaRPr>
          </a:p>
          <a:p>
            <a:pPr algn="ctr">
              <a:spcBef>
                <a:spcPts val="0"/>
              </a:spcBef>
              <a:buFontTx/>
              <a:buNone/>
              <a:defRPr/>
            </a:pPr>
            <a:r>
              <a:rPr lang="ru-RU" sz="1600" b="1" dirty="0">
                <a:solidFill>
                  <a:srgbClr val="7030A0"/>
                </a:solidFill>
                <a:latin typeface="Times New Roman" pitchFamily="18" charset="0"/>
              </a:rPr>
              <a:t>                              музыкального руководителя</a:t>
            </a:r>
          </a:p>
          <a:p>
            <a:pPr algn="ctr">
              <a:spcBef>
                <a:spcPts val="0"/>
              </a:spcBef>
              <a:buFontTx/>
              <a:buNone/>
              <a:defRPr/>
            </a:pPr>
            <a:r>
              <a:rPr lang="ru-RU" sz="1600" b="1" dirty="0">
                <a:solidFill>
                  <a:srgbClr val="7030A0"/>
                </a:solidFill>
                <a:latin typeface="Times New Roman" pitchFamily="18" charset="0"/>
              </a:rPr>
              <a:t>МАДОУ г. о. Саранск «Центр развития ребенка – детский сад №</a:t>
            </a:r>
            <a:r>
              <a:rPr lang="ru-RU" sz="1600" dirty="0">
                <a:solidFill>
                  <a:srgbClr val="7030A0"/>
                </a:solidFill>
                <a:latin typeface="Times New Roman" pitchFamily="18" charset="0"/>
              </a:rPr>
              <a:t>6»</a:t>
            </a:r>
          </a:p>
          <a:p>
            <a:pPr algn="ctr">
              <a:spcBef>
                <a:spcPct val="50000"/>
              </a:spcBef>
              <a:defRPr/>
            </a:pPr>
            <a:endParaRPr lang="ru-RU" sz="1600" dirty="0">
              <a:latin typeface="Times New Roman" pitchFamily="18" charset="0"/>
            </a:endParaRPr>
          </a:p>
        </p:txBody>
      </p:sp>
      <p:sp>
        <p:nvSpPr>
          <p:cNvPr id="3076" name="Заголовок 15"/>
          <p:cNvSpPr>
            <a:spLocks noGrp="1"/>
          </p:cNvSpPr>
          <p:nvPr>
            <p:ph type="title" idx="4294967295"/>
          </p:nvPr>
        </p:nvSpPr>
        <p:spPr>
          <a:xfrm>
            <a:off x="755576" y="332656"/>
            <a:ext cx="7524750" cy="5143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ru-RU" alt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077" name="Прямоугольник 18"/>
          <p:cNvSpPr>
            <a:spLocks noChangeArrowheads="1"/>
          </p:cNvSpPr>
          <p:nvPr/>
        </p:nvSpPr>
        <p:spPr bwMode="auto">
          <a:xfrm>
            <a:off x="539552" y="4077072"/>
            <a:ext cx="8424863" cy="2529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ru-RU" b="1" i="1" dirty="0">
                <a:latin typeface="Times New Roman" pitchFamily="18" charset="0"/>
              </a:rPr>
              <a:t>Дата </a:t>
            </a:r>
            <a:r>
              <a:rPr lang="ru-RU" altLang="ru-RU" b="1" i="1" dirty="0" smtClean="0">
                <a:latin typeface="Times New Roman" pitchFamily="18" charset="0"/>
              </a:rPr>
              <a:t>рождения:25.10.1985г</a:t>
            </a:r>
            <a:r>
              <a:rPr lang="ru-RU" altLang="ru-RU" b="1" i="1" dirty="0">
                <a:latin typeface="Times New Roman" pitchFamily="18" charset="0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ru-RU" altLang="ru-RU" b="1" i="1" dirty="0">
                <a:latin typeface="Times New Roman" pitchFamily="18" charset="0"/>
              </a:rPr>
              <a:t>Профессиональное образования: высшее, </a:t>
            </a:r>
            <a:r>
              <a:rPr lang="ru-RU" altLang="ru-RU" b="1" i="1" dirty="0" smtClean="0">
                <a:latin typeface="Times New Roman" pitchFamily="18" charset="0"/>
              </a:rPr>
              <a:t>ГОУВПО Мордовский  государственный педагогический институт имени М.Е. </a:t>
            </a:r>
            <a:r>
              <a:rPr lang="ru-RU" altLang="ru-RU" b="1" i="1" dirty="0" err="1" smtClean="0">
                <a:latin typeface="Times New Roman" pitchFamily="18" charset="0"/>
              </a:rPr>
              <a:t>Евсевьева</a:t>
            </a:r>
            <a:r>
              <a:rPr lang="ru-RU" altLang="ru-RU" b="1" i="1" dirty="0" smtClean="0">
                <a:latin typeface="Times New Roman" pitchFamily="18" charset="0"/>
              </a:rPr>
              <a:t>», </a:t>
            </a:r>
            <a:r>
              <a:rPr lang="ru-RU" altLang="ru-RU" b="1" i="1" dirty="0">
                <a:latin typeface="Times New Roman" pitchFamily="18" charset="0"/>
              </a:rPr>
              <a:t>г. Саранск; </a:t>
            </a:r>
            <a:r>
              <a:rPr lang="ru-RU" altLang="ru-RU" b="1" i="1" dirty="0" smtClean="0">
                <a:latin typeface="Times New Roman" pitchFamily="18" charset="0"/>
              </a:rPr>
              <a:t>«Педагогика и методика начального образования» с доп. специальностью «Музыкальное образование», учитель начальных классов, учитель музыки </a:t>
            </a:r>
            <a:r>
              <a:rPr lang="ru-RU" altLang="ru-RU" b="1" i="1" dirty="0">
                <a:latin typeface="Times New Roman" pitchFamily="18" charset="0"/>
              </a:rPr>
              <a:t>. </a:t>
            </a:r>
          </a:p>
          <a:p>
            <a:pPr>
              <a:lnSpc>
                <a:spcPct val="80000"/>
              </a:lnSpc>
            </a:pPr>
            <a:r>
              <a:rPr lang="ru-RU" altLang="ru-RU" b="1" i="1" dirty="0">
                <a:latin typeface="Times New Roman" pitchFamily="18" charset="0"/>
              </a:rPr>
              <a:t>Диплом </a:t>
            </a:r>
            <a:r>
              <a:rPr lang="ru-RU" altLang="ru-RU" b="1" i="1" dirty="0" smtClean="0">
                <a:latin typeface="Times New Roman" pitchFamily="18" charset="0"/>
              </a:rPr>
              <a:t>ВСА </a:t>
            </a:r>
            <a:r>
              <a:rPr lang="ru-RU" altLang="ru-RU" b="1" i="1" dirty="0">
                <a:latin typeface="Times New Roman" pitchFamily="18" charset="0"/>
              </a:rPr>
              <a:t>№ </a:t>
            </a:r>
            <a:r>
              <a:rPr lang="ru-RU" altLang="ru-RU" b="1" i="1" dirty="0" smtClean="0">
                <a:latin typeface="Times New Roman" pitchFamily="18" charset="0"/>
              </a:rPr>
              <a:t>0727444, </a:t>
            </a:r>
          </a:p>
          <a:p>
            <a:pPr>
              <a:lnSpc>
                <a:spcPct val="80000"/>
              </a:lnSpc>
            </a:pPr>
            <a:r>
              <a:rPr lang="ru-RU" altLang="ru-RU" b="1" i="1" dirty="0" smtClean="0">
                <a:latin typeface="Times New Roman" pitchFamily="18" charset="0"/>
              </a:rPr>
              <a:t>Дата </a:t>
            </a:r>
            <a:r>
              <a:rPr lang="ru-RU" altLang="ru-RU" b="1" i="1" dirty="0">
                <a:latin typeface="Times New Roman" pitchFamily="18" charset="0"/>
              </a:rPr>
              <a:t>выдачи – </a:t>
            </a:r>
            <a:r>
              <a:rPr lang="ru-RU" altLang="ru-RU" b="1" i="1" dirty="0" smtClean="0">
                <a:latin typeface="Times New Roman" pitchFamily="18" charset="0"/>
              </a:rPr>
              <a:t>26.06.2008г</a:t>
            </a:r>
            <a:r>
              <a:rPr lang="ru-RU" altLang="ru-RU" b="1" i="1" dirty="0">
                <a:latin typeface="Times New Roman" pitchFamily="18" charset="0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ru-RU" altLang="ru-RU" b="1" i="1" dirty="0">
                <a:latin typeface="Times New Roman" pitchFamily="18" charset="0"/>
              </a:rPr>
              <a:t>Стаж педагогической работы: 3 года  (музыкальный руководитель)</a:t>
            </a:r>
          </a:p>
          <a:p>
            <a:pPr>
              <a:lnSpc>
                <a:spcPct val="80000"/>
              </a:lnSpc>
            </a:pPr>
            <a:r>
              <a:rPr lang="ru-RU" altLang="ru-RU" b="1" i="1" dirty="0">
                <a:latin typeface="Times New Roman" pitchFamily="18" charset="0"/>
              </a:rPr>
              <a:t>Общий трудовой стаж: </a:t>
            </a:r>
            <a:r>
              <a:rPr lang="ru-RU" altLang="ru-RU" b="1" i="1" dirty="0" smtClean="0">
                <a:latin typeface="Times New Roman" pitchFamily="18" charset="0"/>
              </a:rPr>
              <a:t>8 лет</a:t>
            </a:r>
            <a:endParaRPr lang="ru-RU" altLang="ru-RU" b="1" i="1" dirty="0"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ru-RU" altLang="ru-RU" b="1" i="1" dirty="0">
                <a:latin typeface="Times New Roman" pitchFamily="18" charset="0"/>
              </a:rPr>
              <a:t>Наличие квалификационной категории:</a:t>
            </a:r>
          </a:p>
          <a:p>
            <a:pPr>
              <a:lnSpc>
                <a:spcPct val="80000"/>
              </a:lnSpc>
            </a:pPr>
            <a:r>
              <a:rPr lang="ru-RU" altLang="ru-RU" b="1" i="1" dirty="0">
                <a:latin typeface="Times New Roman" pitchFamily="18" charset="0"/>
              </a:rPr>
              <a:t>Дата последней аттестации:</a:t>
            </a:r>
          </a:p>
        </p:txBody>
      </p:sp>
      <p:pic>
        <p:nvPicPr>
          <p:cNvPr id="1026" name="Picture 2" descr="C:\Users\1\Desktop\ruzayki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836712"/>
            <a:ext cx="1872208" cy="2380709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Pictures\2016-10-06\Scan1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548680"/>
            <a:ext cx="4645999" cy="65699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грамоты\Рисунок (1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5292080" cy="3844674"/>
          </a:xfrm>
          <a:prstGeom prst="rect">
            <a:avLst/>
          </a:prstGeom>
          <a:noFill/>
        </p:spPr>
      </p:pic>
      <p:pic>
        <p:nvPicPr>
          <p:cNvPr id="1027" name="Picture 3" descr="G:\грамоты\Рисунок (16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536461"/>
            <a:ext cx="4572000" cy="33215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1\Documents\участие воспитанников\саакян 2015г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908050"/>
            <a:ext cx="3956050" cy="55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 descr="C:\Users\1\Documents\участие воспитанников\саакян 2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692696"/>
            <a:ext cx="4206875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1\Desktop\АТТЕСТАЦИЯ 2016-17\приказ об акции ВОВ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7544" y="620688"/>
            <a:ext cx="3846513" cy="5438775"/>
          </a:xfrm>
          <a:noFill/>
        </p:spPr>
      </p:pic>
      <p:pic>
        <p:nvPicPr>
          <p:cNvPr id="14339" name="Picture 3" descr="C:\Users\1\Desktop\АТТЕСТАЦИЯ 2016-17\ВОЙНА глазами детей 2016.JPG"/>
          <p:cNvPicPr>
            <a:picLocks noChangeAspect="1" noChangeArrowheads="1"/>
          </p:cNvPicPr>
          <p:nvPr/>
        </p:nvPicPr>
        <p:blipFill>
          <a:blip r:embed="rId3" cstate="print"/>
          <a:srcRect l="3577" t="2312" r="6999" b="2832"/>
          <a:stretch>
            <a:fillRect/>
          </a:stretch>
        </p:blipFill>
        <p:spPr bwMode="auto">
          <a:xfrm>
            <a:off x="4787900" y="549275"/>
            <a:ext cx="360045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5. Наличие публикаций</a:t>
            </a:r>
          </a:p>
        </p:txBody>
      </p:sp>
      <p:sp>
        <p:nvSpPr>
          <p:cNvPr id="18435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None/>
            </a:pPr>
            <a:r>
              <a:rPr lang="ru-RU" dirty="0" smtClean="0"/>
              <a:t> </a:t>
            </a:r>
            <a:endParaRPr lang="ru-RU" dirty="0" smtClean="0"/>
          </a:p>
          <a:p>
            <a:r>
              <a:rPr lang="ru-RU" dirty="0" smtClean="0"/>
              <a:t>Всероссийский  уровень  </a:t>
            </a:r>
            <a:r>
              <a:rPr lang="ru-RU" dirty="0" smtClean="0"/>
              <a:t>- 3</a:t>
            </a:r>
            <a:endParaRPr lang="ru-RU" dirty="0" smtClean="0"/>
          </a:p>
          <a:p>
            <a:r>
              <a:rPr lang="en-US" sz="2400" u="sng" dirty="0" smtClean="0">
                <a:hlinkClick r:id="rId2"/>
              </a:rPr>
              <a:t>http://pedrazvitie.ru/razdely/78_vospitatelyam/index?id=1933</a:t>
            </a:r>
            <a:endParaRPr lang="ru-RU" sz="2400" u="sng" dirty="0" smtClean="0"/>
          </a:p>
          <a:p>
            <a:r>
              <a:rPr lang="en-US" sz="2400" dirty="0" smtClean="0">
                <a:hlinkClick r:id="rId3"/>
              </a:rPr>
              <a:t>http://www.prodlenka.org/metodicheskie-razrabotki/scenarii-prazdnikov/osennie-prazdniki/218230-veselaja-oseninka-.html</a:t>
            </a:r>
            <a:endParaRPr lang="ru-RU" sz="2400" dirty="0" smtClean="0"/>
          </a:p>
          <a:p>
            <a:r>
              <a:rPr lang="en-US" sz="2400" dirty="0" smtClean="0">
                <a:hlinkClick r:id="rId4"/>
              </a:rPr>
              <a:t>http://www.prodlenka.org/metodicheskie-razrabotki/scenarii-prazdnikov/prazdniki-v-detskom-sadu/218233-vstrecha-vesny.html</a:t>
            </a:r>
            <a:endParaRPr lang="ru-RU" sz="2400" dirty="0" smtClean="0"/>
          </a:p>
          <a:p>
            <a:r>
              <a:rPr lang="en-US" sz="2400" dirty="0" smtClean="0">
                <a:hlinkClick r:id="rId5"/>
              </a:rPr>
              <a:t>http://www.prodlenka.org/metodicheskie-razrabotki/doshkolnoe-obrazovanie/muzykalnoe-vospitanie/218232-virtualnoe-puteshestvie-po-muzejam-mordovii.html</a:t>
            </a:r>
            <a:endParaRPr lang="ru-RU" sz="2400" dirty="0" smtClean="0"/>
          </a:p>
          <a:p>
            <a:pPr>
              <a:buNone/>
            </a:pPr>
            <a:endParaRPr lang="ru-RU" sz="2400" dirty="0" smtClean="0"/>
          </a:p>
          <a:p>
            <a:endParaRPr lang="ru-RU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404664"/>
            <a:ext cx="4115947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6502" y="1052737"/>
            <a:ext cx="3811062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052736"/>
            <a:ext cx="3790950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686800" cy="2276872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6.Выступление на научно-практических конференциях, педагогических чтениях , семинарах секциях , методических объединениях</a:t>
            </a:r>
          </a:p>
        </p:txBody>
      </p:sp>
      <p:sp>
        <p:nvSpPr>
          <p:cNvPr id="21507" name="Содержимое 2"/>
          <p:cNvSpPr>
            <a:spLocks noGrp="1"/>
          </p:cNvSpPr>
          <p:nvPr>
            <p:ph idx="4294967295"/>
          </p:nvPr>
        </p:nvSpPr>
        <p:spPr>
          <a:xfrm>
            <a:off x="1371600" y="2852738"/>
            <a:ext cx="7772400" cy="3243262"/>
          </a:xfrm>
        </p:spPr>
        <p:txBody>
          <a:bodyPr/>
          <a:lstStyle/>
          <a:p>
            <a:r>
              <a:rPr lang="ru-RU" dirty="0" smtClean="0"/>
              <a:t>Муниципальный уровень – </a:t>
            </a:r>
            <a:r>
              <a:rPr lang="ru-RU" dirty="0" smtClean="0"/>
              <a:t>1</a:t>
            </a:r>
            <a:endParaRPr lang="ru-RU" dirty="0" smtClean="0"/>
          </a:p>
          <a:p>
            <a:r>
              <a:rPr lang="ru-RU" dirty="0" smtClean="0"/>
              <a:t>Республиканский уровень – </a:t>
            </a:r>
            <a:r>
              <a:rPr lang="ru-RU" dirty="0" smtClean="0"/>
              <a:t>3</a:t>
            </a:r>
            <a:endParaRPr lang="ru-RU" dirty="0" smtClean="0"/>
          </a:p>
          <a:p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АТТЕСТАЦИЯ 2016-17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88640"/>
            <a:ext cx="4392488" cy="6211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грамоты\Рисуно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20688"/>
            <a:ext cx="4185081" cy="5760640"/>
          </a:xfrm>
          <a:prstGeom prst="rect">
            <a:avLst/>
          </a:prstGeom>
          <a:noFill/>
        </p:spPr>
      </p:pic>
      <p:pic>
        <p:nvPicPr>
          <p:cNvPr id="2051" name="Picture 3" descr="G:\грамоты\Рисунок (4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7" y="548680"/>
            <a:ext cx="4132767" cy="5688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3"/>
          <p:cNvSpPr>
            <a:spLocks noGrp="1"/>
          </p:cNvSpPr>
          <p:nvPr>
            <p:ph type="title" idx="4294967295"/>
          </p:nvPr>
        </p:nvSpPr>
        <p:spPr>
          <a:xfrm>
            <a:off x="457200" y="457200"/>
            <a:ext cx="8686800" cy="20351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Представление педагогического опыта </a:t>
            </a:r>
            <a:r>
              <a:rPr lang="ru-RU" sz="2700" b="1" dirty="0" err="1" smtClean="0">
                <a:latin typeface="Times New Roman" pitchFamily="18" charset="0"/>
                <a:cs typeface="Times New Roman" pitchFamily="18" charset="0"/>
              </a:rPr>
              <a:t>Рузайкиной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dirty="0" err="1" smtClean="0">
                <a:latin typeface="Times New Roman" pitchFamily="18" charset="0"/>
                <a:cs typeface="Times New Roman" pitchFamily="18" charset="0"/>
              </a:rPr>
              <a:t>елены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 Николаевны размещен на сайте </a:t>
            </a:r>
            <a:br>
              <a:rPr lang="ru-RU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МАДОУ </a:t>
            </a:r>
            <a:br>
              <a:rPr lang="ru-RU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«Центр развития ребенка – детский сад №6»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9" name="Содержимое 4"/>
          <p:cNvSpPr>
            <a:spLocks noGrp="1"/>
          </p:cNvSpPr>
          <p:nvPr>
            <p:ph idx="4294967295"/>
          </p:nvPr>
        </p:nvSpPr>
        <p:spPr>
          <a:xfrm>
            <a:off x="683568" y="2780928"/>
            <a:ext cx="7772400" cy="3314700"/>
          </a:xfrm>
        </p:spPr>
        <p:txBody>
          <a:bodyPr/>
          <a:lstStyle/>
          <a:p>
            <a:pPr algn="ctr"/>
            <a:r>
              <a:rPr lang="ru-RU" dirty="0" smtClean="0"/>
              <a:t>Адрес сайта: </a:t>
            </a:r>
            <a:r>
              <a:rPr lang="en-US" dirty="0" smtClean="0">
                <a:hlinkClick r:id="rId2"/>
              </a:rPr>
              <a:t>http://ds6sar.schoolrm.ru/sveden/employees/10853/191568/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грамоты\Рисунок (12).jpg"/>
          <p:cNvPicPr>
            <a:picLocks noChangeAspect="1" noChangeArrowheads="1"/>
          </p:cNvPicPr>
          <p:nvPr/>
        </p:nvPicPr>
        <p:blipFill>
          <a:blip r:embed="rId2" cstate="print"/>
          <a:srcRect t="5588" r="3846" b="23625"/>
          <a:stretch>
            <a:fillRect/>
          </a:stretch>
        </p:blipFill>
        <p:spPr bwMode="auto">
          <a:xfrm>
            <a:off x="1619672" y="404664"/>
            <a:ext cx="5400600" cy="54726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7. Проведение открытых занятий  мастер-классов, мероприятий</a:t>
            </a:r>
          </a:p>
        </p:txBody>
      </p:sp>
      <p:sp>
        <p:nvSpPr>
          <p:cNvPr id="2560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Муниципальный уровень </a:t>
            </a:r>
            <a:r>
              <a:rPr lang="ru-RU" dirty="0" smtClean="0"/>
              <a:t>–1 </a:t>
            </a:r>
            <a:endParaRPr lang="ru-RU" dirty="0" smtClean="0"/>
          </a:p>
          <a:p>
            <a:r>
              <a:rPr lang="ru-RU" dirty="0" smtClean="0"/>
              <a:t>Республиканский уровень </a:t>
            </a:r>
            <a:r>
              <a:rPr lang="ru-RU" dirty="0" smtClean="0"/>
              <a:t>-1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грамоты\Рисунок (1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566470"/>
            <a:ext cx="4069175" cy="5601100"/>
          </a:xfrm>
          <a:prstGeom prst="rect">
            <a:avLst/>
          </a:prstGeom>
          <a:noFill/>
        </p:spPr>
      </p:pic>
      <p:pic>
        <p:nvPicPr>
          <p:cNvPr id="2050" name="Picture 2" descr="C:\Users\1\Pictures\2016-10-06\Scan1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92696"/>
            <a:ext cx="3933106" cy="55618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548680"/>
            <a:ext cx="8686800" cy="2448272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8. Общественно –педагогическая активность педагога : участие в экспертных комиссиях, в жюри конкурсов, депутатская деятельность и т.д.  </a:t>
            </a:r>
          </a:p>
        </p:txBody>
      </p:sp>
      <p:sp>
        <p:nvSpPr>
          <p:cNvPr id="27651" name="Содержимое 4"/>
          <p:cNvSpPr>
            <a:spLocks noGrp="1"/>
          </p:cNvSpPr>
          <p:nvPr>
            <p:ph idx="4294967295"/>
          </p:nvPr>
        </p:nvSpPr>
        <p:spPr>
          <a:xfrm>
            <a:off x="1331640" y="3717032"/>
            <a:ext cx="6156325" cy="3675063"/>
          </a:xfrm>
        </p:spPr>
        <p:txBody>
          <a:bodyPr/>
          <a:lstStyle/>
          <a:p>
            <a:r>
              <a:rPr lang="ru-RU" dirty="0" smtClean="0"/>
              <a:t>Республиканский уровень </a:t>
            </a:r>
            <a:r>
              <a:rPr lang="ru-RU" dirty="0" smtClean="0"/>
              <a:t>-1</a:t>
            </a:r>
            <a:endParaRPr lang="ru-RU" dirty="0" smtClean="0"/>
          </a:p>
          <a:p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1\Desktop\АТТЕСТАЦИЯ 2016-17\приказ об акции ВО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5450" y="620713"/>
            <a:ext cx="4175125" cy="590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 descr="C:\Users\1\Desktop\АТТЕСТАЦИЯ 2016-17\АКЦИЯ ВОЙНА ГЛАЗАМИ 2016.JPG"/>
          <p:cNvPicPr>
            <a:picLocks noChangeAspect="1" noChangeArrowheads="1"/>
          </p:cNvPicPr>
          <p:nvPr/>
        </p:nvPicPr>
        <p:blipFill>
          <a:blip r:embed="rId3" cstate="print"/>
          <a:srcRect l="5457" t="3801" r="3970" b="2751"/>
          <a:stretch>
            <a:fillRect/>
          </a:stretch>
        </p:blipFill>
        <p:spPr bwMode="auto">
          <a:xfrm>
            <a:off x="4768850" y="549275"/>
            <a:ext cx="4195763" cy="611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080120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9. Развитие творческого потенциала  воспитанников</a:t>
            </a:r>
          </a:p>
        </p:txBody>
      </p:sp>
      <p:pic>
        <p:nvPicPr>
          <p:cNvPr id="1026" name="Picture 2" descr="L:\скан\3.JPG"/>
          <p:cNvPicPr>
            <a:picLocks noChangeAspect="1" noChangeArrowheads="1"/>
          </p:cNvPicPr>
          <p:nvPr/>
        </p:nvPicPr>
        <p:blipFill>
          <a:blip r:embed="rId2" cstate="print"/>
          <a:srcRect l="9145" t="3487" b="7268"/>
          <a:stretch>
            <a:fillRect/>
          </a:stretch>
        </p:blipFill>
        <p:spPr bwMode="auto">
          <a:xfrm>
            <a:off x="2339752" y="980728"/>
            <a:ext cx="4087270" cy="56773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83568" y="332656"/>
            <a:ext cx="7772400" cy="1143000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10. Организация индивидуального подхода</a:t>
            </a:r>
          </a:p>
        </p:txBody>
      </p:sp>
      <p:pic>
        <p:nvPicPr>
          <p:cNvPr id="2050" name="Picture 2" descr="L:\скан\1.JPG"/>
          <p:cNvPicPr>
            <a:picLocks noChangeAspect="1" noChangeArrowheads="1"/>
          </p:cNvPicPr>
          <p:nvPr/>
        </p:nvPicPr>
        <p:blipFill>
          <a:blip r:embed="rId2" cstate="print"/>
          <a:srcRect l="5939" r="2003" b="17450"/>
          <a:stretch>
            <a:fillRect/>
          </a:stretch>
        </p:blipFill>
        <p:spPr bwMode="auto">
          <a:xfrm>
            <a:off x="2843808" y="1556792"/>
            <a:ext cx="3672408" cy="46568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>
          <a:xfrm>
            <a:off x="1187450" y="0"/>
            <a:ext cx="7772400" cy="1595438"/>
          </a:xfrm>
        </p:spPr>
        <p:txBody>
          <a:bodyPr/>
          <a:lstStyle/>
          <a:p>
            <a:pPr algn="ctr"/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11. Реализация регионального компонента в образовательном процессе</a:t>
            </a:r>
          </a:p>
        </p:txBody>
      </p:sp>
      <p:pic>
        <p:nvPicPr>
          <p:cNvPr id="3074" name="Picture 2" descr="L:\скан\2.JPG"/>
          <p:cNvPicPr>
            <a:picLocks noChangeAspect="1" noChangeArrowheads="1"/>
          </p:cNvPicPr>
          <p:nvPr/>
        </p:nvPicPr>
        <p:blipFill>
          <a:blip r:embed="rId2" cstate="print"/>
          <a:srcRect l="8426" t="3801" b="12201"/>
          <a:stretch>
            <a:fillRect/>
          </a:stretch>
        </p:blipFill>
        <p:spPr bwMode="auto">
          <a:xfrm>
            <a:off x="2771800" y="1772816"/>
            <a:ext cx="3672408" cy="47635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12. Участие педагога в профессиональных конкурсах</a:t>
            </a:r>
          </a:p>
        </p:txBody>
      </p:sp>
      <p:sp>
        <p:nvSpPr>
          <p:cNvPr id="35843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Муниципальный уровень – 3 </a:t>
            </a:r>
          </a:p>
          <a:p>
            <a:pPr>
              <a:buNone/>
            </a:pP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грамоты\Рисунок (3).jpg"/>
          <p:cNvPicPr>
            <a:picLocks noChangeAspect="1" noChangeArrowheads="1"/>
          </p:cNvPicPr>
          <p:nvPr/>
        </p:nvPicPr>
        <p:blipFill>
          <a:blip r:embed="rId2" cstate="print"/>
          <a:srcRect r="5197" b="2751"/>
          <a:stretch>
            <a:fillRect/>
          </a:stretch>
        </p:blipFill>
        <p:spPr bwMode="auto">
          <a:xfrm>
            <a:off x="467544" y="692696"/>
            <a:ext cx="4079824" cy="5760640"/>
          </a:xfrm>
          <a:prstGeom prst="rect">
            <a:avLst/>
          </a:prstGeom>
          <a:noFill/>
        </p:spPr>
      </p:pic>
      <p:pic>
        <p:nvPicPr>
          <p:cNvPr id="5123" name="Picture 3" descr="G:\грамоты\Рисунок (7).jpg"/>
          <p:cNvPicPr>
            <a:picLocks noChangeAspect="1" noChangeArrowheads="1"/>
          </p:cNvPicPr>
          <p:nvPr/>
        </p:nvPicPr>
        <p:blipFill>
          <a:blip r:embed="rId3" cstate="print"/>
          <a:srcRect r="3167"/>
          <a:stretch>
            <a:fillRect/>
          </a:stretch>
        </p:blipFill>
        <p:spPr bwMode="auto">
          <a:xfrm>
            <a:off x="4860032" y="692696"/>
            <a:ext cx="4032448" cy="57320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55576" y="404664"/>
            <a:ext cx="810101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700" b="1" i="1" dirty="0" smtClean="0">
                <a:latin typeface="Times New Roman" pitchFamily="18" charset="0"/>
                <a:cs typeface="Times New Roman" pitchFamily="18" charset="0"/>
              </a:rPr>
              <a:t>1. Применение</a:t>
            </a:r>
            <a:br>
              <a:rPr lang="ru-RU" altLang="ru-RU" sz="27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700" b="1" i="1" dirty="0" smtClean="0">
                <a:latin typeface="Times New Roman" pitchFamily="18" charset="0"/>
                <a:cs typeface="Times New Roman" pitchFamily="18" charset="0"/>
              </a:rPr>
              <a:t> информационно-коммуникативных технологий</a:t>
            </a:r>
            <a:r>
              <a:rPr lang="ru-RU" altLang="ru-RU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b="1" i="1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 smtClean="0"/>
          </a:p>
        </p:txBody>
      </p:sp>
      <p:pic>
        <p:nvPicPr>
          <p:cNvPr id="4" name="Picture 2" descr="G:\рузайкина\справка.jpg"/>
          <p:cNvPicPr>
            <a:picLocks noChangeAspect="1" noChangeArrowheads="1"/>
          </p:cNvPicPr>
          <p:nvPr/>
        </p:nvPicPr>
        <p:blipFill>
          <a:blip r:embed="rId2" cstate="print"/>
          <a:srcRect r="3751" b="6951"/>
          <a:stretch>
            <a:fillRect/>
          </a:stretch>
        </p:blipFill>
        <p:spPr bwMode="auto">
          <a:xfrm>
            <a:off x="2771800" y="1700808"/>
            <a:ext cx="3651538" cy="48591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2" descr="C:\Users\1\Documents\ВОСПИТАТЕЛЬ ГОДА КАЛМЫКОВА\ВОСПИТАТЕЛЬ ГОДА\Грамоты\сканирование000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536" y="764704"/>
            <a:ext cx="4077232" cy="5686502"/>
          </a:xfrm>
          <a:noFill/>
        </p:spPr>
      </p:pic>
      <p:pic>
        <p:nvPicPr>
          <p:cNvPr id="4" name="Picture 2" descr="C:\Users\1\Downloads\sertifika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836712"/>
            <a:ext cx="4012021" cy="56750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>
          <a:xfrm>
            <a:off x="1371600" y="476250"/>
            <a:ext cx="7772400" cy="40052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13. Награды и поощрения педагога в </a:t>
            </a:r>
            <a:r>
              <a:rPr lang="ru-RU" sz="3200" b="1" i="1" dirty="0" err="1" smtClean="0"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 период органами государственной власти, МО РМ, муниципальные органы управления образованием, общественными организациями , педагогическими сообществами, родительской общественностью</a:t>
            </a:r>
          </a:p>
        </p:txBody>
      </p:sp>
      <p:sp>
        <p:nvSpPr>
          <p:cNvPr id="38915" name="Содержимое 2"/>
          <p:cNvSpPr>
            <a:spLocks noGrp="1"/>
          </p:cNvSpPr>
          <p:nvPr>
            <p:ph idx="1"/>
          </p:nvPr>
        </p:nvSpPr>
        <p:spPr>
          <a:xfrm>
            <a:off x="1295400" y="5013325"/>
            <a:ext cx="7772400" cy="1082675"/>
          </a:xfrm>
        </p:spPr>
        <p:txBody>
          <a:bodyPr/>
          <a:lstStyle/>
          <a:p>
            <a:r>
              <a:rPr lang="ru-RU" dirty="0" smtClean="0"/>
              <a:t>Муниципальный уровень - 2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G:\грамоты\Рисунок (5).jpg"/>
          <p:cNvPicPr>
            <a:picLocks noChangeAspect="1" noChangeArrowheads="1"/>
          </p:cNvPicPr>
          <p:nvPr/>
        </p:nvPicPr>
        <p:blipFill>
          <a:blip r:embed="rId2" cstate="print"/>
          <a:srcRect r="9406" b="5224"/>
          <a:stretch>
            <a:fillRect/>
          </a:stretch>
        </p:blipFill>
        <p:spPr bwMode="auto">
          <a:xfrm>
            <a:off x="323528" y="620688"/>
            <a:ext cx="4150461" cy="5976664"/>
          </a:xfrm>
          <a:prstGeom prst="rect">
            <a:avLst/>
          </a:prstGeom>
          <a:noFill/>
        </p:spPr>
      </p:pic>
      <p:pic>
        <p:nvPicPr>
          <p:cNvPr id="4" name="Picture 5" descr="G:\грамоты\Рисунок (6).jpg"/>
          <p:cNvPicPr>
            <a:picLocks noChangeAspect="1" noChangeArrowheads="1"/>
          </p:cNvPicPr>
          <p:nvPr/>
        </p:nvPicPr>
        <p:blipFill>
          <a:blip r:embed="rId3" cstate="print"/>
          <a:srcRect r="2291"/>
          <a:stretch>
            <a:fillRect/>
          </a:stretch>
        </p:blipFill>
        <p:spPr bwMode="auto">
          <a:xfrm>
            <a:off x="4644008" y="620688"/>
            <a:ext cx="4248472" cy="59850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3043808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/>
              <a:t>12. Повышение</a:t>
            </a:r>
            <a:br>
              <a:rPr lang="ru-RU" sz="4400" dirty="0" smtClean="0"/>
            </a:br>
            <a:r>
              <a:rPr lang="ru-RU" sz="4400" dirty="0" smtClean="0"/>
              <a:t> квалификации,</a:t>
            </a:r>
            <a:br>
              <a:rPr lang="ru-RU" sz="4400" dirty="0" smtClean="0"/>
            </a:br>
            <a:r>
              <a:rPr lang="ru-RU" sz="4400" dirty="0" smtClean="0"/>
              <a:t>профессиональная</a:t>
            </a:r>
            <a:br>
              <a:rPr lang="ru-RU" sz="4400" dirty="0" smtClean="0"/>
            </a:br>
            <a:r>
              <a:rPr lang="ru-RU" sz="4400" dirty="0" smtClean="0"/>
              <a:t>переподготовка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грамоты\Рисунок (10).jpg"/>
          <p:cNvPicPr>
            <a:picLocks noChangeAspect="1" noChangeArrowheads="1"/>
          </p:cNvPicPr>
          <p:nvPr/>
        </p:nvPicPr>
        <p:blipFill>
          <a:blip r:embed="rId2" cstate="print"/>
          <a:srcRect t="5558" r="2751"/>
          <a:stretch>
            <a:fillRect/>
          </a:stretch>
        </p:blipFill>
        <p:spPr bwMode="auto">
          <a:xfrm>
            <a:off x="1187624" y="548680"/>
            <a:ext cx="6480720" cy="4572309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грамоты\Рисунок (11).jpg"/>
          <p:cNvPicPr>
            <a:picLocks noChangeAspect="1" noChangeArrowheads="1"/>
          </p:cNvPicPr>
          <p:nvPr/>
        </p:nvPicPr>
        <p:blipFill>
          <a:blip r:embed="rId2" cstate="print"/>
          <a:srcRect l="2751" b="6642"/>
          <a:stretch>
            <a:fillRect/>
          </a:stretch>
        </p:blipFill>
        <p:spPr bwMode="auto">
          <a:xfrm>
            <a:off x="611560" y="1124744"/>
            <a:ext cx="7452320" cy="51974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грамоты\Рисунок (1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48680"/>
            <a:ext cx="7792112" cy="56609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3600" b="1" i="1" dirty="0" smtClean="0">
                <a:latin typeface="Times New Roman" pitchFamily="18" charset="0"/>
                <a:cs typeface="Times New Roman" pitchFamily="18" charset="0"/>
              </a:rPr>
              <a:t>2.Наличие авторских программ и технологий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Муниципальный уровень:</a:t>
            </a:r>
          </a:p>
          <a:p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Дополнительная общеобразовательная программа «Ритмика» 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рузайкина\программа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913"/>
            <a:ext cx="2881313" cy="3963987"/>
          </a:xfrm>
          <a:prstGeom prst="rect">
            <a:avLst/>
          </a:prstGeom>
          <a:noFill/>
        </p:spPr>
      </p:pic>
      <p:pic>
        <p:nvPicPr>
          <p:cNvPr id="2050" name="Picture 2" descr="C:\Users\1\Desktop\АТТЕСТАЦИЯ 2016-17\рецензия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1700808"/>
            <a:ext cx="2940927" cy="4158803"/>
          </a:xfrm>
          <a:prstGeom prst="rect">
            <a:avLst/>
          </a:prstGeom>
          <a:noFill/>
        </p:spPr>
      </p:pic>
      <p:pic>
        <p:nvPicPr>
          <p:cNvPr id="2051" name="Picture 3" descr="C:\Users\1\Desktop\АТТЕСТАЦИЯ 2016-17\рецензия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1700808"/>
            <a:ext cx="2984972" cy="4221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3. Участие в инновационной (экспериментальной) деятельности</a:t>
            </a:r>
            <a:endParaRPr lang="ru-RU" dirty="0" smtClean="0"/>
          </a:p>
        </p:txBody>
      </p:sp>
      <p:sp>
        <p:nvSpPr>
          <p:cNvPr id="8195" name="Содержимое 2"/>
          <p:cNvSpPr>
            <a:spLocks noGrp="1"/>
          </p:cNvSpPr>
          <p:nvPr>
            <p:ph idx="1"/>
          </p:nvPr>
        </p:nvSpPr>
        <p:spPr>
          <a:xfrm>
            <a:off x="1295400" y="2781300"/>
            <a:ext cx="7772400" cy="3314700"/>
          </a:xfrm>
        </p:spPr>
        <p:txBody>
          <a:bodyPr/>
          <a:lstStyle/>
          <a:p>
            <a:pPr algn="ctr"/>
            <a:r>
              <a:rPr lang="ru-RU" sz="2800" dirty="0" smtClean="0"/>
              <a:t>Муниципальный уровень</a:t>
            </a:r>
            <a:endParaRPr lang="ru-RU" sz="2800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None/>
            </a:pPr>
            <a:r>
              <a:rPr lang="ru-RU" altLang="ru-RU" sz="2800" i="1" dirty="0" smtClean="0">
                <a:latin typeface="Times New Roman" pitchFamily="18" charset="0"/>
                <a:cs typeface="Times New Roman" pitchFamily="18" charset="0"/>
              </a:rPr>
              <a:t>инновационная деятельность МАДОУ «Центр развития ребенка – детский сад №6»</a:t>
            </a:r>
          </a:p>
          <a:p>
            <a:pPr>
              <a:buFontTx/>
              <a:buNone/>
            </a:pPr>
            <a:r>
              <a:rPr lang="ru-RU" altLang="ru-RU" sz="2800" i="1" dirty="0" smtClean="0">
                <a:latin typeface="Times New Roman" pitchFamily="18" charset="0"/>
                <a:cs typeface="Times New Roman" pitchFamily="18" charset="0"/>
              </a:rPr>
              <a:t>«Влияние развивающей и предметно- пространственной среды на личностное развитие, сохранение и укрепление здоровья дошкольников в современном ДОУ», 2013г.</a:t>
            </a:r>
          </a:p>
          <a:p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sz="36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2" descr="C:\Users\user\Pictures\инновац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9913" y="620713"/>
            <a:ext cx="3797300" cy="498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3" descr="C:\Users\user\Pictures\инновация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620713"/>
            <a:ext cx="3935412" cy="538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5" descr="L:\Нарваткина Р.В\сканирование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825280"/>
            <a:ext cx="4421758" cy="5123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G:\рузайкина\справка 1.jpg"/>
          <p:cNvPicPr>
            <a:picLocks noChangeAspect="1" noChangeArrowheads="1"/>
          </p:cNvPicPr>
          <p:nvPr/>
        </p:nvPicPr>
        <p:blipFill>
          <a:blip r:embed="rId3" cstate="print"/>
          <a:srcRect b="5914"/>
          <a:stretch>
            <a:fillRect/>
          </a:stretch>
        </p:blipFill>
        <p:spPr bwMode="auto">
          <a:xfrm>
            <a:off x="395536" y="836712"/>
            <a:ext cx="3960440" cy="51290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3"/>
          <p:cNvSpPr>
            <a:spLocks noGrp="1"/>
          </p:cNvSpPr>
          <p:nvPr>
            <p:ph type="title" idx="4294967295"/>
          </p:nvPr>
        </p:nvSpPr>
        <p:spPr>
          <a:xfrm>
            <a:off x="1263650" y="260350"/>
            <a:ext cx="7340798" cy="1512466"/>
          </a:xfrm>
        </p:spPr>
        <p:txBody>
          <a:bodyPr/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4. Результаты участия воспитанников: конкурсах; выставках; турнирах; соревнованиях; акциях; фестивалях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1267" name="Содержимое 5"/>
          <p:cNvSpPr>
            <a:spLocks noGrp="1"/>
          </p:cNvSpPr>
          <p:nvPr>
            <p:ph idx="4294967295"/>
          </p:nvPr>
        </p:nvSpPr>
        <p:spPr>
          <a:xfrm>
            <a:off x="1552575" y="1988840"/>
            <a:ext cx="6403801" cy="4107160"/>
          </a:xfrm>
        </p:spPr>
        <p:txBody>
          <a:bodyPr>
            <a:normAutofit/>
          </a:bodyPr>
          <a:lstStyle/>
          <a:p>
            <a:r>
              <a:rPr lang="ru-RU" dirty="0" smtClean="0"/>
              <a:t>Республиканский уровень </a:t>
            </a:r>
            <a:r>
              <a:rPr lang="ru-RU" dirty="0" smtClean="0"/>
              <a:t>- 2</a:t>
            </a:r>
            <a:endParaRPr lang="ru-RU" dirty="0" smtClean="0"/>
          </a:p>
          <a:p>
            <a:r>
              <a:rPr lang="ru-RU" dirty="0" smtClean="0"/>
              <a:t>Муниципальный уровень – </a:t>
            </a:r>
            <a:r>
              <a:rPr lang="ru-RU" dirty="0" smtClean="0"/>
              <a:t>2</a:t>
            </a:r>
            <a:endParaRPr lang="ru-RU" dirty="0" smtClean="0"/>
          </a:p>
          <a:p>
            <a:r>
              <a:rPr lang="ru-RU" dirty="0" smtClean="0"/>
              <a:t>Всероссийский  </a:t>
            </a:r>
            <a:r>
              <a:rPr lang="ru-RU" dirty="0" smtClean="0"/>
              <a:t>уровень- 1</a:t>
            </a:r>
            <a:endParaRPr lang="ru-RU" dirty="0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780</TotalTime>
  <Words>358</Words>
  <Application>Microsoft Office PowerPoint</Application>
  <PresentationFormat>Экран (4:3)</PresentationFormat>
  <Paragraphs>58</Paragraphs>
  <Slides>36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Трек</vt:lpstr>
      <vt:lpstr>                          Портфолио </vt:lpstr>
      <vt:lpstr> Представление педагогического опыта Рузайкиной елены Николаевны размещен на сайте  МАДОУ  «Центр развития ребенка – детский сад №6» </vt:lpstr>
      <vt:lpstr>  1. Применение  информационно-коммуникативных технологий  </vt:lpstr>
      <vt:lpstr>2.Наличие авторских программ и технологий</vt:lpstr>
      <vt:lpstr>Слайд 5</vt:lpstr>
      <vt:lpstr>3. Участие в инновационной (экспериментальной) деятельности</vt:lpstr>
      <vt:lpstr>Слайд 7</vt:lpstr>
      <vt:lpstr>Слайд 8</vt:lpstr>
      <vt:lpstr>4. Результаты участия воспитанников: конкурсах; выставках; турнирах; соревнованиях; акциях; фестивалях. </vt:lpstr>
      <vt:lpstr>Слайд 10</vt:lpstr>
      <vt:lpstr>Слайд 11</vt:lpstr>
      <vt:lpstr>Слайд 12</vt:lpstr>
      <vt:lpstr>Слайд 13</vt:lpstr>
      <vt:lpstr>5. Наличие публикаций</vt:lpstr>
      <vt:lpstr>Слайд 15</vt:lpstr>
      <vt:lpstr>Слайд 16</vt:lpstr>
      <vt:lpstr>6.Выступление на научно-практических конференциях, педагогических чтениях , семинарах секциях , методических объединениях</vt:lpstr>
      <vt:lpstr>Слайд 18</vt:lpstr>
      <vt:lpstr>Слайд 19</vt:lpstr>
      <vt:lpstr>Слайд 20</vt:lpstr>
      <vt:lpstr>7. Проведение открытых занятий  мастер-классов, мероприятий</vt:lpstr>
      <vt:lpstr>Слайд 22</vt:lpstr>
      <vt:lpstr>8. Общественно –педагогическая активность педагога : участие в экспертных комиссиях, в жюри конкурсов, депутатская деятельность и т.д.  </vt:lpstr>
      <vt:lpstr>Слайд 24</vt:lpstr>
      <vt:lpstr>9. Развитие творческого потенциала  воспитанников</vt:lpstr>
      <vt:lpstr>10. Организация индивидуального подхода</vt:lpstr>
      <vt:lpstr>11. Реализация регионального компонента в образовательном процессе</vt:lpstr>
      <vt:lpstr>12. Участие педагога в профессиональных конкурсах</vt:lpstr>
      <vt:lpstr>Слайд 29</vt:lpstr>
      <vt:lpstr>Слайд 30</vt:lpstr>
      <vt:lpstr>13. Награды и поощрения педагога в межаттестационный период органами государственной власти, МО РМ, муниципальные органы управления образованием, общественными организациями , педагогическими сообществами, родительской общественностью</vt:lpstr>
      <vt:lpstr>Слайд 32</vt:lpstr>
      <vt:lpstr>12. Повышение  квалификации, профессиональная переподготовка</vt:lpstr>
      <vt:lpstr>Слайд 34</vt:lpstr>
      <vt:lpstr>Слайд 35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</dc:title>
  <dc:creator>1</dc:creator>
  <cp:lastModifiedBy>1</cp:lastModifiedBy>
  <cp:revision>61</cp:revision>
  <dcterms:created xsi:type="dcterms:W3CDTF">2016-09-19T05:09:34Z</dcterms:created>
  <dcterms:modified xsi:type="dcterms:W3CDTF">2016-10-06T09:25:33Z</dcterms:modified>
</cp:coreProperties>
</file>