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3"/>
  </p:notesMasterIdLst>
  <p:sldIdLst>
    <p:sldId id="260" r:id="rId2"/>
    <p:sldId id="315" r:id="rId3"/>
    <p:sldId id="257" r:id="rId4"/>
    <p:sldId id="318" r:id="rId5"/>
    <p:sldId id="292" r:id="rId6"/>
    <p:sldId id="267" r:id="rId7"/>
    <p:sldId id="314" r:id="rId8"/>
    <p:sldId id="258" r:id="rId9"/>
    <p:sldId id="261" r:id="rId10"/>
    <p:sldId id="262" r:id="rId11"/>
    <p:sldId id="265" r:id="rId12"/>
    <p:sldId id="311" r:id="rId13"/>
    <p:sldId id="294" r:id="rId14"/>
    <p:sldId id="317" r:id="rId15"/>
    <p:sldId id="264" r:id="rId16"/>
    <p:sldId id="313" r:id="rId17"/>
    <p:sldId id="266" r:id="rId18"/>
    <p:sldId id="269" r:id="rId19"/>
    <p:sldId id="268" r:id="rId20"/>
    <p:sldId id="270" r:id="rId21"/>
    <p:sldId id="293" r:id="rId22"/>
    <p:sldId id="272" r:id="rId23"/>
    <p:sldId id="274" r:id="rId24"/>
    <p:sldId id="275" r:id="rId25"/>
    <p:sldId id="276" r:id="rId26"/>
    <p:sldId id="277" r:id="rId27"/>
    <p:sldId id="278" r:id="rId28"/>
    <p:sldId id="273" r:id="rId29"/>
    <p:sldId id="279" r:id="rId30"/>
    <p:sldId id="316" r:id="rId31"/>
    <p:sldId id="282" r:id="rId32"/>
    <p:sldId id="281" r:id="rId33"/>
    <p:sldId id="280" r:id="rId34"/>
    <p:sldId id="288" r:id="rId35"/>
    <p:sldId id="285" r:id="rId36"/>
    <p:sldId id="287" r:id="rId37"/>
    <p:sldId id="271" r:id="rId38"/>
    <p:sldId id="286" r:id="rId39"/>
    <p:sldId id="290" r:id="rId40"/>
    <p:sldId id="291" r:id="rId41"/>
    <p:sldId id="283" r:id="rId42"/>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76F80CB1-1775-4DE6-AA08-FFD9861AC198}">
          <p14:sldIdLst>
            <p14:sldId id="260"/>
          </p14:sldIdLst>
        </p14:section>
        <p14:section name="Раздел без заголовка" id="{7F437888-833D-4574-A87C-460DCF732DD8}">
          <p14:sldIdLst>
            <p14:sldId id="315"/>
            <p14:sldId id="257"/>
            <p14:sldId id="318"/>
            <p14:sldId id="292"/>
            <p14:sldId id="267"/>
            <p14:sldId id="314"/>
            <p14:sldId id="258"/>
            <p14:sldId id="261"/>
            <p14:sldId id="262"/>
            <p14:sldId id="265"/>
            <p14:sldId id="311"/>
            <p14:sldId id="294"/>
            <p14:sldId id="317"/>
            <p14:sldId id="264"/>
            <p14:sldId id="313"/>
            <p14:sldId id="266"/>
            <p14:sldId id="269"/>
            <p14:sldId id="268"/>
            <p14:sldId id="270"/>
            <p14:sldId id="293"/>
            <p14:sldId id="272"/>
            <p14:sldId id="274"/>
            <p14:sldId id="275"/>
            <p14:sldId id="276"/>
            <p14:sldId id="277"/>
            <p14:sldId id="278"/>
            <p14:sldId id="273"/>
            <p14:sldId id="279"/>
            <p14:sldId id="316"/>
            <p14:sldId id="282"/>
            <p14:sldId id="281"/>
            <p14:sldId id="280"/>
            <p14:sldId id="288"/>
            <p14:sldId id="285"/>
            <p14:sldId id="287"/>
            <p14:sldId id="271"/>
            <p14:sldId id="286"/>
            <p14:sldId id="290"/>
            <p14:sldId id="291"/>
            <p14:sldId id="2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autoAdjust="0"/>
    <p:restoredTop sz="74725" autoAdjust="0"/>
  </p:normalViewPr>
  <p:slideViewPr>
    <p:cSldViewPr>
      <p:cViewPr>
        <p:scale>
          <a:sx n="80" d="100"/>
          <a:sy n="80" d="100"/>
        </p:scale>
        <p:origin x="-1266" y="-72"/>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B42723-443F-48B1-AE77-5FE30C456D8E}" type="datetimeFigureOut">
              <a:rPr lang="ru-RU" smtClean="0"/>
              <a:pPr/>
              <a:t>22.11.2022</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AE5716-B1C5-4380-A327-96DCE8B62952}" type="slidenum">
              <a:rPr lang="ru-RU" smtClean="0"/>
              <a:pPr/>
              <a:t>‹#›</a:t>
            </a:fld>
            <a:endParaRPr lang="ru-RU"/>
          </a:p>
        </p:txBody>
      </p:sp>
    </p:spTree>
    <p:extLst>
      <p:ext uri="{BB962C8B-B14F-4D97-AF65-F5344CB8AC3E}">
        <p14:creationId xmlns:p14="http://schemas.microsoft.com/office/powerpoint/2010/main" val="549309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9AE5716-B1C5-4380-A327-96DCE8B62952}" type="slidenum">
              <a:rPr lang="ru-RU" smtClean="0"/>
              <a:pPr/>
              <a:t>1</a:t>
            </a:fld>
            <a:endParaRPr lang="ru-RU"/>
          </a:p>
        </p:txBody>
      </p:sp>
    </p:spTree>
    <p:extLst>
      <p:ext uri="{BB962C8B-B14F-4D97-AF65-F5344CB8AC3E}">
        <p14:creationId xmlns:p14="http://schemas.microsoft.com/office/powerpoint/2010/main" val="3134189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9AE5716-B1C5-4380-A327-96DCE8B62952}" type="slidenum">
              <a:rPr lang="ru-RU" smtClean="0"/>
              <a:pPr/>
              <a:t>13</a:t>
            </a:fld>
            <a:endParaRPr lang="ru-RU"/>
          </a:p>
        </p:txBody>
      </p:sp>
    </p:spTree>
    <p:extLst>
      <p:ext uri="{BB962C8B-B14F-4D97-AF65-F5344CB8AC3E}">
        <p14:creationId xmlns:p14="http://schemas.microsoft.com/office/powerpoint/2010/main" val="4051679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9AE5716-B1C5-4380-A327-96DCE8B62952}" type="slidenum">
              <a:rPr lang="ru-RU" smtClean="0"/>
              <a:pPr/>
              <a:t>23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9AE5716-B1C5-4380-A327-96DCE8B62952}" type="slidenum">
              <a:rPr lang="ru-RU" smtClean="0"/>
              <a:pPr/>
              <a:t>39</a:t>
            </a:fld>
            <a:endParaRPr lang="ru-RU"/>
          </a:p>
        </p:txBody>
      </p:sp>
    </p:spTree>
    <p:extLst>
      <p:ext uri="{BB962C8B-B14F-4D97-AF65-F5344CB8AC3E}">
        <p14:creationId xmlns:p14="http://schemas.microsoft.com/office/powerpoint/2010/main" val="3822709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DABF777-EDB4-460D-8EDA-73D7185858B1}" type="datetimeFigureOut">
              <a:rPr lang="ru-RU" smtClean="0"/>
              <a:pPr/>
              <a:t>22.11.2022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520A56-5256-4959-8726-E0D4F68CECAE}" type="slidenum">
              <a:rPr lang="ru-RU" smtClean="0"/>
              <a:pPr/>
              <a:t>‹#›</a:t>
            </a:fld>
            <a:endParaRPr lang="ru-RU"/>
          </a:p>
        </p:txBody>
      </p:sp>
    </p:spTree>
    <p:extLst>
      <p:ext uri="{BB962C8B-B14F-4D97-AF65-F5344CB8AC3E}">
        <p14:creationId xmlns:p14="http://schemas.microsoft.com/office/powerpoint/2010/main" val="1097360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DABF777-EDB4-460D-8EDA-73D7185858B1}" type="datetimeFigureOut">
              <a:rPr lang="ru-RU" smtClean="0"/>
              <a:pPr/>
              <a:t>22.11.2022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520A56-5256-4959-8726-E0D4F68CECAE}" type="slidenum">
              <a:rPr lang="ru-RU" smtClean="0"/>
              <a:pPr/>
              <a:t>‹#›</a:t>
            </a:fld>
            <a:endParaRPr lang="ru-RU"/>
          </a:p>
        </p:txBody>
      </p:sp>
    </p:spTree>
    <p:extLst>
      <p:ext uri="{BB962C8B-B14F-4D97-AF65-F5344CB8AC3E}">
        <p14:creationId xmlns:p14="http://schemas.microsoft.com/office/powerpoint/2010/main" val="2749990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729037" y="488951"/>
            <a:ext cx="1157288" cy="104013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57175" y="488951"/>
            <a:ext cx="3357563" cy="104013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DABF777-EDB4-460D-8EDA-73D7185858B1}" type="datetimeFigureOut">
              <a:rPr lang="ru-RU" smtClean="0"/>
              <a:pPr/>
              <a:t>22.11.2022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520A56-5256-4959-8726-E0D4F68CECAE}" type="slidenum">
              <a:rPr lang="ru-RU" smtClean="0"/>
              <a:pPr/>
              <a:t>‹#›</a:t>
            </a:fld>
            <a:endParaRPr lang="ru-RU"/>
          </a:p>
        </p:txBody>
      </p:sp>
    </p:spTree>
    <p:extLst>
      <p:ext uri="{BB962C8B-B14F-4D97-AF65-F5344CB8AC3E}">
        <p14:creationId xmlns:p14="http://schemas.microsoft.com/office/powerpoint/2010/main" val="1447251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DABF777-EDB4-460D-8EDA-73D7185858B1}" type="datetimeFigureOut">
              <a:rPr lang="ru-RU" smtClean="0"/>
              <a:pPr/>
              <a:t>22.11.2022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520A56-5256-4959-8726-E0D4F68CECAE}" type="slidenum">
              <a:rPr lang="ru-RU" smtClean="0"/>
              <a:pPr/>
              <a:t>‹#›</a:t>
            </a:fld>
            <a:endParaRPr lang="ru-RU"/>
          </a:p>
        </p:txBody>
      </p:sp>
    </p:spTree>
    <p:extLst>
      <p:ext uri="{BB962C8B-B14F-4D97-AF65-F5344CB8AC3E}">
        <p14:creationId xmlns:p14="http://schemas.microsoft.com/office/powerpoint/2010/main" val="3463429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DABF777-EDB4-460D-8EDA-73D7185858B1}" type="datetimeFigureOut">
              <a:rPr lang="ru-RU" smtClean="0"/>
              <a:pPr/>
              <a:t>22.11.2022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520A56-5256-4959-8726-E0D4F68CECAE}" type="slidenum">
              <a:rPr lang="ru-RU" smtClean="0"/>
              <a:pPr/>
              <a:t>‹#›</a:t>
            </a:fld>
            <a:endParaRPr lang="ru-RU"/>
          </a:p>
        </p:txBody>
      </p:sp>
    </p:spTree>
    <p:extLst>
      <p:ext uri="{BB962C8B-B14F-4D97-AF65-F5344CB8AC3E}">
        <p14:creationId xmlns:p14="http://schemas.microsoft.com/office/powerpoint/2010/main" val="71321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DABF777-EDB4-460D-8EDA-73D7185858B1}" type="datetimeFigureOut">
              <a:rPr lang="ru-RU" smtClean="0"/>
              <a:pPr/>
              <a:t>22.11.2022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3520A56-5256-4959-8726-E0D4F68CECAE}" type="slidenum">
              <a:rPr lang="ru-RU" smtClean="0"/>
              <a:pPr/>
              <a:t>‹#›</a:t>
            </a:fld>
            <a:endParaRPr lang="ru-RU"/>
          </a:p>
        </p:txBody>
      </p:sp>
    </p:spTree>
    <p:extLst>
      <p:ext uri="{BB962C8B-B14F-4D97-AF65-F5344CB8AC3E}">
        <p14:creationId xmlns:p14="http://schemas.microsoft.com/office/powerpoint/2010/main" val="222208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DABF777-EDB4-460D-8EDA-73D7185858B1}" type="datetimeFigureOut">
              <a:rPr lang="ru-RU" smtClean="0"/>
              <a:pPr/>
              <a:t>22.11.2022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3520A56-5256-4959-8726-E0D4F68CECAE}" type="slidenum">
              <a:rPr lang="ru-RU" smtClean="0"/>
              <a:pPr/>
              <a:t>‹#›</a:t>
            </a:fld>
            <a:endParaRPr lang="ru-RU"/>
          </a:p>
        </p:txBody>
      </p:sp>
    </p:spTree>
    <p:extLst>
      <p:ext uri="{BB962C8B-B14F-4D97-AF65-F5344CB8AC3E}">
        <p14:creationId xmlns:p14="http://schemas.microsoft.com/office/powerpoint/2010/main" val="1731835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DABF777-EDB4-460D-8EDA-73D7185858B1}" type="datetimeFigureOut">
              <a:rPr lang="ru-RU" smtClean="0"/>
              <a:pPr/>
              <a:t>22.11.2022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3520A56-5256-4959-8726-E0D4F68CECAE}" type="slidenum">
              <a:rPr lang="ru-RU" smtClean="0"/>
              <a:pPr/>
              <a:t>‹#›</a:t>
            </a:fld>
            <a:endParaRPr lang="ru-RU"/>
          </a:p>
        </p:txBody>
      </p:sp>
    </p:spTree>
    <p:extLst>
      <p:ext uri="{BB962C8B-B14F-4D97-AF65-F5344CB8AC3E}">
        <p14:creationId xmlns:p14="http://schemas.microsoft.com/office/powerpoint/2010/main" val="228309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DABF777-EDB4-460D-8EDA-73D7185858B1}" type="datetimeFigureOut">
              <a:rPr lang="ru-RU" smtClean="0"/>
              <a:pPr/>
              <a:t>22.11.2022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3520A56-5256-4959-8726-E0D4F68CECAE}" type="slidenum">
              <a:rPr lang="ru-RU" smtClean="0"/>
              <a:pPr/>
              <a:t>‹#›</a:t>
            </a:fld>
            <a:endParaRPr lang="ru-RU"/>
          </a:p>
        </p:txBody>
      </p:sp>
    </p:spTree>
    <p:extLst>
      <p:ext uri="{BB962C8B-B14F-4D97-AF65-F5344CB8AC3E}">
        <p14:creationId xmlns:p14="http://schemas.microsoft.com/office/powerpoint/2010/main" val="282058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DABF777-EDB4-460D-8EDA-73D7185858B1}" type="datetimeFigureOut">
              <a:rPr lang="ru-RU" smtClean="0"/>
              <a:pPr/>
              <a:t>22.11.2022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3520A56-5256-4959-8726-E0D4F68CECAE}" type="slidenum">
              <a:rPr lang="ru-RU" smtClean="0"/>
              <a:pPr/>
              <a:t>‹#›</a:t>
            </a:fld>
            <a:endParaRPr lang="ru-RU"/>
          </a:p>
        </p:txBody>
      </p:sp>
    </p:spTree>
    <p:extLst>
      <p:ext uri="{BB962C8B-B14F-4D97-AF65-F5344CB8AC3E}">
        <p14:creationId xmlns:p14="http://schemas.microsoft.com/office/powerpoint/2010/main" val="279838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DABF777-EDB4-460D-8EDA-73D7185858B1}" type="datetimeFigureOut">
              <a:rPr lang="ru-RU" smtClean="0"/>
              <a:pPr/>
              <a:t>22.11.2022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3520A56-5256-4959-8726-E0D4F68CECAE}" type="slidenum">
              <a:rPr lang="ru-RU" smtClean="0"/>
              <a:pPr/>
              <a:t>‹#›</a:t>
            </a:fld>
            <a:endParaRPr lang="ru-RU"/>
          </a:p>
        </p:txBody>
      </p:sp>
    </p:spTree>
    <p:extLst>
      <p:ext uri="{BB962C8B-B14F-4D97-AF65-F5344CB8AC3E}">
        <p14:creationId xmlns:p14="http://schemas.microsoft.com/office/powerpoint/2010/main" val="2549704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DABF777-EDB4-460D-8EDA-73D7185858B1}" type="datetimeFigureOut">
              <a:rPr lang="ru-RU" smtClean="0"/>
              <a:pPr/>
              <a:t>22.11.2022</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63520A56-5256-4959-8726-E0D4F68CECAE}" type="slidenum">
              <a:rPr lang="ru-RU" smtClean="0"/>
              <a:pPr/>
              <a:t>‹#›</a:t>
            </a:fld>
            <a:endParaRPr lang="ru-RU"/>
          </a:p>
        </p:txBody>
      </p:sp>
    </p:spTree>
    <p:extLst>
      <p:ext uri="{BB962C8B-B14F-4D97-AF65-F5344CB8AC3E}">
        <p14:creationId xmlns:p14="http://schemas.microsoft.com/office/powerpoint/2010/main" val="620996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336" y="0"/>
            <a:ext cx="5904656" cy="9694962"/>
          </a:xfrm>
          <a:prstGeom prst="rect">
            <a:avLst/>
          </a:prstGeom>
          <a:noFill/>
        </p:spPr>
        <p:txBody>
          <a:bodyPr wrap="square" rtlCol="0">
            <a:spAutoFit/>
          </a:bodyPr>
          <a:lstStyle/>
          <a:p>
            <a:pPr algn="ctr"/>
            <a:endParaRPr lang="ru-RU" b="1" dirty="0" smtClean="0">
              <a:solidFill>
                <a:srgbClr val="002060"/>
              </a:solidFill>
            </a:endParaRPr>
          </a:p>
          <a:p>
            <a:pPr algn="ctr"/>
            <a:endParaRPr lang="ru-RU" b="1" dirty="0">
              <a:solidFill>
                <a:srgbClr val="002060"/>
              </a:solidFill>
            </a:endParaRPr>
          </a:p>
          <a:p>
            <a:pPr algn="ctr"/>
            <a:r>
              <a:rPr lang="ru-RU" b="1" dirty="0" smtClean="0">
                <a:solidFill>
                  <a:srgbClr val="002060"/>
                </a:solidFill>
              </a:rPr>
              <a:t>Муниципальное </a:t>
            </a:r>
            <a:r>
              <a:rPr lang="ru-RU" b="1" dirty="0">
                <a:solidFill>
                  <a:srgbClr val="002060"/>
                </a:solidFill>
              </a:rPr>
              <a:t>автономное дошкольное образовательное учреждение</a:t>
            </a:r>
            <a:endParaRPr lang="ru-RU" dirty="0">
              <a:solidFill>
                <a:srgbClr val="002060"/>
              </a:solidFill>
            </a:endParaRPr>
          </a:p>
          <a:p>
            <a:pPr algn="ctr"/>
            <a:r>
              <a:rPr lang="ru-RU" b="1" dirty="0">
                <a:solidFill>
                  <a:srgbClr val="002060"/>
                </a:solidFill>
              </a:rPr>
              <a:t>городского округа Саранск </a:t>
            </a:r>
            <a:endParaRPr lang="ru-RU" b="1" dirty="0" smtClean="0">
              <a:solidFill>
                <a:srgbClr val="002060"/>
              </a:solidFill>
            </a:endParaRPr>
          </a:p>
          <a:p>
            <a:pPr algn="ctr"/>
            <a:r>
              <a:rPr lang="ru-RU" b="1" dirty="0" smtClean="0">
                <a:solidFill>
                  <a:srgbClr val="002060"/>
                </a:solidFill>
              </a:rPr>
              <a:t>«</a:t>
            </a:r>
            <a:r>
              <a:rPr lang="ru-RU" b="1" dirty="0">
                <a:solidFill>
                  <a:srgbClr val="002060"/>
                </a:solidFill>
              </a:rPr>
              <a:t>Центр развития ребенка - детский сад №46»</a:t>
            </a:r>
            <a:endParaRPr lang="ru-RU" dirty="0">
              <a:solidFill>
                <a:srgbClr val="002060"/>
              </a:solidFill>
            </a:endParaRPr>
          </a:p>
          <a:p>
            <a:r>
              <a:rPr lang="ru-RU" i="1" dirty="0">
                <a:solidFill>
                  <a:srgbClr val="002060"/>
                </a:solidFill>
              </a:rPr>
              <a:t> </a:t>
            </a:r>
            <a:endParaRPr lang="ru-RU" dirty="0">
              <a:solidFill>
                <a:srgbClr val="002060"/>
              </a:solidFill>
            </a:endParaRPr>
          </a:p>
          <a:p>
            <a:pPr algn="ctr"/>
            <a:r>
              <a:rPr lang="ru-RU" dirty="0">
                <a:solidFill>
                  <a:srgbClr val="002060"/>
                </a:solidFill>
              </a:rPr>
              <a:t>Адрес</a:t>
            </a:r>
            <a:r>
              <a:rPr lang="ru-RU" dirty="0" smtClean="0">
                <a:solidFill>
                  <a:srgbClr val="002060"/>
                </a:solidFill>
              </a:rPr>
              <a:t>: город </a:t>
            </a:r>
            <a:r>
              <a:rPr lang="ru-RU" dirty="0">
                <a:solidFill>
                  <a:srgbClr val="002060"/>
                </a:solidFill>
              </a:rPr>
              <a:t>Саранск, проспект 70 лет Октября, дом 82</a:t>
            </a:r>
          </a:p>
          <a:p>
            <a:pPr algn="ctr"/>
            <a:r>
              <a:rPr lang="ru-RU" dirty="0">
                <a:solidFill>
                  <a:srgbClr val="002060"/>
                </a:solidFill>
              </a:rPr>
              <a:t> </a:t>
            </a:r>
          </a:p>
          <a:p>
            <a:r>
              <a:rPr lang="ru-RU" dirty="0">
                <a:solidFill>
                  <a:srgbClr val="002060"/>
                </a:solidFill>
              </a:rPr>
              <a:t> </a:t>
            </a:r>
          </a:p>
          <a:p>
            <a:r>
              <a:rPr lang="ru-RU" dirty="0">
                <a:solidFill>
                  <a:srgbClr val="002060"/>
                </a:solidFill>
              </a:rPr>
              <a:t> </a:t>
            </a:r>
            <a:endParaRPr lang="ru-RU" dirty="0" smtClean="0">
              <a:solidFill>
                <a:srgbClr val="002060"/>
              </a:solidFill>
            </a:endParaRPr>
          </a:p>
          <a:p>
            <a:endParaRPr lang="ru-RU" dirty="0">
              <a:solidFill>
                <a:srgbClr val="002060"/>
              </a:solidFill>
            </a:endParaRPr>
          </a:p>
          <a:p>
            <a:r>
              <a:rPr lang="ru-RU" dirty="0"/>
              <a:t>   </a:t>
            </a:r>
            <a:endParaRPr lang="ru-RU" dirty="0" smtClean="0"/>
          </a:p>
          <a:p>
            <a:pPr algn="ctr"/>
            <a:r>
              <a:rPr lang="ru-RU" sz="4000" b="1" dirty="0" smtClean="0">
                <a:solidFill>
                  <a:srgbClr val="002060"/>
                </a:solidFill>
                <a:latin typeface="Times New Roman" pitchFamily="18" charset="0"/>
                <a:cs typeface="Times New Roman" pitchFamily="18" charset="0"/>
              </a:rPr>
              <a:t>Паспорт</a:t>
            </a:r>
            <a:endParaRPr lang="ru-RU" sz="4000" dirty="0">
              <a:solidFill>
                <a:srgbClr val="002060"/>
              </a:solidFill>
              <a:latin typeface="Times New Roman" pitchFamily="18" charset="0"/>
              <a:cs typeface="Times New Roman" pitchFamily="18" charset="0"/>
            </a:endParaRPr>
          </a:p>
          <a:p>
            <a:pPr algn="ctr"/>
            <a:r>
              <a:rPr lang="ru-RU" sz="4000" b="1" dirty="0">
                <a:solidFill>
                  <a:srgbClr val="002060"/>
                </a:solidFill>
                <a:latin typeface="Times New Roman" pitchFamily="18" charset="0"/>
                <a:cs typeface="Times New Roman" pitchFamily="18" charset="0"/>
              </a:rPr>
              <a:t>в</a:t>
            </a:r>
            <a:r>
              <a:rPr lang="ru-RU" sz="4000" b="1" dirty="0" smtClean="0">
                <a:solidFill>
                  <a:srgbClr val="002060"/>
                </a:solidFill>
                <a:latin typeface="Times New Roman" pitchFamily="18" charset="0"/>
                <a:cs typeface="Times New Roman" pitchFamily="18" charset="0"/>
              </a:rPr>
              <a:t>торой младшей </a:t>
            </a:r>
            <a:r>
              <a:rPr lang="ru-RU" sz="4000" b="1" dirty="0">
                <a:solidFill>
                  <a:srgbClr val="002060"/>
                </a:solidFill>
                <a:latin typeface="Times New Roman" pitchFamily="18" charset="0"/>
                <a:cs typeface="Times New Roman" pitchFamily="18" charset="0"/>
              </a:rPr>
              <a:t>группы №3</a:t>
            </a:r>
            <a:endParaRPr lang="ru-RU" sz="4000" dirty="0">
              <a:solidFill>
                <a:srgbClr val="002060"/>
              </a:solidFill>
              <a:latin typeface="Times New Roman" pitchFamily="18" charset="0"/>
              <a:cs typeface="Times New Roman" pitchFamily="18" charset="0"/>
            </a:endParaRPr>
          </a:p>
          <a:p>
            <a:r>
              <a:rPr lang="ru-RU" dirty="0">
                <a:solidFill>
                  <a:srgbClr val="002060"/>
                </a:solidFill>
              </a:rPr>
              <a:t> </a:t>
            </a:r>
          </a:p>
          <a:p>
            <a:r>
              <a:rPr lang="ru-RU" dirty="0"/>
              <a:t> </a:t>
            </a:r>
            <a:endParaRPr lang="ru-RU" dirty="0" smtClean="0"/>
          </a:p>
          <a:p>
            <a:endParaRPr lang="ru-RU" dirty="0"/>
          </a:p>
          <a:p>
            <a:endParaRPr lang="ru-RU" dirty="0"/>
          </a:p>
          <a:p>
            <a:r>
              <a:rPr lang="ru-RU" b="1" dirty="0">
                <a:solidFill>
                  <a:srgbClr val="002060"/>
                </a:solidFill>
              </a:rPr>
              <a:t>                               </a:t>
            </a:r>
            <a:r>
              <a:rPr lang="ru-RU" b="1" dirty="0" smtClean="0">
                <a:solidFill>
                  <a:srgbClr val="002060"/>
                </a:solidFill>
              </a:rPr>
              <a:t>              Воспитатели</a:t>
            </a:r>
            <a:r>
              <a:rPr lang="ru-RU" b="1" dirty="0">
                <a:solidFill>
                  <a:srgbClr val="002060"/>
                </a:solidFill>
              </a:rPr>
              <a:t>:</a:t>
            </a:r>
            <a:endParaRPr lang="ru-RU" dirty="0">
              <a:solidFill>
                <a:srgbClr val="002060"/>
              </a:solidFill>
            </a:endParaRPr>
          </a:p>
          <a:p>
            <a:r>
              <a:rPr lang="ru-RU" b="1" dirty="0" smtClean="0">
                <a:solidFill>
                  <a:srgbClr val="002060"/>
                </a:solidFill>
              </a:rPr>
              <a:t>                                             Гордеева </a:t>
            </a:r>
            <a:r>
              <a:rPr lang="ru-RU" b="1" dirty="0">
                <a:solidFill>
                  <a:srgbClr val="002060"/>
                </a:solidFill>
              </a:rPr>
              <a:t>Любовь </a:t>
            </a:r>
            <a:r>
              <a:rPr lang="ru-RU" b="1" dirty="0" smtClean="0">
                <a:solidFill>
                  <a:srgbClr val="002060"/>
                </a:solidFill>
              </a:rPr>
              <a:t>Алексеевна</a:t>
            </a:r>
          </a:p>
          <a:p>
            <a:r>
              <a:rPr lang="ru-RU" b="1" dirty="0" smtClean="0">
                <a:solidFill>
                  <a:srgbClr val="002060"/>
                </a:solidFill>
              </a:rPr>
              <a:t>                                             </a:t>
            </a:r>
            <a:r>
              <a:rPr lang="ru-RU" b="1" dirty="0" err="1" smtClean="0">
                <a:solidFill>
                  <a:srgbClr val="002060"/>
                </a:solidFill>
              </a:rPr>
              <a:t>Басырова</a:t>
            </a:r>
            <a:r>
              <a:rPr lang="ru-RU" b="1" dirty="0" smtClean="0">
                <a:solidFill>
                  <a:srgbClr val="002060"/>
                </a:solidFill>
              </a:rPr>
              <a:t> </a:t>
            </a:r>
            <a:r>
              <a:rPr lang="ru-RU" b="1" dirty="0">
                <a:solidFill>
                  <a:srgbClr val="002060"/>
                </a:solidFill>
              </a:rPr>
              <a:t>Людмила Анатольевна</a:t>
            </a:r>
            <a:endParaRPr lang="ru-RU" dirty="0">
              <a:solidFill>
                <a:srgbClr val="002060"/>
              </a:solidFill>
            </a:endParaRPr>
          </a:p>
          <a:p>
            <a:endParaRPr lang="ru-RU" dirty="0">
              <a:solidFill>
                <a:srgbClr val="002060"/>
              </a:solidFill>
            </a:endParaRPr>
          </a:p>
          <a:p>
            <a:r>
              <a:rPr lang="ru-RU" dirty="0">
                <a:solidFill>
                  <a:srgbClr val="002060"/>
                </a:solidFill>
              </a:rPr>
              <a:t> </a:t>
            </a:r>
          </a:p>
          <a:p>
            <a:r>
              <a:rPr lang="ru-RU" dirty="0"/>
              <a:t> </a:t>
            </a:r>
          </a:p>
          <a:p>
            <a:r>
              <a:rPr lang="ru-RU" dirty="0"/>
              <a:t> </a:t>
            </a:r>
          </a:p>
          <a:p>
            <a:r>
              <a:rPr lang="ru-RU" dirty="0"/>
              <a:t> </a:t>
            </a:r>
          </a:p>
          <a:p>
            <a:r>
              <a:rPr lang="ru-RU" dirty="0"/>
              <a:t> </a:t>
            </a:r>
          </a:p>
          <a:p>
            <a:r>
              <a:rPr lang="ru-RU" dirty="0"/>
              <a:t> </a:t>
            </a:r>
          </a:p>
          <a:p>
            <a:endParaRPr lang="ru-RU" dirty="0"/>
          </a:p>
        </p:txBody>
      </p:sp>
    </p:spTree>
    <p:extLst>
      <p:ext uri="{BB962C8B-B14F-4D97-AF65-F5344CB8AC3E}">
        <p14:creationId xmlns:p14="http://schemas.microsoft.com/office/powerpoint/2010/main" val="2077287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0260" y="422304"/>
            <a:ext cx="5760640" cy="8032968"/>
          </a:xfrm>
          <a:prstGeom prst="rect">
            <a:avLst/>
          </a:prstGeom>
          <a:noFill/>
        </p:spPr>
        <p:txBody>
          <a:bodyPr wrap="square" rtlCol="0">
            <a:spAutoFit/>
          </a:bodyPr>
          <a:lstStyle/>
          <a:p>
            <a:r>
              <a:rPr lang="ru-RU" sz="1400" dirty="0" smtClean="0"/>
              <a:t>В 3 года воображение только начинает развиваться, и прежде всего это происходит в игре. </a:t>
            </a:r>
            <a:endParaRPr lang="ru-RU" sz="1400" dirty="0" smtClean="0">
              <a:latin typeface="Times New Roman" pitchFamily="18" charset="0"/>
              <a:cs typeface="Times New Roman" pitchFamily="18" charset="0"/>
            </a:endParaRPr>
          </a:p>
          <a:p>
            <a:r>
              <a:rPr lang="ru-RU" sz="1400" dirty="0" smtClean="0"/>
              <a:t>Малыш действует с одним предметом  и  при  этом  воображает  на  его  месте  другой:  палочка  вместо  ложечки, камешек вместо мыла, стул — машина для путешествий и т. д. </a:t>
            </a:r>
          </a:p>
          <a:p>
            <a:r>
              <a:rPr lang="ru-RU" sz="1400" dirty="0" smtClean="0"/>
              <a:t>Продолжает активно развиваться речь. Трехлетний малыш может говорить фразами и предложениями, умеет выражать словами свои желания, мысли и чувства. В три года малыш должен уметь называть свое имя и возраст. Ребенок способен воспринимать короткие рассказы без картинок. Малыш интересуется значением различных слов, развивается словарный запас ребенка.</a:t>
            </a:r>
          </a:p>
          <a:p>
            <a:r>
              <a:rPr lang="ru-RU" sz="1400" dirty="0" smtClean="0"/>
              <a:t>В  3—4  года  ребенок  начинает  чаще  и  охотнее  вступать  в  общение со сверстниками ради участия в общей игре или продуктивной деятельности. В этом возрасте ребенок уже может вести непринужденную беседу, рассказывать о простых событиях, пересказывать короткие тексты. Однако ему все еще нужны поддержка и внимание взрослого.</a:t>
            </a:r>
          </a:p>
          <a:p>
            <a:r>
              <a:rPr lang="ru-RU" sz="1400" dirty="0" smtClean="0"/>
              <a:t>В 3—4 года в ситуации взаимодействия со взрослым продолжает формироваться интерес  к  книге  и  литературным  персонажам.  Круг  чтения  ребенка  пополняется новыми произведениями, но уже известные тексты по-прежнему вызывают интерес.</a:t>
            </a:r>
          </a:p>
          <a:p>
            <a:r>
              <a:rPr lang="ru-RU" sz="1400" dirty="0" smtClean="0"/>
              <a:t>Интерес  к  продуктивной  деятельности  неустойчив.  Замысел  управляется изображением и меняется по ходу работы, происходит овладение изображением формы предметов. Работы чаще всего схематичны, поэтому трудно догадаться, что изобразил ребенок. Конструирование  носит  процессуальный  характер.  Ребенок может конструировать по образцу лишь элементарные предметные конструкции из  двух-трех частей.</a:t>
            </a:r>
          </a:p>
          <a:p>
            <a:r>
              <a:rPr lang="ru-RU" sz="1400" dirty="0" smtClean="0"/>
              <a:t>Дети в игре со сверстниками учатся чувствовать и защищать свои личностные границы и воспринимать их наличие у других людей. Ребенок вынужден учиться учитывать желания и чувства партнеров по игре, иначе рискует остаться в одиночестве и скучать.  Появляется много новых слов. Ребенок активно осваивает речь, придумывая несуществующие слова, придавая уже известным словам свой особенный личностный смысл. </a:t>
            </a:r>
          </a:p>
          <a:p>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1925015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2676" y="539552"/>
            <a:ext cx="5832648"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1600" b="1" dirty="0" smtClean="0">
                <a:solidFill>
                  <a:srgbClr val="FF0000"/>
                </a:solidFill>
                <a:latin typeface="Times New Roman" pitchFamily="18" charset="0"/>
                <a:cs typeface="Times New Roman" pitchFamily="18" charset="0"/>
              </a:rPr>
              <a:t>ПРЕДМЕТНО-РАЗВИВАЮЩАЯ СРЕДА</a:t>
            </a:r>
            <a:endParaRPr lang="ru-RU" b="1" dirty="0"/>
          </a:p>
        </p:txBody>
      </p:sp>
      <p:sp>
        <p:nvSpPr>
          <p:cNvPr id="5" name="TextBox 4"/>
          <p:cNvSpPr txBox="1"/>
          <p:nvPr/>
        </p:nvSpPr>
        <p:spPr>
          <a:xfrm>
            <a:off x="512676" y="1043608"/>
            <a:ext cx="5832648" cy="1292662"/>
          </a:xfrm>
          <a:prstGeom prst="rect">
            <a:avLst/>
          </a:prstGeom>
          <a:noFill/>
        </p:spPr>
        <p:txBody>
          <a:bodyPr wrap="square" rtlCol="0">
            <a:spAutoFit/>
          </a:bodyPr>
          <a:lstStyle/>
          <a:p>
            <a:endParaRPr lang="ru-RU" sz="1400" b="1" i="1" dirty="0" smtClean="0">
              <a:solidFill>
                <a:srgbClr val="002060"/>
              </a:solidFill>
              <a:latin typeface="Times New Roman" pitchFamily="18" charset="0"/>
              <a:cs typeface="Times New Roman" pitchFamily="18" charset="0"/>
            </a:endParaRPr>
          </a:p>
          <a:p>
            <a:r>
              <a:rPr lang="ru-RU" sz="1600" b="1" i="1" dirty="0" smtClean="0">
                <a:latin typeface="Times New Roman" pitchFamily="18" charset="0"/>
                <a:cs typeface="Times New Roman" pitchFamily="18" charset="0"/>
              </a:rPr>
              <a:t>Понятие </a:t>
            </a:r>
            <a:r>
              <a:rPr lang="ru-RU" sz="1600" b="1" i="1" dirty="0">
                <a:latin typeface="Times New Roman" pitchFamily="18" charset="0"/>
                <a:cs typeface="Times New Roman" pitchFamily="18" charset="0"/>
              </a:rPr>
              <a:t>предметно-развивающая среда определяется как «система материальных объектов деятельности </a:t>
            </a:r>
            <a:r>
              <a:rPr lang="ru-RU" sz="1600" b="1" i="1" dirty="0" smtClean="0">
                <a:latin typeface="Times New Roman" pitchFamily="18" charset="0"/>
                <a:cs typeface="Times New Roman" pitchFamily="18" charset="0"/>
              </a:rPr>
              <a:t>ребенка</a:t>
            </a:r>
            <a:r>
              <a:rPr lang="ru-RU" sz="1600" b="1" i="1" dirty="0">
                <a:latin typeface="Times New Roman" pitchFamily="18" charset="0"/>
                <a:cs typeface="Times New Roman" pitchFamily="18" charset="0"/>
              </a:rPr>
              <a:t>, функционально моделирующая содержание его духовного и физического развития</a:t>
            </a:r>
            <a:r>
              <a:rPr lang="ru-RU" sz="1600" i="1" dirty="0" smtClean="0"/>
              <a:t>»     (</a:t>
            </a:r>
            <a:r>
              <a:rPr lang="ru-RU" sz="1600" b="1" i="1" dirty="0" smtClean="0">
                <a:latin typeface="Times New Roman" pitchFamily="18" charset="0"/>
                <a:cs typeface="Times New Roman" pitchFamily="18" charset="0"/>
              </a:rPr>
              <a:t>С</a:t>
            </a:r>
            <a:r>
              <a:rPr lang="ru-RU" sz="1600" b="1" i="1" dirty="0">
                <a:latin typeface="Times New Roman" pitchFamily="18" charset="0"/>
                <a:cs typeface="Times New Roman" pitchFamily="18" charset="0"/>
              </a:rPr>
              <a:t>. Л. </a:t>
            </a:r>
            <a:r>
              <a:rPr lang="ru-RU" sz="1600" b="1" i="1" dirty="0" smtClean="0">
                <a:latin typeface="Times New Roman" pitchFamily="18" charset="0"/>
                <a:cs typeface="Times New Roman" pitchFamily="18" charset="0"/>
              </a:rPr>
              <a:t>Новоселова)</a:t>
            </a:r>
            <a:endParaRPr lang="ru-RU" dirty="0"/>
          </a:p>
        </p:txBody>
      </p:sp>
      <p:sp>
        <p:nvSpPr>
          <p:cNvPr id="7" name="TextBox 6"/>
          <p:cNvSpPr txBox="1"/>
          <p:nvPr/>
        </p:nvSpPr>
        <p:spPr>
          <a:xfrm>
            <a:off x="620688" y="2680692"/>
            <a:ext cx="5724636" cy="6463308"/>
          </a:xfrm>
          <a:prstGeom prst="rect">
            <a:avLst/>
          </a:prstGeom>
          <a:noFill/>
        </p:spPr>
        <p:txBody>
          <a:bodyPr wrap="square" rtlCol="0">
            <a:spAutoFit/>
          </a:bodyPr>
          <a:lstStyle/>
          <a:p>
            <a:r>
              <a:rPr lang="ru-RU" sz="1400" b="1" dirty="0">
                <a:latin typeface="Times New Roman" pitchFamily="18" charset="0"/>
                <a:cs typeface="Times New Roman" pitchFamily="18" charset="0"/>
              </a:rPr>
              <a:t>Групповое помещение</a:t>
            </a:r>
            <a:r>
              <a:rPr lang="ru-RU" sz="1400" dirty="0">
                <a:latin typeface="Times New Roman" pitchFamily="18" charset="0"/>
                <a:cs typeface="Times New Roman" pitchFamily="18" charset="0"/>
              </a:rPr>
              <a:t>, предназначенное для организации образовательной деятельности с воспитанниками. </a:t>
            </a:r>
          </a:p>
          <a:p>
            <a:endParaRPr lang="ru-RU" sz="1400" b="1" dirty="0">
              <a:latin typeface="Times New Roman" pitchFamily="18" charset="0"/>
              <a:cs typeface="Times New Roman" pitchFamily="18" charset="0"/>
            </a:endParaRPr>
          </a:p>
          <a:p>
            <a:r>
              <a:rPr lang="ru-RU" sz="1400" b="1" dirty="0">
                <a:latin typeface="Times New Roman" pitchFamily="18" charset="0"/>
                <a:cs typeface="Times New Roman" pitchFamily="18" charset="0"/>
              </a:rPr>
              <a:t>Функциональное использование группового помещения:</a:t>
            </a:r>
            <a:endParaRPr lang="ru-RU" sz="1400" dirty="0">
              <a:latin typeface="Times New Roman" pitchFamily="18" charset="0"/>
              <a:cs typeface="Times New Roman" pitchFamily="18" charset="0"/>
            </a:endParaRPr>
          </a:p>
          <a:p>
            <a:r>
              <a:rPr lang="ru-RU" sz="1400" dirty="0">
                <a:latin typeface="Times New Roman" pitchFamily="18" charset="0"/>
                <a:cs typeface="Times New Roman" pitchFamily="18" charset="0"/>
                <a:sym typeface="Symbol"/>
              </a:rPr>
              <a:t></a:t>
            </a:r>
            <a:r>
              <a:rPr lang="ru-RU" sz="1400" dirty="0">
                <a:latin typeface="Times New Roman" pitchFamily="18" charset="0"/>
                <a:cs typeface="Times New Roman" pitchFamily="18" charset="0"/>
              </a:rPr>
              <a:t> проведение совместной деятельности воспитателя с детьми; </a:t>
            </a:r>
          </a:p>
          <a:p>
            <a:r>
              <a:rPr lang="ru-RU" sz="1400" dirty="0">
                <a:latin typeface="Times New Roman" pitchFamily="18" charset="0"/>
                <a:cs typeface="Times New Roman" pitchFamily="18" charset="0"/>
                <a:sym typeface="Symbol"/>
              </a:rPr>
              <a:t></a:t>
            </a:r>
            <a:r>
              <a:rPr lang="ru-RU" sz="1400" dirty="0">
                <a:latin typeface="Times New Roman" pitchFamily="18" charset="0"/>
                <a:cs typeface="Times New Roman" pitchFamily="18" charset="0"/>
              </a:rPr>
              <a:t> проведение индивидуальной работы; </a:t>
            </a:r>
          </a:p>
          <a:p>
            <a:r>
              <a:rPr lang="ru-RU" sz="1400" dirty="0">
                <a:latin typeface="Times New Roman" pitchFamily="18" charset="0"/>
                <a:cs typeface="Times New Roman" pitchFamily="18" charset="0"/>
                <a:sym typeface="Symbol"/>
              </a:rPr>
              <a:t></a:t>
            </a:r>
            <a:r>
              <a:rPr lang="ru-RU" sz="1400" dirty="0">
                <a:latin typeface="Times New Roman" pitchFamily="18" charset="0"/>
                <a:cs typeface="Times New Roman" pitchFamily="18" charset="0"/>
              </a:rPr>
              <a:t> самостоятельная детская деятельность; </a:t>
            </a:r>
          </a:p>
          <a:p>
            <a:endParaRPr lang="ru-RU" sz="1400" b="1" dirty="0">
              <a:latin typeface="Times New Roman" pitchFamily="18" charset="0"/>
              <a:cs typeface="Times New Roman" pitchFamily="18" charset="0"/>
            </a:endParaRPr>
          </a:p>
          <a:p>
            <a:r>
              <a:rPr lang="ru-RU" sz="1400" dirty="0">
                <a:latin typeface="Times New Roman" pitchFamily="18" charset="0"/>
                <a:cs typeface="Times New Roman" pitchFamily="18" charset="0"/>
              </a:rPr>
              <a:t>Создание </a:t>
            </a:r>
            <a:r>
              <a:rPr lang="ru-RU" sz="1400" dirty="0">
                <a:latin typeface="Times New Roman" pitchFamily="18" charset="0"/>
                <a:cs typeface="Times New Roman" pitchFamily="18" charset="0"/>
              </a:rPr>
              <a:t>условий для реализации образовательных областей, пространства группы и материалов, оборудования </a:t>
            </a:r>
            <a:r>
              <a:rPr lang="ru-RU" sz="1400" dirty="0">
                <a:latin typeface="Times New Roman" pitchFamily="18" charset="0"/>
                <a:cs typeface="Times New Roman" pitchFamily="18" charset="0"/>
              </a:rPr>
              <a:t>и инвентаря для развития </a:t>
            </a:r>
            <a:r>
              <a:rPr lang="ru-RU" sz="1400" dirty="0" smtClean="0">
                <a:latin typeface="Times New Roman" pitchFamily="18" charset="0"/>
                <a:cs typeface="Times New Roman" pitchFamily="18" charset="0"/>
              </a:rPr>
              <a:t>воспитанников</a:t>
            </a:r>
          </a:p>
          <a:p>
            <a:r>
              <a:rPr lang="ru-RU" sz="1400" b="1" dirty="0">
                <a:latin typeface="Times New Roman" pitchFamily="18" charset="0"/>
                <a:cs typeface="Times New Roman" pitchFamily="18" charset="0"/>
              </a:rPr>
              <a:t>Образовательные области:</a:t>
            </a:r>
            <a:endParaRPr lang="ru-RU" sz="1400" dirty="0">
              <a:latin typeface="Times New Roman" pitchFamily="18" charset="0"/>
              <a:cs typeface="Times New Roman" pitchFamily="18" charset="0"/>
            </a:endParaRPr>
          </a:p>
          <a:p>
            <a:r>
              <a:rPr lang="ru-RU" sz="1400" dirty="0" smtClean="0">
                <a:latin typeface="Times New Roman" pitchFamily="18" charset="0"/>
                <a:cs typeface="Times New Roman" pitchFamily="18" charset="0"/>
                <a:sym typeface="Symbol"/>
              </a:rPr>
              <a:t></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социально-коммуникативное развитие </a:t>
            </a:r>
          </a:p>
          <a:p>
            <a:r>
              <a:rPr lang="ru-RU" sz="1400" dirty="0">
                <a:latin typeface="Times New Roman" pitchFamily="18" charset="0"/>
                <a:cs typeface="Times New Roman" pitchFamily="18" charset="0"/>
                <a:sym typeface="Symbol"/>
              </a:rPr>
              <a:t></a:t>
            </a:r>
            <a:r>
              <a:rPr lang="ru-RU" sz="1400" dirty="0">
                <a:latin typeface="Times New Roman" pitchFamily="18" charset="0"/>
                <a:cs typeface="Times New Roman" pitchFamily="18" charset="0"/>
              </a:rPr>
              <a:t> познавательное развитие </a:t>
            </a:r>
          </a:p>
          <a:p>
            <a:r>
              <a:rPr lang="ru-RU" sz="1400" dirty="0">
                <a:latin typeface="Times New Roman" pitchFamily="18" charset="0"/>
                <a:cs typeface="Times New Roman" pitchFamily="18" charset="0"/>
                <a:sym typeface="Symbol"/>
              </a:rPr>
              <a:t></a:t>
            </a:r>
            <a:r>
              <a:rPr lang="ru-RU" sz="1400" dirty="0">
                <a:latin typeface="Times New Roman" pitchFamily="18" charset="0"/>
                <a:cs typeface="Times New Roman" pitchFamily="18" charset="0"/>
              </a:rPr>
              <a:t> речевое развитие </a:t>
            </a:r>
          </a:p>
          <a:p>
            <a:r>
              <a:rPr lang="ru-RU" sz="1400" dirty="0">
                <a:latin typeface="Times New Roman" pitchFamily="18" charset="0"/>
                <a:cs typeface="Times New Roman" pitchFamily="18" charset="0"/>
                <a:sym typeface="Symbol"/>
              </a:rPr>
              <a:t></a:t>
            </a:r>
            <a:r>
              <a:rPr lang="ru-RU" sz="1400" dirty="0">
                <a:latin typeface="Times New Roman" pitchFamily="18" charset="0"/>
                <a:cs typeface="Times New Roman" pitchFamily="18" charset="0"/>
              </a:rPr>
              <a:t> художественно-эстетическое развитие </a:t>
            </a:r>
          </a:p>
          <a:p>
            <a:pPr marL="285750" indent="-285750">
              <a:buFont typeface="Arial" pitchFamily="34" charset="0"/>
              <a:buChar char="•"/>
            </a:pP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физическое </a:t>
            </a:r>
            <a:r>
              <a:rPr lang="ru-RU" sz="1400" dirty="0">
                <a:latin typeface="Times New Roman" pitchFamily="18" charset="0"/>
                <a:cs typeface="Times New Roman" pitchFamily="18" charset="0"/>
              </a:rPr>
              <a:t>развитие</a:t>
            </a:r>
          </a:p>
          <a:p>
            <a:endParaRPr lang="ru-RU" sz="1400" b="1" dirty="0">
              <a:latin typeface="Times New Roman" pitchFamily="18" charset="0"/>
              <a:cs typeface="Times New Roman" pitchFamily="18" charset="0"/>
            </a:endParaRPr>
          </a:p>
          <a:p>
            <a:r>
              <a:rPr lang="ru-RU" sz="1400" b="1" dirty="0">
                <a:latin typeface="Times New Roman" pitchFamily="18" charset="0"/>
                <a:cs typeface="Times New Roman" pitchFamily="18" charset="0"/>
              </a:rPr>
              <a:t>Общая характеристика группы:</a:t>
            </a:r>
            <a:endParaRPr lang="ru-RU" sz="1400" dirty="0">
              <a:latin typeface="Times New Roman" pitchFamily="18" charset="0"/>
              <a:cs typeface="Times New Roman" pitchFamily="18" charset="0"/>
            </a:endParaRPr>
          </a:p>
          <a:p>
            <a:r>
              <a:rPr lang="ru-RU" sz="1400" dirty="0">
                <a:latin typeface="Times New Roman" pitchFamily="18" charset="0"/>
                <a:cs typeface="Times New Roman" pitchFamily="18" charset="0"/>
              </a:rPr>
              <a:t>Игровая комната – 54.4. кв. м,</a:t>
            </a:r>
          </a:p>
          <a:p>
            <a:r>
              <a:rPr lang="ru-RU" sz="1400" dirty="0">
                <a:latin typeface="Times New Roman" pitchFamily="18" charset="0"/>
                <a:cs typeface="Times New Roman" pitchFamily="18" charset="0"/>
              </a:rPr>
              <a:t>Раздевалка – 17.6.кв. м.,</a:t>
            </a:r>
          </a:p>
          <a:p>
            <a:r>
              <a:rPr lang="ru-RU" sz="1400" dirty="0">
                <a:latin typeface="Times New Roman" pitchFamily="18" charset="0"/>
                <a:cs typeface="Times New Roman" pitchFamily="18" charset="0"/>
              </a:rPr>
              <a:t>Умывальная совмещенная с туалетной комнатой – 12.1 кв. м.,</a:t>
            </a:r>
          </a:p>
          <a:p>
            <a:r>
              <a:rPr lang="ru-RU" sz="1400" dirty="0">
                <a:latin typeface="Times New Roman" pitchFamily="18" charset="0"/>
                <a:cs typeface="Times New Roman" pitchFamily="18" charset="0"/>
              </a:rPr>
              <a:t>Спальная комната -38.1 кв. м,</a:t>
            </a:r>
          </a:p>
          <a:p>
            <a:r>
              <a:rPr lang="ru-RU" sz="1400" dirty="0">
                <a:latin typeface="Times New Roman" pitchFamily="18" charset="0"/>
                <a:cs typeface="Times New Roman" pitchFamily="18" charset="0"/>
              </a:rPr>
              <a:t>Тамбур – 3.9 кв. м. </a:t>
            </a:r>
          </a:p>
          <a:p>
            <a:r>
              <a:rPr lang="ru-RU" sz="1400" dirty="0">
                <a:latin typeface="Times New Roman" pitchFamily="18" charset="0"/>
                <a:cs typeface="Times New Roman" pitchFamily="18" charset="0"/>
              </a:rPr>
              <a:t>Водоснабжение центральное, освещение электрическое</a:t>
            </a:r>
          </a:p>
          <a:p>
            <a:r>
              <a:rPr lang="ru-RU" sz="1400" dirty="0">
                <a:latin typeface="Times New Roman" pitchFamily="18" charset="0"/>
                <a:cs typeface="Times New Roman" pitchFamily="18" charset="0"/>
              </a:rPr>
              <a:t> лампы люминесцентные.</a:t>
            </a:r>
          </a:p>
          <a:p>
            <a:endParaRPr lang="ru-RU" dirty="0"/>
          </a:p>
          <a:p>
            <a:endParaRPr lang="ru-RU" dirty="0"/>
          </a:p>
        </p:txBody>
      </p:sp>
    </p:spTree>
    <p:extLst>
      <p:ext uri="{BB962C8B-B14F-4D97-AF65-F5344CB8AC3E}">
        <p14:creationId xmlns:p14="http://schemas.microsoft.com/office/powerpoint/2010/main" val="37674505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idx="1"/>
            <p:extLst>
              <p:ext uri="{D42A27DB-BD31-4B8C-83A1-F6EECF244321}">
                <p14:modId xmlns:p14="http://schemas.microsoft.com/office/powerpoint/2010/main" val="1604174176"/>
              </p:ext>
            </p:extLst>
          </p:nvPr>
        </p:nvGraphicFramePr>
        <p:xfrm>
          <a:off x="548680" y="1691680"/>
          <a:ext cx="5760640" cy="6082284"/>
        </p:xfrm>
        <a:graphic>
          <a:graphicData uri="http://schemas.openxmlformats.org/drawingml/2006/table">
            <a:tbl>
              <a:tblPr firstRow="1" firstCol="1" bandRow="1">
                <a:tableStyleId>{5C22544A-7EE6-4342-B048-85BDC9FD1C3A}</a:tableStyleId>
              </a:tblPr>
              <a:tblGrid>
                <a:gridCol w="400421"/>
                <a:gridCol w="4159521"/>
                <a:gridCol w="1200698"/>
              </a:tblGrid>
              <a:tr h="432048">
                <a:tc>
                  <a:txBody>
                    <a:bodyPr/>
                    <a:lstStyle/>
                    <a:p>
                      <a:pPr algn="ctr">
                        <a:lnSpc>
                          <a:spcPct val="115000"/>
                        </a:lnSpc>
                        <a:spcAft>
                          <a:spcPts val="0"/>
                        </a:spcAft>
                      </a:pPr>
                      <a:r>
                        <a:rPr lang="ru-RU" sz="1300" dirty="0">
                          <a:solidFill>
                            <a:schemeClr val="tx1"/>
                          </a:solidFill>
                          <a:effectLst/>
                        </a:rPr>
                        <a:t>№</a:t>
                      </a:r>
                      <a:endParaRPr lang="ru-RU" sz="1000" dirty="0">
                        <a:solidFill>
                          <a:schemeClr val="tx1"/>
                        </a:solidFill>
                        <a:effectLst/>
                      </a:endParaRPr>
                    </a:p>
                    <a:p>
                      <a:pPr algn="ctr">
                        <a:lnSpc>
                          <a:spcPct val="115000"/>
                        </a:lnSpc>
                        <a:spcAft>
                          <a:spcPts val="0"/>
                        </a:spcAft>
                      </a:pPr>
                      <a:r>
                        <a:rPr lang="ru-RU" sz="1300" dirty="0" smtClean="0">
                          <a:solidFill>
                            <a:schemeClr val="tx1"/>
                          </a:solidFill>
                          <a:effectLst/>
                        </a:rPr>
                        <a:t>п/п</a:t>
                      </a:r>
                      <a:endParaRPr lang="ru-RU" sz="1000" dirty="0">
                        <a:solidFill>
                          <a:schemeClr val="tx1"/>
                        </a:solidFill>
                        <a:effectLst/>
                        <a:latin typeface="Calibri"/>
                        <a:ea typeface="Times New Roman"/>
                        <a:cs typeface="Times New Roman"/>
                      </a:endParaRPr>
                    </a:p>
                  </a:txBody>
                  <a:tcPr marL="64867" marR="64867" marT="0" marB="0" anchor="ctr">
                    <a:noFill/>
                  </a:tcPr>
                </a:tc>
                <a:tc>
                  <a:txBody>
                    <a:bodyPr/>
                    <a:lstStyle/>
                    <a:p>
                      <a:pPr algn="ctr">
                        <a:lnSpc>
                          <a:spcPct val="115000"/>
                        </a:lnSpc>
                        <a:spcAft>
                          <a:spcPts val="0"/>
                        </a:spcAft>
                      </a:pPr>
                      <a:r>
                        <a:rPr lang="ru-RU" sz="1300" dirty="0">
                          <a:solidFill>
                            <a:schemeClr val="tx1"/>
                          </a:solidFill>
                          <a:effectLst/>
                        </a:rPr>
                        <a:t>Наименование оборудования</a:t>
                      </a:r>
                      <a:endParaRPr lang="ru-RU" sz="1000" dirty="0">
                        <a:solidFill>
                          <a:schemeClr val="tx1"/>
                        </a:solidFill>
                        <a:effectLst/>
                        <a:latin typeface="Calibri"/>
                        <a:ea typeface="Times New Roman"/>
                        <a:cs typeface="Times New Roman"/>
                      </a:endParaRPr>
                    </a:p>
                  </a:txBody>
                  <a:tcPr marL="64867" marR="64867" marT="0" marB="0" anchor="ctr">
                    <a:noFill/>
                  </a:tcPr>
                </a:tc>
                <a:tc>
                  <a:txBody>
                    <a:bodyPr/>
                    <a:lstStyle/>
                    <a:p>
                      <a:pPr algn="ctr">
                        <a:lnSpc>
                          <a:spcPct val="115000"/>
                        </a:lnSpc>
                        <a:spcAft>
                          <a:spcPts val="0"/>
                        </a:spcAft>
                      </a:pPr>
                      <a:r>
                        <a:rPr lang="ru-RU" sz="1300" dirty="0">
                          <a:solidFill>
                            <a:schemeClr val="tx1"/>
                          </a:solidFill>
                          <a:effectLst/>
                        </a:rPr>
                        <a:t>Количество</a:t>
                      </a:r>
                      <a:endParaRPr lang="ru-RU" sz="1000" dirty="0">
                        <a:solidFill>
                          <a:schemeClr val="tx1"/>
                        </a:solidFill>
                        <a:effectLst/>
                        <a:latin typeface="Calibri"/>
                        <a:ea typeface="Times New Roman"/>
                        <a:cs typeface="Times New Roman"/>
                      </a:endParaRPr>
                    </a:p>
                  </a:txBody>
                  <a:tcPr marL="64867" marR="64867" marT="0" marB="0" anchor="ctr">
                    <a:noFill/>
                  </a:tcPr>
                </a:tc>
              </a:tr>
              <a:tr h="228600">
                <a:tc gridSpan="3">
                  <a:txBody>
                    <a:bodyPr/>
                    <a:lstStyle/>
                    <a:p>
                      <a:pPr algn="ctr">
                        <a:lnSpc>
                          <a:spcPct val="115000"/>
                        </a:lnSpc>
                        <a:spcAft>
                          <a:spcPts val="0"/>
                        </a:spcAft>
                      </a:pPr>
                      <a:r>
                        <a:rPr lang="ru-RU" sz="1300" dirty="0">
                          <a:solidFill>
                            <a:schemeClr val="tx1"/>
                          </a:solidFill>
                          <a:effectLst/>
                        </a:rPr>
                        <a:t>Зона умывальная</a:t>
                      </a:r>
                      <a:endParaRPr lang="ru-RU" sz="1000" dirty="0">
                        <a:solidFill>
                          <a:schemeClr val="tx1"/>
                        </a:solidFill>
                        <a:effectLst/>
                        <a:latin typeface="Calibri"/>
                        <a:ea typeface="Times New Roman"/>
                        <a:cs typeface="Times New Roman"/>
                      </a:endParaRPr>
                    </a:p>
                  </a:txBody>
                  <a:tcPr marL="64867" marR="64867" marT="0" marB="0">
                    <a:noFill/>
                  </a:tcPr>
                </a:tc>
                <a:tc hMerge="1">
                  <a:txBody>
                    <a:bodyPr/>
                    <a:lstStyle/>
                    <a:p>
                      <a:endParaRPr lang="ru-RU"/>
                    </a:p>
                  </a:txBody>
                  <a:tcPr/>
                </a:tc>
                <a:tc hMerge="1">
                  <a:txBody>
                    <a:bodyPr/>
                    <a:lstStyle/>
                    <a:p>
                      <a:endParaRPr lang="ru-RU"/>
                    </a:p>
                  </a:txBody>
                  <a:tcPr/>
                </a:tc>
              </a:tr>
              <a:tr h="228600">
                <a:tc>
                  <a:txBody>
                    <a:bodyPr/>
                    <a:lstStyle/>
                    <a:p>
                      <a:pPr algn="ctr">
                        <a:lnSpc>
                          <a:spcPct val="115000"/>
                        </a:lnSpc>
                        <a:spcAft>
                          <a:spcPts val="0"/>
                        </a:spcAft>
                      </a:pPr>
                      <a:r>
                        <a:rPr lang="ru-RU" sz="1300" dirty="0">
                          <a:solidFill>
                            <a:schemeClr val="tx1"/>
                          </a:solidFill>
                          <a:effectLst/>
                        </a:rPr>
                        <a:t>1.</a:t>
                      </a:r>
                      <a:endParaRPr lang="ru-RU" sz="1000" dirty="0">
                        <a:solidFill>
                          <a:schemeClr val="tx1"/>
                        </a:solidFill>
                        <a:effectLst/>
                        <a:latin typeface="Calibri"/>
                        <a:ea typeface="Times New Roman"/>
                        <a:cs typeface="Times New Roman"/>
                      </a:endParaRPr>
                    </a:p>
                  </a:txBody>
                  <a:tcPr marL="64867" marR="64867" marT="0" marB="0">
                    <a:noFill/>
                  </a:tcPr>
                </a:tc>
                <a:tc>
                  <a:txBody>
                    <a:bodyPr/>
                    <a:lstStyle/>
                    <a:p>
                      <a:pPr>
                        <a:lnSpc>
                          <a:spcPct val="115000"/>
                        </a:lnSpc>
                        <a:spcAft>
                          <a:spcPts val="0"/>
                        </a:spcAft>
                      </a:pPr>
                      <a:r>
                        <a:rPr lang="ru-RU" sz="1400" dirty="0">
                          <a:effectLst/>
                          <a:latin typeface="Times New Roman" pitchFamily="18" charset="0"/>
                          <a:cs typeface="Times New Roman" pitchFamily="18" charset="0"/>
                        </a:rPr>
                        <a:t>Детский умывальник</a:t>
                      </a:r>
                      <a:endParaRPr lang="ru-RU" sz="1400" dirty="0">
                        <a:effectLst/>
                        <a:latin typeface="Times New Roman" pitchFamily="18" charset="0"/>
                        <a:ea typeface="Times New Roman"/>
                        <a:cs typeface="Times New Roman" pitchFamily="18" charset="0"/>
                      </a:endParaRPr>
                    </a:p>
                  </a:txBody>
                  <a:tcPr marL="64867" marR="64867" marT="0" marB="0">
                    <a:noFill/>
                  </a:tcPr>
                </a:tc>
                <a:tc>
                  <a:txBody>
                    <a:bodyPr/>
                    <a:lstStyle/>
                    <a:p>
                      <a:pPr algn="ctr">
                        <a:lnSpc>
                          <a:spcPct val="115000"/>
                        </a:lnSpc>
                        <a:spcAft>
                          <a:spcPts val="0"/>
                        </a:spcAft>
                      </a:pPr>
                      <a:r>
                        <a:rPr lang="ru-RU" sz="1400">
                          <a:effectLst/>
                          <a:latin typeface="Times New Roman" pitchFamily="18" charset="0"/>
                          <a:cs typeface="Times New Roman" pitchFamily="18" charset="0"/>
                        </a:rPr>
                        <a:t>2 шт.</a:t>
                      </a:r>
                      <a:endParaRPr lang="ru-RU" sz="1400">
                        <a:effectLst/>
                        <a:latin typeface="Times New Roman" pitchFamily="18" charset="0"/>
                        <a:ea typeface="Times New Roman"/>
                        <a:cs typeface="Times New Roman" pitchFamily="18" charset="0"/>
                      </a:endParaRPr>
                    </a:p>
                  </a:txBody>
                  <a:tcPr marL="64867" marR="64867" marT="0" marB="0">
                    <a:noFill/>
                  </a:tcPr>
                </a:tc>
              </a:tr>
              <a:tr h="457201">
                <a:tc>
                  <a:txBody>
                    <a:bodyPr/>
                    <a:lstStyle/>
                    <a:p>
                      <a:pPr algn="ctr">
                        <a:lnSpc>
                          <a:spcPct val="115000"/>
                        </a:lnSpc>
                        <a:spcAft>
                          <a:spcPts val="0"/>
                        </a:spcAft>
                      </a:pPr>
                      <a:r>
                        <a:rPr lang="ru-RU" sz="1300" dirty="0">
                          <a:solidFill>
                            <a:schemeClr val="tx1"/>
                          </a:solidFill>
                          <a:effectLst/>
                        </a:rPr>
                        <a:t>2.</a:t>
                      </a:r>
                      <a:endParaRPr lang="ru-RU" sz="1000" dirty="0">
                        <a:solidFill>
                          <a:schemeClr val="tx1"/>
                        </a:solidFill>
                        <a:effectLst/>
                        <a:latin typeface="Calibri"/>
                        <a:ea typeface="Times New Roman"/>
                        <a:cs typeface="Times New Roman"/>
                      </a:endParaRPr>
                    </a:p>
                  </a:txBody>
                  <a:tcPr marL="64867" marR="64867" marT="0" marB="0">
                    <a:noFill/>
                  </a:tcPr>
                </a:tc>
                <a:tc>
                  <a:txBody>
                    <a:bodyPr/>
                    <a:lstStyle/>
                    <a:p>
                      <a:pPr>
                        <a:lnSpc>
                          <a:spcPct val="115000"/>
                        </a:lnSpc>
                        <a:spcAft>
                          <a:spcPts val="0"/>
                        </a:spcAft>
                      </a:pPr>
                      <a:r>
                        <a:rPr lang="ru-RU" sz="1400" dirty="0">
                          <a:effectLst/>
                          <a:latin typeface="Times New Roman" pitchFamily="18" charset="0"/>
                          <a:cs typeface="Times New Roman" pitchFamily="18" charset="0"/>
                        </a:rPr>
                        <a:t>Душевой поддон – ванна для </a:t>
                      </a:r>
                      <a:r>
                        <a:rPr lang="ru-RU" sz="1400" dirty="0" smtClean="0">
                          <a:effectLst/>
                          <a:latin typeface="Times New Roman" pitchFamily="18" charset="0"/>
                          <a:cs typeface="Times New Roman" pitchFamily="18" charset="0"/>
                        </a:rPr>
                        <a:t>проведения </a:t>
                      </a:r>
                      <a:endParaRPr lang="ru-RU" sz="1400" dirty="0">
                        <a:effectLst/>
                        <a:latin typeface="Times New Roman" pitchFamily="18" charset="0"/>
                        <a:cs typeface="Times New Roman" pitchFamily="18" charset="0"/>
                      </a:endParaRPr>
                    </a:p>
                    <a:p>
                      <a:pPr>
                        <a:lnSpc>
                          <a:spcPct val="115000"/>
                        </a:lnSpc>
                        <a:spcAft>
                          <a:spcPts val="0"/>
                        </a:spcAft>
                      </a:pPr>
                      <a:r>
                        <a:rPr lang="ru-RU" sz="1400" dirty="0">
                          <a:effectLst/>
                          <a:latin typeface="Times New Roman" pitchFamily="18" charset="0"/>
                          <a:cs typeface="Times New Roman" pitchFamily="18" charset="0"/>
                        </a:rPr>
                        <a:t>закаливающих процедур</a:t>
                      </a:r>
                      <a:endParaRPr lang="ru-RU" sz="1400" dirty="0">
                        <a:effectLst/>
                        <a:latin typeface="Times New Roman" pitchFamily="18" charset="0"/>
                        <a:ea typeface="Times New Roman"/>
                        <a:cs typeface="Times New Roman" pitchFamily="18" charset="0"/>
                      </a:endParaRPr>
                    </a:p>
                  </a:txBody>
                  <a:tcPr marL="64867" marR="64867" marT="0" marB="0">
                    <a:noFill/>
                  </a:tcPr>
                </a:tc>
                <a:tc>
                  <a:txBody>
                    <a:bodyPr/>
                    <a:lstStyle/>
                    <a:p>
                      <a:pPr algn="ctr">
                        <a:lnSpc>
                          <a:spcPct val="115000"/>
                        </a:lnSpc>
                        <a:spcAft>
                          <a:spcPts val="0"/>
                        </a:spcAft>
                      </a:pPr>
                      <a:r>
                        <a:rPr lang="ru-RU" sz="1400" dirty="0">
                          <a:effectLst/>
                          <a:latin typeface="Times New Roman" pitchFamily="18" charset="0"/>
                          <a:cs typeface="Times New Roman" pitchFamily="18" charset="0"/>
                        </a:rPr>
                        <a:t>1 шт.</a:t>
                      </a:r>
                      <a:endParaRPr lang="ru-RU" sz="1400" dirty="0">
                        <a:effectLst/>
                        <a:latin typeface="Times New Roman" pitchFamily="18" charset="0"/>
                        <a:ea typeface="Times New Roman"/>
                        <a:cs typeface="Times New Roman" pitchFamily="18" charset="0"/>
                      </a:endParaRPr>
                    </a:p>
                  </a:txBody>
                  <a:tcPr marL="64867" marR="64867" marT="0" marB="0">
                    <a:noFill/>
                  </a:tcPr>
                </a:tc>
              </a:tr>
              <a:tr h="457201">
                <a:tc>
                  <a:txBody>
                    <a:bodyPr/>
                    <a:lstStyle/>
                    <a:p>
                      <a:pPr algn="ctr">
                        <a:lnSpc>
                          <a:spcPct val="115000"/>
                        </a:lnSpc>
                        <a:spcAft>
                          <a:spcPts val="0"/>
                        </a:spcAft>
                      </a:pPr>
                      <a:r>
                        <a:rPr lang="ru-RU" sz="1300" dirty="0">
                          <a:solidFill>
                            <a:schemeClr val="tx1"/>
                          </a:solidFill>
                          <a:effectLst/>
                        </a:rPr>
                        <a:t>3.</a:t>
                      </a:r>
                      <a:endParaRPr lang="ru-RU" sz="1000" dirty="0">
                        <a:solidFill>
                          <a:schemeClr val="tx1"/>
                        </a:solidFill>
                        <a:effectLst/>
                        <a:latin typeface="Calibri"/>
                        <a:ea typeface="Times New Roman"/>
                        <a:cs typeface="Times New Roman"/>
                      </a:endParaRPr>
                    </a:p>
                  </a:txBody>
                  <a:tcPr marL="64867" marR="64867" marT="0" marB="0">
                    <a:noFill/>
                  </a:tcPr>
                </a:tc>
                <a:tc>
                  <a:txBody>
                    <a:bodyPr/>
                    <a:lstStyle/>
                    <a:p>
                      <a:pPr>
                        <a:lnSpc>
                          <a:spcPct val="115000"/>
                        </a:lnSpc>
                        <a:spcAft>
                          <a:spcPts val="0"/>
                        </a:spcAft>
                      </a:pPr>
                      <a:r>
                        <a:rPr lang="ru-RU" sz="1400" dirty="0" err="1" smtClean="0">
                          <a:effectLst/>
                          <a:latin typeface="Times New Roman" pitchFamily="18" charset="0"/>
                          <a:cs typeface="Times New Roman" pitchFamily="18" charset="0"/>
                        </a:rPr>
                        <a:t>Полотенечница</a:t>
                      </a:r>
                      <a:r>
                        <a:rPr lang="ru-RU" sz="1400" dirty="0" smtClean="0">
                          <a:effectLst/>
                          <a:latin typeface="Times New Roman" pitchFamily="18" charset="0"/>
                          <a:cs typeface="Times New Roman" pitchFamily="18" charset="0"/>
                        </a:rPr>
                        <a:t> </a:t>
                      </a:r>
                      <a:r>
                        <a:rPr lang="ru-RU" sz="1400" dirty="0">
                          <a:effectLst/>
                          <a:latin typeface="Times New Roman" pitchFamily="18" charset="0"/>
                          <a:cs typeface="Times New Roman" pitchFamily="18" charset="0"/>
                        </a:rPr>
                        <a:t>настенная с промаркированными ячейками для полотенец</a:t>
                      </a:r>
                      <a:endParaRPr lang="ru-RU" sz="1400" dirty="0">
                        <a:effectLst/>
                        <a:latin typeface="Times New Roman" pitchFamily="18" charset="0"/>
                        <a:ea typeface="Times New Roman"/>
                        <a:cs typeface="Times New Roman" pitchFamily="18" charset="0"/>
                      </a:endParaRPr>
                    </a:p>
                  </a:txBody>
                  <a:tcPr marL="64867" marR="64867" marT="0" marB="0">
                    <a:noFill/>
                  </a:tcPr>
                </a:tc>
                <a:tc>
                  <a:txBody>
                    <a:bodyPr/>
                    <a:lstStyle/>
                    <a:p>
                      <a:pPr algn="ctr">
                        <a:lnSpc>
                          <a:spcPct val="115000"/>
                        </a:lnSpc>
                        <a:spcAft>
                          <a:spcPts val="0"/>
                        </a:spcAft>
                      </a:pPr>
                      <a:r>
                        <a:rPr lang="ru-RU" sz="1400" dirty="0">
                          <a:effectLst/>
                          <a:latin typeface="Times New Roman" pitchFamily="18" charset="0"/>
                          <a:cs typeface="Times New Roman" pitchFamily="18" charset="0"/>
                        </a:rPr>
                        <a:t>29 шт.</a:t>
                      </a:r>
                      <a:endParaRPr lang="ru-RU" sz="1400" dirty="0">
                        <a:effectLst/>
                        <a:latin typeface="Times New Roman" pitchFamily="18" charset="0"/>
                        <a:ea typeface="Times New Roman"/>
                        <a:cs typeface="Times New Roman" pitchFamily="18" charset="0"/>
                      </a:endParaRPr>
                    </a:p>
                  </a:txBody>
                  <a:tcPr marL="64867" marR="64867" marT="0" marB="0">
                    <a:noFill/>
                  </a:tcPr>
                </a:tc>
              </a:tr>
              <a:tr h="228600">
                <a:tc>
                  <a:txBody>
                    <a:bodyPr/>
                    <a:lstStyle/>
                    <a:p>
                      <a:pPr algn="ctr">
                        <a:lnSpc>
                          <a:spcPct val="115000"/>
                        </a:lnSpc>
                        <a:spcAft>
                          <a:spcPts val="0"/>
                        </a:spcAft>
                      </a:pPr>
                      <a:r>
                        <a:rPr lang="ru-RU" sz="1300" dirty="0">
                          <a:solidFill>
                            <a:schemeClr val="tx1"/>
                          </a:solidFill>
                          <a:effectLst/>
                        </a:rPr>
                        <a:t>4.</a:t>
                      </a:r>
                      <a:endParaRPr lang="ru-RU" sz="1000" dirty="0">
                        <a:solidFill>
                          <a:schemeClr val="tx1"/>
                        </a:solidFill>
                        <a:effectLst/>
                        <a:latin typeface="Calibri"/>
                        <a:ea typeface="Times New Roman"/>
                        <a:cs typeface="Times New Roman"/>
                      </a:endParaRPr>
                    </a:p>
                  </a:txBody>
                  <a:tcPr marL="64867" marR="64867" marT="0" marB="0">
                    <a:noFill/>
                  </a:tcPr>
                </a:tc>
                <a:tc>
                  <a:txBody>
                    <a:bodyPr/>
                    <a:lstStyle/>
                    <a:p>
                      <a:pPr>
                        <a:lnSpc>
                          <a:spcPct val="115000"/>
                        </a:lnSpc>
                        <a:spcAft>
                          <a:spcPts val="0"/>
                        </a:spcAft>
                      </a:pPr>
                      <a:r>
                        <a:rPr lang="ru-RU" sz="1400" dirty="0">
                          <a:effectLst/>
                          <a:latin typeface="Times New Roman" pitchFamily="18" charset="0"/>
                          <a:cs typeface="Times New Roman" pitchFamily="18" charset="0"/>
                        </a:rPr>
                        <a:t>Зеркало</a:t>
                      </a:r>
                      <a:endParaRPr lang="ru-RU" sz="1400" dirty="0">
                        <a:effectLst/>
                        <a:latin typeface="Times New Roman" pitchFamily="18" charset="0"/>
                        <a:ea typeface="Times New Roman"/>
                        <a:cs typeface="Times New Roman" pitchFamily="18" charset="0"/>
                      </a:endParaRPr>
                    </a:p>
                  </a:txBody>
                  <a:tcPr marL="64867" marR="64867" marT="0" marB="0">
                    <a:noFill/>
                  </a:tcPr>
                </a:tc>
                <a:tc>
                  <a:txBody>
                    <a:bodyPr/>
                    <a:lstStyle/>
                    <a:p>
                      <a:pPr algn="ctr">
                        <a:lnSpc>
                          <a:spcPct val="115000"/>
                        </a:lnSpc>
                        <a:spcAft>
                          <a:spcPts val="0"/>
                        </a:spcAft>
                      </a:pPr>
                      <a:r>
                        <a:rPr lang="ru-RU" sz="1400" dirty="0">
                          <a:effectLst/>
                          <a:latin typeface="Times New Roman" pitchFamily="18" charset="0"/>
                          <a:cs typeface="Times New Roman" pitchFamily="18" charset="0"/>
                        </a:rPr>
                        <a:t>2 шт.</a:t>
                      </a:r>
                      <a:endParaRPr lang="ru-RU" sz="1400" dirty="0">
                        <a:effectLst/>
                        <a:latin typeface="Times New Roman" pitchFamily="18" charset="0"/>
                        <a:ea typeface="Times New Roman"/>
                        <a:cs typeface="Times New Roman" pitchFamily="18" charset="0"/>
                      </a:endParaRPr>
                    </a:p>
                  </a:txBody>
                  <a:tcPr marL="64867" marR="64867" marT="0" marB="0">
                    <a:noFill/>
                  </a:tcPr>
                </a:tc>
              </a:tr>
              <a:tr h="228600">
                <a:tc gridSpan="3">
                  <a:txBody>
                    <a:bodyPr/>
                    <a:lstStyle/>
                    <a:p>
                      <a:pPr algn="ctr">
                        <a:lnSpc>
                          <a:spcPct val="115000"/>
                        </a:lnSpc>
                        <a:spcAft>
                          <a:spcPts val="0"/>
                        </a:spcAft>
                      </a:pPr>
                      <a:r>
                        <a:rPr lang="ru-RU" sz="1400" dirty="0">
                          <a:solidFill>
                            <a:schemeClr val="tx1"/>
                          </a:solidFill>
                          <a:effectLst/>
                          <a:latin typeface="Times New Roman" pitchFamily="18" charset="0"/>
                          <a:cs typeface="Times New Roman" pitchFamily="18" charset="0"/>
                        </a:rPr>
                        <a:t>Зона санузлов</a:t>
                      </a:r>
                      <a:endParaRPr lang="ru-RU" sz="1400" dirty="0">
                        <a:solidFill>
                          <a:schemeClr val="tx1"/>
                        </a:solidFill>
                        <a:effectLst/>
                        <a:latin typeface="Times New Roman" pitchFamily="18" charset="0"/>
                        <a:ea typeface="Times New Roman"/>
                        <a:cs typeface="Times New Roman" pitchFamily="18" charset="0"/>
                      </a:endParaRPr>
                    </a:p>
                  </a:txBody>
                  <a:tcPr marL="64867" marR="64867" marT="0" marB="0">
                    <a:noFill/>
                  </a:tcPr>
                </a:tc>
                <a:tc hMerge="1">
                  <a:txBody>
                    <a:bodyPr/>
                    <a:lstStyle/>
                    <a:p>
                      <a:endParaRPr lang="ru-RU"/>
                    </a:p>
                  </a:txBody>
                  <a:tcPr/>
                </a:tc>
                <a:tc hMerge="1">
                  <a:txBody>
                    <a:bodyPr/>
                    <a:lstStyle/>
                    <a:p>
                      <a:endParaRPr lang="ru-RU"/>
                    </a:p>
                  </a:txBody>
                  <a:tcPr/>
                </a:tc>
              </a:tr>
              <a:tr h="228600">
                <a:tc>
                  <a:txBody>
                    <a:bodyPr/>
                    <a:lstStyle/>
                    <a:p>
                      <a:pPr algn="ctr">
                        <a:lnSpc>
                          <a:spcPct val="115000"/>
                        </a:lnSpc>
                        <a:spcAft>
                          <a:spcPts val="0"/>
                        </a:spcAft>
                      </a:pPr>
                      <a:r>
                        <a:rPr lang="ru-RU" sz="1300" dirty="0">
                          <a:solidFill>
                            <a:schemeClr val="tx1"/>
                          </a:solidFill>
                          <a:effectLst/>
                        </a:rPr>
                        <a:t>1.</a:t>
                      </a:r>
                      <a:endParaRPr lang="ru-RU" sz="1000" dirty="0">
                        <a:solidFill>
                          <a:schemeClr val="tx1"/>
                        </a:solidFill>
                        <a:effectLst/>
                        <a:latin typeface="Calibri"/>
                        <a:ea typeface="Times New Roman"/>
                        <a:cs typeface="Times New Roman"/>
                      </a:endParaRPr>
                    </a:p>
                  </a:txBody>
                  <a:tcPr marL="64867" marR="64867" marT="0" marB="0">
                    <a:noFill/>
                  </a:tcPr>
                </a:tc>
                <a:tc>
                  <a:txBody>
                    <a:bodyPr/>
                    <a:lstStyle/>
                    <a:p>
                      <a:pPr>
                        <a:lnSpc>
                          <a:spcPct val="115000"/>
                        </a:lnSpc>
                        <a:spcAft>
                          <a:spcPts val="0"/>
                        </a:spcAft>
                      </a:pPr>
                      <a:r>
                        <a:rPr lang="ru-RU" sz="1400" dirty="0">
                          <a:effectLst/>
                          <a:latin typeface="Times New Roman" pitchFamily="18" charset="0"/>
                          <a:cs typeface="Times New Roman" pitchFamily="18" charset="0"/>
                        </a:rPr>
                        <a:t>Унитаз детский</a:t>
                      </a:r>
                      <a:endParaRPr lang="ru-RU" sz="1400" dirty="0">
                        <a:effectLst/>
                        <a:latin typeface="Times New Roman" pitchFamily="18" charset="0"/>
                        <a:ea typeface="Times New Roman"/>
                        <a:cs typeface="Times New Roman" pitchFamily="18" charset="0"/>
                      </a:endParaRPr>
                    </a:p>
                  </a:txBody>
                  <a:tcPr marL="64867" marR="64867" marT="0" marB="0">
                    <a:noFill/>
                  </a:tcPr>
                </a:tc>
                <a:tc>
                  <a:txBody>
                    <a:bodyPr/>
                    <a:lstStyle/>
                    <a:p>
                      <a:pPr algn="ctr">
                        <a:lnSpc>
                          <a:spcPct val="115000"/>
                        </a:lnSpc>
                        <a:spcAft>
                          <a:spcPts val="0"/>
                        </a:spcAft>
                      </a:pPr>
                      <a:r>
                        <a:rPr lang="ru-RU" sz="1400" dirty="0">
                          <a:effectLst/>
                          <a:latin typeface="Times New Roman" pitchFamily="18" charset="0"/>
                          <a:cs typeface="Times New Roman" pitchFamily="18" charset="0"/>
                        </a:rPr>
                        <a:t>2 шт.</a:t>
                      </a:r>
                      <a:endParaRPr lang="ru-RU" sz="1400" dirty="0">
                        <a:effectLst/>
                        <a:latin typeface="Times New Roman" pitchFamily="18" charset="0"/>
                        <a:ea typeface="Times New Roman"/>
                        <a:cs typeface="Times New Roman" pitchFamily="18" charset="0"/>
                      </a:endParaRPr>
                    </a:p>
                  </a:txBody>
                  <a:tcPr marL="64867" marR="64867" marT="0" marB="0">
                    <a:noFill/>
                  </a:tcPr>
                </a:tc>
              </a:tr>
              <a:tr h="228600">
                <a:tc>
                  <a:txBody>
                    <a:bodyPr/>
                    <a:lstStyle/>
                    <a:p>
                      <a:pPr algn="ctr">
                        <a:lnSpc>
                          <a:spcPct val="115000"/>
                        </a:lnSpc>
                        <a:spcAft>
                          <a:spcPts val="0"/>
                        </a:spcAft>
                      </a:pPr>
                      <a:r>
                        <a:rPr lang="ru-RU" sz="1300" dirty="0">
                          <a:solidFill>
                            <a:schemeClr val="tx1"/>
                          </a:solidFill>
                          <a:effectLst/>
                        </a:rPr>
                        <a:t>2.</a:t>
                      </a:r>
                      <a:endParaRPr lang="ru-RU" sz="1000" dirty="0">
                        <a:solidFill>
                          <a:schemeClr val="tx1"/>
                        </a:solidFill>
                        <a:effectLst/>
                        <a:latin typeface="Calibri"/>
                        <a:ea typeface="Times New Roman"/>
                        <a:cs typeface="Times New Roman"/>
                      </a:endParaRPr>
                    </a:p>
                  </a:txBody>
                  <a:tcPr marL="64867" marR="64867" marT="0" marB="0">
                    <a:noFill/>
                  </a:tcPr>
                </a:tc>
                <a:tc>
                  <a:txBody>
                    <a:bodyPr/>
                    <a:lstStyle/>
                    <a:p>
                      <a:pPr>
                        <a:lnSpc>
                          <a:spcPct val="115000"/>
                        </a:lnSpc>
                        <a:spcAft>
                          <a:spcPts val="0"/>
                        </a:spcAft>
                      </a:pPr>
                      <a:r>
                        <a:rPr lang="ru-RU" sz="1400" dirty="0">
                          <a:effectLst/>
                          <a:latin typeface="Times New Roman" pitchFamily="18" charset="0"/>
                          <a:cs typeface="Times New Roman" pitchFamily="18" charset="0"/>
                        </a:rPr>
                        <a:t>Шкаф для хранения хозяйственного инвентаря</a:t>
                      </a:r>
                      <a:endParaRPr lang="ru-RU" sz="1400" dirty="0">
                        <a:effectLst/>
                        <a:latin typeface="Times New Roman" pitchFamily="18" charset="0"/>
                        <a:ea typeface="Times New Roman"/>
                        <a:cs typeface="Times New Roman" pitchFamily="18" charset="0"/>
                      </a:endParaRPr>
                    </a:p>
                  </a:txBody>
                  <a:tcPr marL="64867" marR="64867" marT="0" marB="0">
                    <a:noFill/>
                  </a:tcPr>
                </a:tc>
                <a:tc>
                  <a:txBody>
                    <a:bodyPr/>
                    <a:lstStyle/>
                    <a:p>
                      <a:pPr algn="ctr">
                        <a:lnSpc>
                          <a:spcPct val="115000"/>
                        </a:lnSpc>
                        <a:spcAft>
                          <a:spcPts val="0"/>
                        </a:spcAft>
                      </a:pPr>
                      <a:r>
                        <a:rPr lang="ru-RU" sz="1400" dirty="0">
                          <a:effectLst/>
                          <a:latin typeface="Times New Roman" pitchFamily="18" charset="0"/>
                          <a:cs typeface="Times New Roman" pitchFamily="18" charset="0"/>
                        </a:rPr>
                        <a:t>1 шт.</a:t>
                      </a:r>
                      <a:endParaRPr lang="ru-RU" sz="1400" dirty="0">
                        <a:effectLst/>
                        <a:latin typeface="Times New Roman" pitchFamily="18" charset="0"/>
                        <a:ea typeface="Times New Roman"/>
                        <a:cs typeface="Times New Roman" pitchFamily="18" charset="0"/>
                      </a:endParaRPr>
                    </a:p>
                  </a:txBody>
                  <a:tcPr marL="64867" marR="64867" marT="0" marB="0">
                    <a:noFill/>
                  </a:tcPr>
                </a:tc>
              </a:tr>
              <a:tr h="228600">
                <a:tc>
                  <a:txBody>
                    <a:bodyPr/>
                    <a:lstStyle/>
                    <a:p>
                      <a:pPr algn="ctr">
                        <a:lnSpc>
                          <a:spcPct val="115000"/>
                        </a:lnSpc>
                        <a:spcAft>
                          <a:spcPts val="0"/>
                        </a:spcAft>
                      </a:pPr>
                      <a:r>
                        <a:rPr lang="ru-RU" sz="1300" dirty="0">
                          <a:solidFill>
                            <a:schemeClr val="tx1"/>
                          </a:solidFill>
                          <a:effectLst/>
                        </a:rPr>
                        <a:t>3.</a:t>
                      </a:r>
                      <a:endParaRPr lang="ru-RU" sz="1000" dirty="0">
                        <a:solidFill>
                          <a:schemeClr val="tx1"/>
                        </a:solidFill>
                        <a:effectLst/>
                        <a:latin typeface="Calibri"/>
                        <a:ea typeface="Times New Roman"/>
                        <a:cs typeface="Times New Roman"/>
                      </a:endParaRPr>
                    </a:p>
                  </a:txBody>
                  <a:tcPr marL="64867" marR="64867" marT="0" marB="0">
                    <a:noFill/>
                  </a:tcPr>
                </a:tc>
                <a:tc>
                  <a:txBody>
                    <a:bodyPr/>
                    <a:lstStyle/>
                    <a:p>
                      <a:pPr>
                        <a:lnSpc>
                          <a:spcPct val="115000"/>
                        </a:lnSpc>
                        <a:spcAft>
                          <a:spcPts val="0"/>
                        </a:spcAft>
                      </a:pPr>
                      <a:r>
                        <a:rPr lang="ru-RU" sz="1400" dirty="0">
                          <a:effectLst/>
                          <a:latin typeface="Times New Roman" pitchFamily="18" charset="0"/>
                          <a:cs typeface="Times New Roman" pitchFamily="18" charset="0"/>
                        </a:rPr>
                        <a:t>Ведро для мусора</a:t>
                      </a:r>
                      <a:endParaRPr lang="ru-RU" sz="1400" dirty="0">
                        <a:effectLst/>
                        <a:latin typeface="Times New Roman" pitchFamily="18" charset="0"/>
                        <a:ea typeface="Times New Roman"/>
                        <a:cs typeface="Times New Roman" pitchFamily="18" charset="0"/>
                      </a:endParaRPr>
                    </a:p>
                  </a:txBody>
                  <a:tcPr marL="64867" marR="64867" marT="0" marB="0">
                    <a:noFill/>
                  </a:tcPr>
                </a:tc>
                <a:tc>
                  <a:txBody>
                    <a:bodyPr/>
                    <a:lstStyle/>
                    <a:p>
                      <a:pPr algn="ctr">
                        <a:lnSpc>
                          <a:spcPct val="115000"/>
                        </a:lnSpc>
                        <a:spcAft>
                          <a:spcPts val="0"/>
                        </a:spcAft>
                      </a:pPr>
                      <a:r>
                        <a:rPr lang="ru-RU" sz="1400" dirty="0">
                          <a:effectLst/>
                          <a:latin typeface="Times New Roman" pitchFamily="18" charset="0"/>
                          <a:cs typeface="Times New Roman" pitchFamily="18" charset="0"/>
                        </a:rPr>
                        <a:t>1 шт.</a:t>
                      </a:r>
                      <a:endParaRPr lang="ru-RU" sz="1400" dirty="0">
                        <a:effectLst/>
                        <a:latin typeface="Times New Roman" pitchFamily="18" charset="0"/>
                        <a:ea typeface="Times New Roman"/>
                        <a:cs typeface="Times New Roman" pitchFamily="18" charset="0"/>
                      </a:endParaRPr>
                    </a:p>
                  </a:txBody>
                  <a:tcPr marL="64867" marR="64867" marT="0" marB="0">
                    <a:noFill/>
                  </a:tcPr>
                </a:tc>
              </a:tr>
              <a:tr h="228600">
                <a:tc gridSpan="3">
                  <a:txBody>
                    <a:bodyPr/>
                    <a:lstStyle/>
                    <a:p>
                      <a:pPr algn="ctr">
                        <a:lnSpc>
                          <a:spcPct val="115000"/>
                        </a:lnSpc>
                        <a:spcAft>
                          <a:spcPts val="0"/>
                        </a:spcAft>
                      </a:pPr>
                      <a:r>
                        <a:rPr lang="ru-RU" sz="1400" dirty="0">
                          <a:solidFill>
                            <a:schemeClr val="tx1"/>
                          </a:solidFill>
                          <a:effectLst/>
                          <a:latin typeface="Times New Roman" pitchFamily="18" charset="0"/>
                          <a:cs typeface="Times New Roman" pitchFamily="18" charset="0"/>
                        </a:rPr>
                        <a:t>Оборудование спального помещения</a:t>
                      </a:r>
                      <a:endParaRPr lang="ru-RU" sz="1400" dirty="0">
                        <a:solidFill>
                          <a:schemeClr val="tx1"/>
                        </a:solidFill>
                        <a:effectLst/>
                        <a:latin typeface="Times New Roman" pitchFamily="18" charset="0"/>
                        <a:ea typeface="Times New Roman"/>
                        <a:cs typeface="Times New Roman" pitchFamily="18" charset="0"/>
                      </a:endParaRPr>
                    </a:p>
                  </a:txBody>
                  <a:tcPr marL="64867" marR="64867" marT="0" marB="0">
                    <a:noFill/>
                  </a:tcPr>
                </a:tc>
                <a:tc hMerge="1">
                  <a:txBody>
                    <a:bodyPr/>
                    <a:lstStyle/>
                    <a:p>
                      <a:endParaRPr lang="ru-RU"/>
                    </a:p>
                  </a:txBody>
                  <a:tcPr/>
                </a:tc>
                <a:tc hMerge="1">
                  <a:txBody>
                    <a:bodyPr/>
                    <a:lstStyle/>
                    <a:p>
                      <a:endParaRPr lang="ru-RU"/>
                    </a:p>
                  </a:txBody>
                  <a:tcPr/>
                </a:tc>
              </a:tr>
              <a:tr h="228600">
                <a:tc>
                  <a:txBody>
                    <a:bodyPr/>
                    <a:lstStyle/>
                    <a:p>
                      <a:pPr algn="ctr">
                        <a:lnSpc>
                          <a:spcPct val="115000"/>
                        </a:lnSpc>
                        <a:spcAft>
                          <a:spcPts val="0"/>
                        </a:spcAft>
                      </a:pPr>
                      <a:r>
                        <a:rPr lang="ru-RU" sz="1300" dirty="0">
                          <a:solidFill>
                            <a:schemeClr val="tx1"/>
                          </a:solidFill>
                          <a:effectLst/>
                        </a:rPr>
                        <a:t>1.</a:t>
                      </a:r>
                      <a:endParaRPr lang="ru-RU" sz="1000" dirty="0">
                        <a:solidFill>
                          <a:schemeClr val="tx1"/>
                        </a:solidFill>
                        <a:effectLst/>
                        <a:latin typeface="Calibri"/>
                        <a:ea typeface="Times New Roman"/>
                        <a:cs typeface="Times New Roman"/>
                      </a:endParaRPr>
                    </a:p>
                  </a:txBody>
                  <a:tcPr marL="64867" marR="64867" marT="0" marB="0">
                    <a:noFill/>
                  </a:tcPr>
                </a:tc>
                <a:tc>
                  <a:txBody>
                    <a:bodyPr/>
                    <a:lstStyle/>
                    <a:p>
                      <a:pPr>
                        <a:lnSpc>
                          <a:spcPct val="115000"/>
                        </a:lnSpc>
                        <a:spcAft>
                          <a:spcPts val="0"/>
                        </a:spcAft>
                      </a:pPr>
                      <a:r>
                        <a:rPr lang="ru-RU" sz="1400" dirty="0">
                          <a:effectLst/>
                          <a:latin typeface="Times New Roman" pitchFamily="18" charset="0"/>
                          <a:cs typeface="Times New Roman" pitchFamily="18" charset="0"/>
                        </a:rPr>
                        <a:t>Кровать детская</a:t>
                      </a:r>
                      <a:endParaRPr lang="ru-RU" sz="1400" dirty="0">
                        <a:effectLst/>
                        <a:latin typeface="Times New Roman" pitchFamily="18" charset="0"/>
                        <a:ea typeface="Times New Roman"/>
                        <a:cs typeface="Times New Roman" pitchFamily="18" charset="0"/>
                      </a:endParaRPr>
                    </a:p>
                  </a:txBody>
                  <a:tcPr marL="64867" marR="64867" marT="0" marB="0">
                    <a:noFill/>
                  </a:tcPr>
                </a:tc>
                <a:tc>
                  <a:txBody>
                    <a:bodyPr/>
                    <a:lstStyle/>
                    <a:p>
                      <a:pPr algn="ctr">
                        <a:lnSpc>
                          <a:spcPct val="115000"/>
                        </a:lnSpc>
                        <a:spcAft>
                          <a:spcPts val="0"/>
                        </a:spcAft>
                      </a:pPr>
                      <a:r>
                        <a:rPr lang="ru-RU" sz="1400" dirty="0">
                          <a:effectLst/>
                          <a:latin typeface="Times New Roman" pitchFamily="18" charset="0"/>
                          <a:cs typeface="Times New Roman" pitchFamily="18" charset="0"/>
                        </a:rPr>
                        <a:t>29 шт.</a:t>
                      </a:r>
                      <a:endParaRPr lang="ru-RU" sz="1400" dirty="0">
                        <a:effectLst/>
                        <a:latin typeface="Times New Roman" pitchFamily="18" charset="0"/>
                        <a:ea typeface="Times New Roman"/>
                        <a:cs typeface="Times New Roman" pitchFamily="18" charset="0"/>
                      </a:endParaRPr>
                    </a:p>
                  </a:txBody>
                  <a:tcPr marL="64867" marR="64867" marT="0" marB="0">
                    <a:noFill/>
                  </a:tcPr>
                </a:tc>
              </a:tr>
              <a:tr h="228600">
                <a:tc>
                  <a:txBody>
                    <a:bodyPr/>
                    <a:lstStyle/>
                    <a:p>
                      <a:pPr algn="ctr">
                        <a:lnSpc>
                          <a:spcPct val="115000"/>
                        </a:lnSpc>
                        <a:spcAft>
                          <a:spcPts val="0"/>
                        </a:spcAft>
                      </a:pPr>
                      <a:r>
                        <a:rPr lang="ru-RU" sz="1300">
                          <a:solidFill>
                            <a:schemeClr val="tx1"/>
                          </a:solidFill>
                          <a:effectLst/>
                        </a:rPr>
                        <a:t>2.</a:t>
                      </a:r>
                      <a:endParaRPr lang="ru-RU" sz="1000">
                        <a:solidFill>
                          <a:schemeClr val="tx1"/>
                        </a:solidFill>
                        <a:effectLst/>
                        <a:latin typeface="Calibri"/>
                        <a:ea typeface="Times New Roman"/>
                        <a:cs typeface="Times New Roman"/>
                      </a:endParaRPr>
                    </a:p>
                  </a:txBody>
                  <a:tcPr marL="64867" marR="64867" marT="0" marB="0">
                    <a:noFill/>
                  </a:tcPr>
                </a:tc>
                <a:tc>
                  <a:txBody>
                    <a:bodyPr/>
                    <a:lstStyle/>
                    <a:p>
                      <a:pPr>
                        <a:lnSpc>
                          <a:spcPct val="115000"/>
                        </a:lnSpc>
                        <a:spcAft>
                          <a:spcPts val="0"/>
                        </a:spcAft>
                      </a:pPr>
                      <a:r>
                        <a:rPr lang="ru-RU" sz="1400" dirty="0">
                          <a:effectLst/>
                          <a:latin typeface="Times New Roman" pitchFamily="18" charset="0"/>
                          <a:cs typeface="Times New Roman" pitchFamily="18" charset="0"/>
                        </a:rPr>
                        <a:t>Стол письменный</a:t>
                      </a:r>
                      <a:endParaRPr lang="ru-RU" sz="1400" dirty="0">
                        <a:effectLst/>
                        <a:latin typeface="Times New Roman" pitchFamily="18" charset="0"/>
                        <a:ea typeface="Times New Roman"/>
                        <a:cs typeface="Times New Roman" pitchFamily="18" charset="0"/>
                      </a:endParaRPr>
                    </a:p>
                  </a:txBody>
                  <a:tcPr marL="64867" marR="64867" marT="0" marB="0">
                    <a:noFill/>
                  </a:tcPr>
                </a:tc>
                <a:tc>
                  <a:txBody>
                    <a:bodyPr/>
                    <a:lstStyle/>
                    <a:p>
                      <a:pPr algn="ctr">
                        <a:lnSpc>
                          <a:spcPct val="115000"/>
                        </a:lnSpc>
                        <a:spcAft>
                          <a:spcPts val="0"/>
                        </a:spcAft>
                      </a:pPr>
                      <a:r>
                        <a:rPr lang="ru-RU" sz="1400">
                          <a:effectLst/>
                          <a:latin typeface="Times New Roman" pitchFamily="18" charset="0"/>
                          <a:cs typeface="Times New Roman" pitchFamily="18" charset="0"/>
                        </a:rPr>
                        <a:t>1 шт.</a:t>
                      </a:r>
                      <a:endParaRPr lang="ru-RU" sz="1400">
                        <a:effectLst/>
                        <a:latin typeface="Times New Roman" pitchFamily="18" charset="0"/>
                        <a:ea typeface="Times New Roman"/>
                        <a:cs typeface="Times New Roman" pitchFamily="18" charset="0"/>
                      </a:endParaRPr>
                    </a:p>
                  </a:txBody>
                  <a:tcPr marL="64867" marR="64867" marT="0" marB="0">
                    <a:noFill/>
                  </a:tcPr>
                </a:tc>
              </a:tr>
              <a:tr h="228600">
                <a:tc>
                  <a:txBody>
                    <a:bodyPr/>
                    <a:lstStyle/>
                    <a:p>
                      <a:pPr algn="ctr">
                        <a:lnSpc>
                          <a:spcPct val="115000"/>
                        </a:lnSpc>
                        <a:spcAft>
                          <a:spcPts val="0"/>
                        </a:spcAft>
                      </a:pPr>
                      <a:r>
                        <a:rPr lang="ru-RU" sz="1300" dirty="0">
                          <a:solidFill>
                            <a:schemeClr val="tx1"/>
                          </a:solidFill>
                          <a:effectLst/>
                        </a:rPr>
                        <a:t>3.</a:t>
                      </a:r>
                      <a:endParaRPr lang="ru-RU" sz="1000" dirty="0">
                        <a:solidFill>
                          <a:schemeClr val="tx1"/>
                        </a:solidFill>
                        <a:effectLst/>
                        <a:latin typeface="Calibri"/>
                        <a:ea typeface="Times New Roman"/>
                        <a:cs typeface="Times New Roman"/>
                      </a:endParaRPr>
                    </a:p>
                  </a:txBody>
                  <a:tcPr marL="64867" marR="64867" marT="0" marB="0">
                    <a:noFill/>
                  </a:tcPr>
                </a:tc>
                <a:tc>
                  <a:txBody>
                    <a:bodyPr/>
                    <a:lstStyle/>
                    <a:p>
                      <a:pPr>
                        <a:lnSpc>
                          <a:spcPct val="115000"/>
                        </a:lnSpc>
                        <a:spcAft>
                          <a:spcPts val="0"/>
                        </a:spcAft>
                      </a:pPr>
                      <a:r>
                        <a:rPr lang="ru-RU" sz="1400" dirty="0">
                          <a:effectLst/>
                          <a:latin typeface="Times New Roman" pitchFamily="18" charset="0"/>
                          <a:cs typeface="Times New Roman" pitchFamily="18" charset="0"/>
                        </a:rPr>
                        <a:t>Стул офисный</a:t>
                      </a:r>
                      <a:endParaRPr lang="ru-RU" sz="1400" dirty="0">
                        <a:effectLst/>
                        <a:latin typeface="Times New Roman" pitchFamily="18" charset="0"/>
                        <a:ea typeface="Times New Roman"/>
                        <a:cs typeface="Times New Roman" pitchFamily="18" charset="0"/>
                      </a:endParaRPr>
                    </a:p>
                  </a:txBody>
                  <a:tcPr marL="64867" marR="64867" marT="0" marB="0">
                    <a:noFill/>
                  </a:tcPr>
                </a:tc>
                <a:tc>
                  <a:txBody>
                    <a:bodyPr/>
                    <a:lstStyle/>
                    <a:p>
                      <a:pPr algn="ctr">
                        <a:lnSpc>
                          <a:spcPct val="115000"/>
                        </a:lnSpc>
                        <a:spcAft>
                          <a:spcPts val="0"/>
                        </a:spcAft>
                      </a:pPr>
                      <a:r>
                        <a:rPr lang="ru-RU" sz="1400" dirty="0">
                          <a:effectLst/>
                          <a:latin typeface="Times New Roman" pitchFamily="18" charset="0"/>
                          <a:cs typeface="Times New Roman" pitchFamily="18" charset="0"/>
                        </a:rPr>
                        <a:t>1 шт.</a:t>
                      </a:r>
                      <a:endParaRPr lang="ru-RU" sz="1400" dirty="0">
                        <a:effectLst/>
                        <a:latin typeface="Times New Roman" pitchFamily="18" charset="0"/>
                        <a:ea typeface="Times New Roman"/>
                        <a:cs typeface="Times New Roman" pitchFamily="18" charset="0"/>
                      </a:endParaRPr>
                    </a:p>
                  </a:txBody>
                  <a:tcPr marL="64867" marR="64867" marT="0" marB="0">
                    <a:noFill/>
                  </a:tcPr>
                </a:tc>
              </a:tr>
              <a:tr h="228600">
                <a:tc>
                  <a:txBody>
                    <a:bodyPr/>
                    <a:lstStyle/>
                    <a:p>
                      <a:pPr algn="ctr">
                        <a:lnSpc>
                          <a:spcPct val="115000"/>
                        </a:lnSpc>
                        <a:spcAft>
                          <a:spcPts val="0"/>
                        </a:spcAft>
                      </a:pPr>
                      <a:r>
                        <a:rPr lang="ru-RU" sz="1300" dirty="0">
                          <a:solidFill>
                            <a:schemeClr val="tx1"/>
                          </a:solidFill>
                          <a:effectLst/>
                        </a:rPr>
                        <a:t>4.</a:t>
                      </a:r>
                      <a:endParaRPr lang="ru-RU" sz="1000" dirty="0">
                        <a:solidFill>
                          <a:schemeClr val="tx1"/>
                        </a:solidFill>
                        <a:effectLst/>
                        <a:latin typeface="Calibri"/>
                        <a:ea typeface="Times New Roman"/>
                        <a:cs typeface="Times New Roman"/>
                      </a:endParaRPr>
                    </a:p>
                  </a:txBody>
                  <a:tcPr marL="64867" marR="64867" marT="0" marB="0">
                    <a:noFill/>
                  </a:tcPr>
                </a:tc>
                <a:tc>
                  <a:txBody>
                    <a:bodyPr/>
                    <a:lstStyle/>
                    <a:p>
                      <a:pPr>
                        <a:lnSpc>
                          <a:spcPct val="115000"/>
                        </a:lnSpc>
                        <a:spcAft>
                          <a:spcPts val="0"/>
                        </a:spcAft>
                      </a:pPr>
                      <a:r>
                        <a:rPr lang="ru-RU" sz="1400" dirty="0">
                          <a:effectLst/>
                          <a:latin typeface="Times New Roman" pitchFamily="18" charset="0"/>
                          <a:cs typeface="Times New Roman" pitchFamily="18" charset="0"/>
                        </a:rPr>
                        <a:t>Шкаф для хранения  белья</a:t>
                      </a:r>
                      <a:endParaRPr lang="ru-RU" sz="1400" dirty="0">
                        <a:effectLst/>
                        <a:latin typeface="Times New Roman" pitchFamily="18" charset="0"/>
                        <a:ea typeface="Times New Roman"/>
                        <a:cs typeface="Times New Roman" pitchFamily="18" charset="0"/>
                      </a:endParaRPr>
                    </a:p>
                  </a:txBody>
                  <a:tcPr marL="64867" marR="64867" marT="0" marB="0">
                    <a:noFill/>
                  </a:tcPr>
                </a:tc>
                <a:tc>
                  <a:txBody>
                    <a:bodyPr/>
                    <a:lstStyle/>
                    <a:p>
                      <a:pPr algn="ctr">
                        <a:lnSpc>
                          <a:spcPct val="115000"/>
                        </a:lnSpc>
                        <a:spcAft>
                          <a:spcPts val="0"/>
                        </a:spcAft>
                      </a:pPr>
                      <a:r>
                        <a:rPr lang="ru-RU" sz="1400" dirty="0">
                          <a:effectLst/>
                          <a:latin typeface="Times New Roman" pitchFamily="18" charset="0"/>
                          <a:cs typeface="Times New Roman" pitchFamily="18" charset="0"/>
                        </a:rPr>
                        <a:t>1 шт.</a:t>
                      </a:r>
                      <a:endParaRPr lang="ru-RU" sz="1400" dirty="0">
                        <a:effectLst/>
                        <a:latin typeface="Times New Roman" pitchFamily="18" charset="0"/>
                        <a:ea typeface="Times New Roman"/>
                        <a:cs typeface="Times New Roman" pitchFamily="18" charset="0"/>
                      </a:endParaRPr>
                    </a:p>
                  </a:txBody>
                  <a:tcPr marL="64867" marR="64867" marT="0" marB="0">
                    <a:noFill/>
                  </a:tcPr>
                </a:tc>
              </a:tr>
              <a:tr h="228600">
                <a:tc gridSpan="3">
                  <a:txBody>
                    <a:bodyPr/>
                    <a:lstStyle/>
                    <a:p>
                      <a:pPr algn="ctr">
                        <a:lnSpc>
                          <a:spcPct val="115000"/>
                        </a:lnSpc>
                        <a:spcAft>
                          <a:spcPts val="0"/>
                        </a:spcAft>
                      </a:pPr>
                      <a:r>
                        <a:rPr lang="ru-RU" sz="1400" dirty="0">
                          <a:solidFill>
                            <a:schemeClr val="tx1"/>
                          </a:solidFill>
                          <a:effectLst/>
                          <a:latin typeface="Times New Roman" pitchFamily="18" charset="0"/>
                          <a:cs typeface="Times New Roman" pitchFamily="18" charset="0"/>
                        </a:rPr>
                        <a:t>Оборудование раздевального помещения</a:t>
                      </a:r>
                      <a:endParaRPr lang="ru-RU" sz="1400" dirty="0">
                        <a:solidFill>
                          <a:schemeClr val="tx1"/>
                        </a:solidFill>
                        <a:effectLst/>
                        <a:latin typeface="Times New Roman" pitchFamily="18" charset="0"/>
                        <a:ea typeface="Times New Roman"/>
                        <a:cs typeface="Times New Roman" pitchFamily="18" charset="0"/>
                      </a:endParaRPr>
                    </a:p>
                  </a:txBody>
                  <a:tcPr marL="64867" marR="64867" marT="0" marB="0">
                    <a:noFill/>
                  </a:tcPr>
                </a:tc>
                <a:tc hMerge="1">
                  <a:txBody>
                    <a:bodyPr/>
                    <a:lstStyle/>
                    <a:p>
                      <a:endParaRPr lang="ru-RU"/>
                    </a:p>
                  </a:txBody>
                  <a:tcPr/>
                </a:tc>
                <a:tc hMerge="1">
                  <a:txBody>
                    <a:bodyPr/>
                    <a:lstStyle/>
                    <a:p>
                      <a:endParaRPr lang="ru-RU"/>
                    </a:p>
                  </a:txBody>
                  <a:tcPr/>
                </a:tc>
              </a:tr>
              <a:tr h="685800">
                <a:tc>
                  <a:txBody>
                    <a:bodyPr/>
                    <a:lstStyle/>
                    <a:p>
                      <a:pPr algn="ctr">
                        <a:lnSpc>
                          <a:spcPct val="115000"/>
                        </a:lnSpc>
                        <a:spcAft>
                          <a:spcPts val="0"/>
                        </a:spcAft>
                      </a:pPr>
                      <a:r>
                        <a:rPr lang="ru-RU" sz="1300" dirty="0">
                          <a:solidFill>
                            <a:schemeClr val="tx1"/>
                          </a:solidFill>
                          <a:effectLst/>
                        </a:rPr>
                        <a:t>1.</a:t>
                      </a:r>
                      <a:endParaRPr lang="ru-RU" sz="1000" dirty="0">
                        <a:solidFill>
                          <a:schemeClr val="tx1"/>
                        </a:solidFill>
                        <a:effectLst/>
                        <a:latin typeface="Calibri"/>
                        <a:ea typeface="Times New Roman"/>
                        <a:cs typeface="Times New Roman"/>
                      </a:endParaRPr>
                    </a:p>
                  </a:txBody>
                  <a:tcPr marL="64867" marR="64867" marT="0" marB="0">
                    <a:noFill/>
                  </a:tcPr>
                </a:tc>
                <a:tc>
                  <a:txBody>
                    <a:bodyPr/>
                    <a:lstStyle/>
                    <a:p>
                      <a:pPr marL="0" indent="0">
                        <a:lnSpc>
                          <a:spcPct val="115000"/>
                        </a:lnSpc>
                        <a:spcAft>
                          <a:spcPts val="0"/>
                        </a:spcAft>
                      </a:pPr>
                      <a:r>
                        <a:rPr lang="ru-RU" sz="1400" dirty="0">
                          <a:effectLst/>
                          <a:latin typeface="Times New Roman" pitchFamily="18" charset="0"/>
                          <a:cs typeface="Times New Roman" pitchFamily="18" charset="0"/>
                        </a:rPr>
                        <a:t>Шкаф для одежды и обуви детей с </a:t>
                      </a:r>
                      <a:r>
                        <a:rPr lang="ru-RU" sz="1400" dirty="0" smtClean="0">
                          <a:effectLst/>
                          <a:latin typeface="Times New Roman" pitchFamily="18" charset="0"/>
                          <a:cs typeface="Times New Roman" pitchFamily="18" charset="0"/>
                        </a:rPr>
                        <a:t>индивидуальными полками </a:t>
                      </a:r>
                      <a:r>
                        <a:rPr lang="ru-RU" sz="1400" dirty="0">
                          <a:effectLst/>
                          <a:latin typeface="Times New Roman" pitchFamily="18" charset="0"/>
                          <a:cs typeface="Times New Roman" pitchFamily="18" charset="0"/>
                        </a:rPr>
                        <a:t>для головных уборов и крючками для </a:t>
                      </a:r>
                      <a:r>
                        <a:rPr lang="ru-RU" sz="1400" dirty="0" smtClean="0">
                          <a:effectLst/>
                          <a:latin typeface="Times New Roman" pitchFamily="18" charset="0"/>
                          <a:cs typeface="Times New Roman" pitchFamily="18" charset="0"/>
                        </a:rPr>
                        <a:t>верхней одежды</a:t>
                      </a:r>
                      <a:endParaRPr lang="ru-RU" sz="1400" dirty="0">
                        <a:effectLst/>
                        <a:latin typeface="Times New Roman" pitchFamily="18" charset="0"/>
                        <a:ea typeface="Times New Roman"/>
                        <a:cs typeface="Times New Roman" pitchFamily="18" charset="0"/>
                      </a:endParaRPr>
                    </a:p>
                  </a:txBody>
                  <a:tcPr marL="64867" marR="64867" marT="0" marB="0">
                    <a:noFill/>
                  </a:tcPr>
                </a:tc>
                <a:tc>
                  <a:txBody>
                    <a:bodyPr/>
                    <a:lstStyle/>
                    <a:p>
                      <a:pPr algn="ctr">
                        <a:lnSpc>
                          <a:spcPct val="115000"/>
                        </a:lnSpc>
                        <a:spcAft>
                          <a:spcPts val="0"/>
                        </a:spcAft>
                      </a:pPr>
                      <a:r>
                        <a:rPr lang="ru-RU" sz="1400" dirty="0">
                          <a:effectLst/>
                          <a:latin typeface="Times New Roman" pitchFamily="18" charset="0"/>
                          <a:cs typeface="Times New Roman" pitchFamily="18" charset="0"/>
                        </a:rPr>
                        <a:t>30 шт.</a:t>
                      </a:r>
                      <a:endParaRPr lang="ru-RU" sz="1400" dirty="0">
                        <a:effectLst/>
                        <a:latin typeface="Times New Roman" pitchFamily="18" charset="0"/>
                        <a:ea typeface="Times New Roman"/>
                        <a:cs typeface="Times New Roman" pitchFamily="18" charset="0"/>
                      </a:endParaRPr>
                    </a:p>
                  </a:txBody>
                  <a:tcPr marL="64867" marR="64867" marT="0" marB="0">
                    <a:noFill/>
                  </a:tcPr>
                </a:tc>
              </a:tr>
              <a:tr h="228600">
                <a:tc>
                  <a:txBody>
                    <a:bodyPr/>
                    <a:lstStyle/>
                    <a:p>
                      <a:pPr algn="ctr">
                        <a:lnSpc>
                          <a:spcPct val="115000"/>
                        </a:lnSpc>
                        <a:spcAft>
                          <a:spcPts val="0"/>
                        </a:spcAft>
                      </a:pPr>
                      <a:r>
                        <a:rPr lang="ru-RU" sz="1300" dirty="0">
                          <a:solidFill>
                            <a:schemeClr val="tx1"/>
                          </a:solidFill>
                          <a:effectLst/>
                        </a:rPr>
                        <a:t>2.</a:t>
                      </a:r>
                      <a:endParaRPr lang="ru-RU" sz="1000" dirty="0">
                        <a:solidFill>
                          <a:schemeClr val="tx1"/>
                        </a:solidFill>
                        <a:effectLst/>
                        <a:latin typeface="Calibri"/>
                        <a:ea typeface="Times New Roman"/>
                        <a:cs typeface="Times New Roman"/>
                      </a:endParaRPr>
                    </a:p>
                  </a:txBody>
                  <a:tcPr marL="64867" marR="64867" marT="0" marB="0">
                    <a:noFill/>
                  </a:tcPr>
                </a:tc>
                <a:tc>
                  <a:txBody>
                    <a:bodyPr/>
                    <a:lstStyle/>
                    <a:p>
                      <a:pPr>
                        <a:lnSpc>
                          <a:spcPct val="115000"/>
                        </a:lnSpc>
                        <a:spcAft>
                          <a:spcPts val="0"/>
                        </a:spcAft>
                      </a:pPr>
                      <a:r>
                        <a:rPr lang="ru-RU" sz="1400" dirty="0">
                          <a:effectLst/>
                          <a:latin typeface="Times New Roman" pitchFamily="18" charset="0"/>
                          <a:cs typeface="Times New Roman" pitchFamily="18" charset="0"/>
                        </a:rPr>
                        <a:t>Стенд информация для родителей</a:t>
                      </a:r>
                      <a:endParaRPr lang="ru-RU" sz="1400" dirty="0">
                        <a:effectLst/>
                        <a:latin typeface="Times New Roman" pitchFamily="18" charset="0"/>
                        <a:ea typeface="Times New Roman"/>
                        <a:cs typeface="Times New Roman" pitchFamily="18" charset="0"/>
                      </a:endParaRPr>
                    </a:p>
                  </a:txBody>
                  <a:tcPr marL="64867" marR="64867" marT="0" marB="0">
                    <a:noFill/>
                  </a:tcPr>
                </a:tc>
                <a:tc>
                  <a:txBody>
                    <a:bodyPr/>
                    <a:lstStyle/>
                    <a:p>
                      <a:pPr algn="ctr">
                        <a:lnSpc>
                          <a:spcPct val="115000"/>
                        </a:lnSpc>
                        <a:spcAft>
                          <a:spcPts val="0"/>
                        </a:spcAft>
                      </a:pPr>
                      <a:r>
                        <a:rPr lang="ru-RU" sz="1400" dirty="0">
                          <a:effectLst/>
                          <a:latin typeface="Times New Roman" pitchFamily="18" charset="0"/>
                          <a:cs typeface="Times New Roman" pitchFamily="18" charset="0"/>
                        </a:rPr>
                        <a:t>1 шт.</a:t>
                      </a:r>
                      <a:endParaRPr lang="ru-RU" sz="1400" dirty="0">
                        <a:effectLst/>
                        <a:latin typeface="Times New Roman" pitchFamily="18" charset="0"/>
                        <a:ea typeface="Times New Roman"/>
                        <a:cs typeface="Times New Roman" pitchFamily="18" charset="0"/>
                      </a:endParaRPr>
                    </a:p>
                  </a:txBody>
                  <a:tcPr marL="64867" marR="64867" marT="0" marB="0">
                    <a:noFill/>
                  </a:tcPr>
                </a:tc>
              </a:tr>
              <a:tr h="228600">
                <a:tc>
                  <a:txBody>
                    <a:bodyPr/>
                    <a:lstStyle/>
                    <a:p>
                      <a:pPr algn="ctr">
                        <a:lnSpc>
                          <a:spcPct val="115000"/>
                        </a:lnSpc>
                        <a:spcAft>
                          <a:spcPts val="0"/>
                        </a:spcAft>
                      </a:pPr>
                      <a:r>
                        <a:rPr lang="ru-RU" sz="1300" dirty="0">
                          <a:solidFill>
                            <a:schemeClr val="tx1"/>
                          </a:solidFill>
                          <a:effectLst/>
                        </a:rPr>
                        <a:t>3.</a:t>
                      </a:r>
                      <a:endParaRPr lang="ru-RU" sz="1000" dirty="0">
                        <a:solidFill>
                          <a:schemeClr val="tx1"/>
                        </a:solidFill>
                        <a:effectLst/>
                        <a:latin typeface="Calibri"/>
                        <a:ea typeface="Times New Roman"/>
                        <a:cs typeface="Times New Roman"/>
                      </a:endParaRPr>
                    </a:p>
                  </a:txBody>
                  <a:tcPr marL="64867" marR="64867" marT="0" marB="0">
                    <a:noFill/>
                  </a:tcPr>
                </a:tc>
                <a:tc>
                  <a:txBody>
                    <a:bodyPr/>
                    <a:lstStyle/>
                    <a:p>
                      <a:pPr>
                        <a:lnSpc>
                          <a:spcPct val="115000"/>
                        </a:lnSpc>
                        <a:spcAft>
                          <a:spcPts val="0"/>
                        </a:spcAft>
                      </a:pPr>
                      <a:r>
                        <a:rPr lang="ru-RU" sz="1400">
                          <a:effectLst/>
                          <a:latin typeface="Times New Roman" pitchFamily="18" charset="0"/>
                          <a:cs typeface="Times New Roman" pitchFamily="18" charset="0"/>
                        </a:rPr>
                        <a:t>Стенд для выставки детских работ</a:t>
                      </a:r>
                      <a:endParaRPr lang="ru-RU" sz="1400">
                        <a:effectLst/>
                        <a:latin typeface="Times New Roman" pitchFamily="18" charset="0"/>
                        <a:ea typeface="Times New Roman"/>
                        <a:cs typeface="Times New Roman" pitchFamily="18" charset="0"/>
                      </a:endParaRPr>
                    </a:p>
                  </a:txBody>
                  <a:tcPr marL="64867" marR="64867" marT="0" marB="0">
                    <a:noFill/>
                  </a:tcPr>
                </a:tc>
                <a:tc>
                  <a:txBody>
                    <a:bodyPr/>
                    <a:lstStyle/>
                    <a:p>
                      <a:pPr algn="ctr">
                        <a:lnSpc>
                          <a:spcPct val="115000"/>
                        </a:lnSpc>
                        <a:spcAft>
                          <a:spcPts val="0"/>
                        </a:spcAft>
                      </a:pPr>
                      <a:r>
                        <a:rPr lang="ru-RU" sz="1400" dirty="0">
                          <a:effectLst/>
                          <a:latin typeface="Times New Roman" pitchFamily="18" charset="0"/>
                          <a:cs typeface="Times New Roman" pitchFamily="18" charset="0"/>
                        </a:rPr>
                        <a:t>2 шт.</a:t>
                      </a:r>
                      <a:endParaRPr lang="ru-RU" sz="1400" dirty="0">
                        <a:effectLst/>
                        <a:latin typeface="Times New Roman" pitchFamily="18" charset="0"/>
                        <a:ea typeface="Times New Roman"/>
                        <a:cs typeface="Times New Roman" pitchFamily="18" charset="0"/>
                      </a:endParaRPr>
                    </a:p>
                  </a:txBody>
                  <a:tcPr marL="64867" marR="64867" marT="0" marB="0">
                    <a:noFill/>
                  </a:tcPr>
                </a:tc>
              </a:tr>
              <a:tr h="228600">
                <a:tc>
                  <a:txBody>
                    <a:bodyPr/>
                    <a:lstStyle/>
                    <a:p>
                      <a:pPr algn="ctr">
                        <a:lnSpc>
                          <a:spcPct val="115000"/>
                        </a:lnSpc>
                        <a:spcAft>
                          <a:spcPts val="0"/>
                        </a:spcAft>
                      </a:pPr>
                      <a:r>
                        <a:rPr lang="ru-RU" sz="1300" dirty="0">
                          <a:solidFill>
                            <a:schemeClr val="tx1"/>
                          </a:solidFill>
                          <a:effectLst/>
                        </a:rPr>
                        <a:t>4.</a:t>
                      </a:r>
                      <a:endParaRPr lang="ru-RU" sz="1000" dirty="0">
                        <a:solidFill>
                          <a:schemeClr val="tx1"/>
                        </a:solidFill>
                        <a:effectLst/>
                        <a:latin typeface="Calibri"/>
                        <a:ea typeface="Times New Roman"/>
                        <a:cs typeface="Times New Roman"/>
                      </a:endParaRPr>
                    </a:p>
                  </a:txBody>
                  <a:tcPr marL="64867" marR="64867" marT="0" marB="0">
                    <a:noFill/>
                  </a:tcPr>
                </a:tc>
                <a:tc>
                  <a:txBody>
                    <a:bodyPr/>
                    <a:lstStyle/>
                    <a:p>
                      <a:pPr>
                        <a:lnSpc>
                          <a:spcPct val="115000"/>
                        </a:lnSpc>
                        <a:spcAft>
                          <a:spcPts val="0"/>
                        </a:spcAft>
                      </a:pPr>
                      <a:r>
                        <a:rPr lang="ru-RU" sz="1400">
                          <a:effectLst/>
                          <a:latin typeface="Times New Roman" pitchFamily="18" charset="0"/>
                          <a:cs typeface="Times New Roman" pitchFamily="18" charset="0"/>
                        </a:rPr>
                        <a:t>Скамейка </a:t>
                      </a:r>
                      <a:endParaRPr lang="ru-RU" sz="1400">
                        <a:effectLst/>
                        <a:latin typeface="Times New Roman" pitchFamily="18" charset="0"/>
                        <a:ea typeface="Times New Roman"/>
                        <a:cs typeface="Times New Roman" pitchFamily="18" charset="0"/>
                      </a:endParaRPr>
                    </a:p>
                  </a:txBody>
                  <a:tcPr marL="64867" marR="64867" marT="0" marB="0">
                    <a:noFill/>
                  </a:tcPr>
                </a:tc>
                <a:tc>
                  <a:txBody>
                    <a:bodyPr/>
                    <a:lstStyle/>
                    <a:p>
                      <a:pPr algn="ctr">
                        <a:lnSpc>
                          <a:spcPct val="115000"/>
                        </a:lnSpc>
                        <a:spcAft>
                          <a:spcPts val="0"/>
                        </a:spcAft>
                      </a:pPr>
                      <a:r>
                        <a:rPr lang="ru-RU" sz="1400" dirty="0">
                          <a:effectLst/>
                          <a:latin typeface="Times New Roman" pitchFamily="18" charset="0"/>
                          <a:cs typeface="Times New Roman" pitchFamily="18" charset="0"/>
                        </a:rPr>
                        <a:t>2 шт.</a:t>
                      </a:r>
                      <a:endParaRPr lang="ru-RU" sz="1400" dirty="0">
                        <a:effectLst/>
                        <a:latin typeface="Times New Roman" pitchFamily="18" charset="0"/>
                        <a:ea typeface="Times New Roman"/>
                        <a:cs typeface="Times New Roman" pitchFamily="18" charset="0"/>
                      </a:endParaRPr>
                    </a:p>
                  </a:txBody>
                  <a:tcPr marL="64867" marR="64867" marT="0" marB="0">
                    <a:noFill/>
                  </a:tcPr>
                </a:tc>
              </a:tr>
            </a:tbl>
          </a:graphicData>
        </a:graphic>
      </p:graphicFrame>
      <p:sp>
        <p:nvSpPr>
          <p:cNvPr id="4" name="TextBox 3"/>
          <p:cNvSpPr txBox="1"/>
          <p:nvPr/>
        </p:nvSpPr>
        <p:spPr>
          <a:xfrm>
            <a:off x="908720" y="611560"/>
            <a:ext cx="504056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b="1" dirty="0" smtClean="0">
                <a:solidFill>
                  <a:srgbClr val="FF0000"/>
                </a:solidFill>
                <a:latin typeface="Times New Roman" pitchFamily="18" charset="0"/>
                <a:cs typeface="Times New Roman" pitchFamily="18" charset="0"/>
              </a:rPr>
              <a:t>ПЕРЕЧЕНЬ ОБОРУДОВАНИЯ</a:t>
            </a:r>
          </a:p>
          <a:p>
            <a:pPr algn="ctr"/>
            <a:r>
              <a:rPr lang="ru-RU" b="1" dirty="0" smtClean="0">
                <a:solidFill>
                  <a:srgbClr val="FF0000"/>
                </a:solidFill>
                <a:latin typeface="Times New Roman" pitchFamily="18" charset="0"/>
                <a:cs typeface="Times New Roman" pitchFamily="18" charset="0"/>
              </a:rPr>
              <a:t>ДЛЯ ГРУППОВОГО ПОМЕЩЕНИЯ</a:t>
            </a:r>
            <a:endParaRPr lang="ru-RU" b="1" dirty="0">
              <a:solidFill>
                <a:srgbClr val="FF0000"/>
              </a:solidFill>
              <a:latin typeface="Times New Roman" pitchFamily="18" charset="0"/>
              <a:cs typeface="Times New Roman" pitchFamily="18" charset="0"/>
            </a:endParaRPr>
          </a:p>
          <a:p>
            <a:r>
              <a:rPr lang="ru-RU" b="1" dirty="0">
                <a:solidFill>
                  <a:srgbClr val="FF0000"/>
                </a:solidFill>
              </a:rPr>
              <a:t>(раздевальной, туалетной, спальной комнат)</a:t>
            </a:r>
            <a:endParaRPr lang="ru-RU" dirty="0">
              <a:solidFill>
                <a:srgbClr val="FF0000"/>
              </a:solidFill>
            </a:endParaRPr>
          </a:p>
        </p:txBody>
      </p:sp>
      <p:sp>
        <p:nvSpPr>
          <p:cNvPr id="13" name="Rectangle 1"/>
          <p:cNvSpPr>
            <a:spLocks noChangeArrowheads="1"/>
          </p:cNvSpPr>
          <p:nvPr/>
        </p:nvSpPr>
        <p:spPr bwMode="auto">
          <a:xfrm>
            <a:off x="1154113" y="199548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44556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6712" y="611560"/>
            <a:ext cx="532859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b="1" dirty="0" smtClean="0">
                <a:solidFill>
                  <a:srgbClr val="FF0000"/>
                </a:solidFill>
                <a:latin typeface="Times New Roman" pitchFamily="18" charset="0"/>
                <a:cs typeface="Times New Roman" pitchFamily="18" charset="0"/>
              </a:rPr>
              <a:t>ПРОГРАММЫ, МЕТОДИКИ, ТЕХНОЛОГИИ</a:t>
            </a:r>
            <a:endParaRPr lang="ru-RU" b="1" dirty="0">
              <a:solidFill>
                <a:srgbClr val="FF0000"/>
              </a:solidFill>
              <a:latin typeface="Times New Roman" pitchFamily="18" charset="0"/>
              <a:cs typeface="Times New Roman"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3940112801"/>
              </p:ext>
            </p:extLst>
          </p:nvPr>
        </p:nvGraphicFramePr>
        <p:xfrm>
          <a:off x="571480" y="1214415"/>
          <a:ext cx="5786478" cy="7053685"/>
        </p:xfrm>
        <a:graphic>
          <a:graphicData uri="http://schemas.openxmlformats.org/drawingml/2006/table">
            <a:tbl>
              <a:tblPr firstRow="1" bandRow="1">
                <a:tableStyleId>{5C22544A-7EE6-4342-B048-85BDC9FD1C3A}</a:tableStyleId>
              </a:tblPr>
              <a:tblGrid>
                <a:gridCol w="697166"/>
                <a:gridCol w="5089312"/>
              </a:tblGrid>
              <a:tr h="357189">
                <a:tc>
                  <a:txBody>
                    <a:bodyPr/>
                    <a:lstStyle/>
                    <a:p>
                      <a:pPr algn="ctr">
                        <a:lnSpc>
                          <a:spcPct val="115000"/>
                        </a:lnSpc>
                        <a:spcAft>
                          <a:spcPts val="1000"/>
                        </a:spcAft>
                      </a:pPr>
                      <a:r>
                        <a:rPr lang="ru-RU" sz="1400" b="1" dirty="0">
                          <a:solidFill>
                            <a:schemeClr val="tx1"/>
                          </a:solidFill>
                          <a:effectLst/>
                          <a:latin typeface="Times New Roman"/>
                          <a:ea typeface="Times New Roman"/>
                          <a:cs typeface="Times New Roman"/>
                        </a:rPr>
                        <a:t>№ п/п</a:t>
                      </a:r>
                      <a:endParaRPr lang="ru-RU" sz="1400" b="1" dirty="0">
                        <a:solidFill>
                          <a:schemeClr val="tx1"/>
                        </a:solidFill>
                        <a:effectLst/>
                        <a:latin typeface="Calibri"/>
                        <a:ea typeface="Times New Roman"/>
                        <a:cs typeface="Times New Roman"/>
                      </a:endParaRPr>
                    </a:p>
                  </a:txBody>
                  <a:tcPr marL="68580" marR="68580" marT="0" marB="0" anchor="ctr">
                    <a:noFill/>
                  </a:tcPr>
                </a:tc>
                <a:tc>
                  <a:txBody>
                    <a:bodyPr/>
                    <a:lstStyle/>
                    <a:p>
                      <a:pPr algn="ctr">
                        <a:lnSpc>
                          <a:spcPct val="115000"/>
                        </a:lnSpc>
                        <a:spcAft>
                          <a:spcPts val="1000"/>
                        </a:spcAft>
                      </a:pPr>
                      <a:r>
                        <a:rPr lang="ru-RU" sz="1400" b="1" dirty="0">
                          <a:solidFill>
                            <a:schemeClr val="tx1"/>
                          </a:solidFill>
                          <a:effectLst/>
                          <a:latin typeface="Times New Roman"/>
                          <a:ea typeface="Times New Roman"/>
                          <a:cs typeface="Times New Roman"/>
                        </a:rPr>
                        <a:t>Наименование программы, автор</a:t>
                      </a:r>
                      <a:endParaRPr lang="ru-RU" sz="1400" b="1" dirty="0">
                        <a:solidFill>
                          <a:schemeClr val="tx1"/>
                        </a:solidFill>
                        <a:effectLst/>
                        <a:latin typeface="Calibri"/>
                        <a:ea typeface="Times New Roman"/>
                        <a:cs typeface="Times New Roman"/>
                      </a:endParaRPr>
                    </a:p>
                  </a:txBody>
                  <a:tcPr marL="68580" marR="68580" marT="0" marB="0" anchor="ctr">
                    <a:noFill/>
                  </a:tcPr>
                </a:tc>
              </a:tr>
              <a:tr h="285752">
                <a:tc gridSpan="2">
                  <a:txBody>
                    <a:bodyPr/>
                    <a:lstStyle/>
                    <a:p>
                      <a:pPr algn="ctr"/>
                      <a:r>
                        <a:rPr lang="ru-RU" sz="1400" b="1" kern="1200" dirty="0" smtClean="0">
                          <a:solidFill>
                            <a:schemeClr val="dk1"/>
                          </a:solidFill>
                          <a:effectLst/>
                          <a:latin typeface="Times New Roman" pitchFamily="18" charset="0"/>
                          <a:ea typeface="+mn-ea"/>
                          <a:cs typeface="Times New Roman" pitchFamily="18" charset="0"/>
                        </a:rPr>
                        <a:t>Комплексные программы</a:t>
                      </a:r>
                      <a:endParaRPr lang="ru-RU" sz="1400" dirty="0">
                        <a:latin typeface="Times New Roman" pitchFamily="18" charset="0"/>
                        <a:cs typeface="Times New Roman" pitchFamily="18" charset="0"/>
                      </a:endParaRPr>
                    </a:p>
                  </a:txBody>
                  <a:tcPr anchor="ctr">
                    <a:noFill/>
                  </a:tcPr>
                </a:tc>
                <a:tc hMerge="1">
                  <a:txBody>
                    <a:bodyPr/>
                    <a:lstStyle/>
                    <a:p>
                      <a:endParaRPr lang="ru-RU"/>
                    </a:p>
                  </a:txBody>
                  <a:tcPr/>
                </a:tc>
              </a:tr>
              <a:tr h="838208">
                <a:tc>
                  <a:txBody>
                    <a:bodyPr/>
                    <a:lstStyle/>
                    <a:p>
                      <a:pPr algn="ctr">
                        <a:lnSpc>
                          <a:spcPct val="115000"/>
                        </a:lnSpc>
                        <a:spcAft>
                          <a:spcPts val="1000"/>
                        </a:spcAft>
                      </a:pPr>
                      <a:r>
                        <a:rPr lang="ru-RU" sz="1400" dirty="0" smtClean="0">
                          <a:effectLst/>
                          <a:latin typeface="Times New Roman"/>
                          <a:ea typeface="Times New Roman"/>
                          <a:cs typeface="Times New Roman"/>
                        </a:rPr>
                        <a:t>1.</a:t>
                      </a:r>
                      <a:endParaRPr lang="ru-RU" sz="1400" dirty="0">
                        <a:effectLst/>
                        <a:latin typeface="Calibri"/>
                        <a:ea typeface="Times New Roman"/>
                        <a:cs typeface="Times New Roman"/>
                      </a:endParaRPr>
                    </a:p>
                  </a:txBody>
                  <a:tcPr marL="68580" marR="68580" marT="0" marB="0" anchor="ctr">
                    <a:noFill/>
                  </a:tcPr>
                </a:tc>
                <a:tc>
                  <a:txBody>
                    <a:bodyPr/>
                    <a:lstStyle/>
                    <a:p>
                      <a:pPr>
                        <a:lnSpc>
                          <a:spcPct val="115000"/>
                        </a:lnSpc>
                        <a:spcAft>
                          <a:spcPts val="1000"/>
                        </a:spcAft>
                      </a:pPr>
                      <a:r>
                        <a:rPr lang="ru-RU" sz="1400" dirty="0">
                          <a:effectLst/>
                          <a:latin typeface="Times New Roman"/>
                          <a:ea typeface="Times New Roman"/>
                          <a:cs typeface="Times New Roman"/>
                        </a:rPr>
                        <a:t>1. Комплексная образовательная программа дошкольного образования «ДЕТСТВО»/ Т.И. Бабаева, А.Г. Гогоберидзе, О.В. Солнцева и др. – СПб.: ООО «ИЗДАТЕЛЬСТВО «ДЕТСТВО - ПРЕСС»», 2016. – 325с.</a:t>
                      </a:r>
                      <a:endParaRPr lang="ru-RU" sz="1400" dirty="0">
                        <a:effectLst/>
                        <a:latin typeface="Calibri"/>
                        <a:ea typeface="Times New Roman"/>
                        <a:cs typeface="Times New Roman"/>
                      </a:endParaRPr>
                    </a:p>
                  </a:txBody>
                  <a:tcPr marL="68580" marR="68580" marT="0" marB="0" anchor="ctr">
                    <a:noFill/>
                  </a:tcPr>
                </a:tc>
              </a:tr>
              <a:tr h="857256">
                <a:tc>
                  <a:txBody>
                    <a:bodyPr/>
                    <a:lstStyle/>
                    <a:p>
                      <a:pPr algn="ctr">
                        <a:lnSpc>
                          <a:spcPct val="115000"/>
                        </a:lnSpc>
                        <a:spcAft>
                          <a:spcPts val="1000"/>
                        </a:spcAft>
                      </a:pPr>
                      <a:r>
                        <a:rPr lang="ru-RU" sz="1400" dirty="0" smtClean="0">
                          <a:effectLst/>
                          <a:latin typeface="Times New Roman"/>
                          <a:ea typeface="Times New Roman"/>
                          <a:cs typeface="Times New Roman"/>
                        </a:rPr>
                        <a:t>2.</a:t>
                      </a:r>
                      <a:endParaRPr lang="ru-RU" sz="1400" dirty="0">
                        <a:effectLst/>
                        <a:latin typeface="Calibri"/>
                        <a:ea typeface="Times New Roman"/>
                        <a:cs typeface="Times New Roman"/>
                      </a:endParaRPr>
                    </a:p>
                  </a:txBody>
                  <a:tcPr marL="68580" marR="68580" marT="0" marB="0" anchor="ctr">
                    <a:noFill/>
                  </a:tcPr>
                </a:tc>
                <a:tc>
                  <a:txBody>
                    <a:bodyPr/>
                    <a:lstStyle/>
                    <a:p>
                      <a:pPr>
                        <a:lnSpc>
                          <a:spcPct val="115000"/>
                        </a:lnSpc>
                        <a:spcAft>
                          <a:spcPts val="1000"/>
                        </a:spcAft>
                      </a:pPr>
                      <a:r>
                        <a:rPr lang="ru-RU" sz="1400" dirty="0">
                          <a:effectLst/>
                          <a:latin typeface="Times New Roman"/>
                          <a:ea typeface="Times New Roman"/>
                          <a:cs typeface="Times New Roman"/>
                        </a:rPr>
                        <a:t>2. Мы в Мордовии живем: региональный модуль дошкольного образования/ О.В. </a:t>
                      </a:r>
                      <a:r>
                        <a:rPr lang="ru-RU" sz="1400" dirty="0" err="1">
                          <a:effectLst/>
                          <a:latin typeface="Times New Roman"/>
                          <a:ea typeface="Times New Roman"/>
                          <a:cs typeface="Times New Roman"/>
                        </a:rPr>
                        <a:t>Бурляева</a:t>
                      </a:r>
                      <a:r>
                        <a:rPr lang="ru-RU" sz="1400" dirty="0">
                          <a:effectLst/>
                          <a:latin typeface="Times New Roman"/>
                          <a:ea typeface="Times New Roman"/>
                          <a:cs typeface="Times New Roman"/>
                        </a:rPr>
                        <a:t> [и др.];</a:t>
                      </a:r>
                      <a:r>
                        <a:rPr lang="ru-RU" sz="1400" dirty="0" err="1">
                          <a:effectLst/>
                          <a:latin typeface="Times New Roman"/>
                          <a:ea typeface="Times New Roman"/>
                          <a:cs typeface="Times New Roman"/>
                        </a:rPr>
                        <a:t>Мордов</a:t>
                      </a:r>
                      <a:r>
                        <a:rPr lang="ru-RU" sz="1400" dirty="0">
                          <a:effectLst/>
                          <a:latin typeface="Times New Roman"/>
                          <a:ea typeface="Times New Roman"/>
                          <a:cs typeface="Times New Roman"/>
                        </a:rPr>
                        <a:t>. гос. </a:t>
                      </a:r>
                      <a:r>
                        <a:rPr lang="ru-RU" sz="1400" dirty="0" err="1">
                          <a:effectLst/>
                          <a:latin typeface="Times New Roman"/>
                          <a:ea typeface="Times New Roman"/>
                          <a:cs typeface="Times New Roman"/>
                        </a:rPr>
                        <a:t>пед</a:t>
                      </a:r>
                      <a:r>
                        <a:rPr lang="ru-RU" sz="1400" dirty="0">
                          <a:effectLst/>
                          <a:latin typeface="Times New Roman"/>
                          <a:ea typeface="Times New Roman"/>
                          <a:cs typeface="Times New Roman"/>
                        </a:rPr>
                        <a:t>. ин –т. – Саранск, 2015г. – 84 с</a:t>
                      </a:r>
                      <a:r>
                        <a:rPr lang="ru-RU" sz="1400" dirty="0" smtClean="0">
                          <a:effectLst/>
                          <a:latin typeface="Times New Roman"/>
                          <a:ea typeface="Times New Roman"/>
                          <a:cs typeface="Times New Roman"/>
                        </a:rPr>
                        <a:t>.</a:t>
                      </a:r>
                      <a:r>
                        <a:rPr lang="ru-RU" sz="1400" i="1" dirty="0" smtClean="0">
                          <a:effectLst/>
                          <a:latin typeface="Times New Roman"/>
                          <a:ea typeface="Times New Roman"/>
                          <a:cs typeface="Times New Roman"/>
                        </a:rPr>
                        <a:t> </a:t>
                      </a:r>
                      <a:r>
                        <a:rPr lang="ru-RU" sz="1400" i="1" dirty="0">
                          <a:effectLst/>
                          <a:latin typeface="Times New Roman"/>
                          <a:ea typeface="Times New Roman"/>
                          <a:cs typeface="Times New Roman"/>
                        </a:rPr>
                        <a:t>(в соответствии с ФГОС)</a:t>
                      </a:r>
                      <a:endParaRPr lang="ru-RU" sz="1400" dirty="0">
                        <a:effectLst/>
                        <a:latin typeface="Calibri"/>
                        <a:ea typeface="Times New Roman"/>
                        <a:cs typeface="Times New Roman"/>
                      </a:endParaRPr>
                    </a:p>
                  </a:txBody>
                  <a:tcPr marL="68580" marR="68580" marT="0" marB="0" anchor="ctr">
                    <a:noFill/>
                  </a:tcPr>
                </a:tc>
              </a:tr>
              <a:tr h="356818">
                <a:tc gridSpan="2">
                  <a:txBody>
                    <a:bodyPr/>
                    <a:lstStyle/>
                    <a:p>
                      <a:pPr algn="ctr"/>
                      <a:r>
                        <a:rPr lang="ru-RU" sz="1400" b="1" kern="1200" dirty="0" smtClean="0">
                          <a:solidFill>
                            <a:schemeClr val="dk1"/>
                          </a:solidFill>
                          <a:effectLst/>
                          <a:latin typeface="Times New Roman" pitchFamily="18" charset="0"/>
                          <a:ea typeface="+mn-ea"/>
                          <a:cs typeface="Times New Roman" pitchFamily="18" charset="0"/>
                        </a:rPr>
                        <a:t>Парциальные программы</a:t>
                      </a:r>
                      <a:endParaRPr lang="ru-RU" sz="1400" dirty="0">
                        <a:latin typeface="Times New Roman" pitchFamily="18" charset="0"/>
                        <a:cs typeface="Times New Roman" pitchFamily="18" charset="0"/>
                      </a:endParaRPr>
                    </a:p>
                  </a:txBody>
                  <a:tcPr anchor="ctr">
                    <a:noFill/>
                  </a:tcPr>
                </a:tc>
                <a:tc hMerge="1">
                  <a:txBody>
                    <a:bodyPr/>
                    <a:lstStyle/>
                    <a:p>
                      <a:endParaRPr lang="ru-RU"/>
                    </a:p>
                  </a:txBody>
                  <a:tcPr/>
                </a:tc>
              </a:tr>
              <a:tr h="357190">
                <a:tc gridSpan="2">
                  <a:txBody>
                    <a:bodyPr/>
                    <a:lstStyle/>
                    <a:p>
                      <a:pPr algn="ctr"/>
                      <a:r>
                        <a:rPr lang="ru-RU" sz="1400" b="1" i="1" kern="1200" dirty="0" smtClean="0">
                          <a:solidFill>
                            <a:schemeClr val="dk1"/>
                          </a:solidFill>
                          <a:effectLst/>
                          <a:latin typeface="Times New Roman" pitchFamily="18" charset="0"/>
                          <a:ea typeface="+mn-ea"/>
                          <a:cs typeface="Times New Roman" pitchFamily="18" charset="0"/>
                        </a:rPr>
                        <a:t>Программы по физическому направлению</a:t>
                      </a:r>
                      <a:endParaRPr lang="ru-RU" sz="1400" b="1" dirty="0">
                        <a:latin typeface="Times New Roman" pitchFamily="18" charset="0"/>
                        <a:cs typeface="Times New Roman" pitchFamily="18" charset="0"/>
                      </a:endParaRPr>
                    </a:p>
                  </a:txBody>
                  <a:tcPr anchor="ctr">
                    <a:noFill/>
                  </a:tcPr>
                </a:tc>
                <a:tc hMerge="1">
                  <a:txBody>
                    <a:bodyPr/>
                    <a:lstStyle/>
                    <a:p>
                      <a:endParaRPr lang="ru-RU"/>
                    </a:p>
                  </a:txBody>
                  <a:tcPr/>
                </a:tc>
              </a:tr>
              <a:tr h="552997">
                <a:tc>
                  <a:txBody>
                    <a:bodyPr/>
                    <a:lstStyle/>
                    <a:p>
                      <a:pPr algn="ctr">
                        <a:lnSpc>
                          <a:spcPct val="115000"/>
                        </a:lnSpc>
                        <a:spcAft>
                          <a:spcPts val="1000"/>
                        </a:spcAft>
                      </a:pPr>
                      <a:r>
                        <a:rPr lang="ru-RU" sz="1400" dirty="0">
                          <a:effectLst/>
                          <a:latin typeface="Times New Roman" pitchFamily="18" charset="0"/>
                          <a:ea typeface="Times New Roman"/>
                          <a:cs typeface="Times New Roman" pitchFamily="18" charset="0"/>
                        </a:rPr>
                        <a:t>1</a:t>
                      </a:r>
                    </a:p>
                  </a:txBody>
                  <a:tcPr marL="68580" marR="68580" marT="0" marB="0" anchor="ctr"/>
                </a:tc>
                <a:tc>
                  <a:txBody>
                    <a:bodyPr/>
                    <a:lstStyle/>
                    <a:p>
                      <a:pPr>
                        <a:lnSpc>
                          <a:spcPct val="115000"/>
                        </a:lnSpc>
                        <a:spcAft>
                          <a:spcPts val="1000"/>
                        </a:spcAft>
                      </a:pPr>
                      <a:r>
                        <a:rPr lang="ru-RU" sz="1400" dirty="0">
                          <a:effectLst/>
                          <a:latin typeface="Times New Roman" pitchFamily="18" charset="0"/>
                          <a:ea typeface="Times New Roman"/>
                          <a:cs typeface="Times New Roman" pitchFamily="18" charset="0"/>
                        </a:rPr>
                        <a:t>Программа по физическому воспитанию дошкольников «Здоровье»/В</a:t>
                      </a:r>
                      <a:r>
                        <a:rPr lang="ru-RU" sz="1400" dirty="0" smtClean="0">
                          <a:effectLst/>
                          <a:latin typeface="Times New Roman" pitchFamily="18" charset="0"/>
                          <a:ea typeface="Times New Roman"/>
                          <a:cs typeface="Times New Roman" pitchFamily="18" charset="0"/>
                        </a:rPr>
                        <a:t>. Г. </a:t>
                      </a:r>
                      <a:r>
                        <a:rPr lang="ru-RU" sz="1400" dirty="0" err="1" smtClean="0">
                          <a:effectLst/>
                          <a:latin typeface="Times New Roman" pitchFamily="18" charset="0"/>
                          <a:ea typeface="Times New Roman"/>
                          <a:cs typeface="Times New Roman" pitchFamily="18" charset="0"/>
                        </a:rPr>
                        <a:t>Алямовская</a:t>
                      </a:r>
                      <a:r>
                        <a:rPr lang="ru-RU" sz="1400" dirty="0" smtClean="0">
                          <a:effectLst/>
                          <a:latin typeface="Times New Roman" pitchFamily="18" charset="0"/>
                          <a:ea typeface="Times New Roman"/>
                          <a:cs typeface="Times New Roman" pitchFamily="18" charset="0"/>
                        </a:rPr>
                        <a:t> </a:t>
                      </a:r>
                      <a:endParaRPr lang="ru-RU" sz="1400" dirty="0">
                        <a:effectLst/>
                        <a:latin typeface="Times New Roman" pitchFamily="18" charset="0"/>
                        <a:ea typeface="Times New Roman"/>
                        <a:cs typeface="Times New Roman" pitchFamily="18" charset="0"/>
                      </a:endParaRPr>
                    </a:p>
                  </a:txBody>
                  <a:tcPr marL="68580" marR="68580" marT="0" marB="0" anchor="ctr">
                    <a:noFill/>
                  </a:tcPr>
                </a:tc>
              </a:tr>
              <a:tr h="552997">
                <a:tc>
                  <a:txBody>
                    <a:bodyPr/>
                    <a:lstStyle/>
                    <a:p>
                      <a:pPr algn="ctr">
                        <a:lnSpc>
                          <a:spcPct val="115000"/>
                        </a:lnSpc>
                        <a:spcAft>
                          <a:spcPts val="1000"/>
                        </a:spcAft>
                      </a:pPr>
                      <a:r>
                        <a:rPr lang="ru-RU" sz="1400" dirty="0">
                          <a:effectLst/>
                          <a:latin typeface="Times New Roman" pitchFamily="18" charset="0"/>
                          <a:ea typeface="Times New Roman"/>
                          <a:cs typeface="Times New Roman" pitchFamily="18" charset="0"/>
                        </a:rPr>
                        <a:t>2</a:t>
                      </a:r>
                    </a:p>
                  </a:txBody>
                  <a:tcPr marL="68580" marR="68580" marT="0" marB="0" anchor="ctr">
                    <a:noFill/>
                  </a:tcPr>
                </a:tc>
                <a:tc>
                  <a:txBody>
                    <a:bodyPr/>
                    <a:lstStyle/>
                    <a:p>
                      <a:r>
                        <a:rPr lang="ru-RU" sz="1400" dirty="0">
                          <a:effectLst/>
                          <a:latin typeface="Times New Roman" pitchFamily="18" charset="0"/>
                          <a:ea typeface="Times New Roman"/>
                          <a:cs typeface="Times New Roman" pitchFamily="18" charset="0"/>
                        </a:rPr>
                        <a:t>Программа физического воспитания детей дошкольного возраста «Физическая культура – дошкольникам» / Глазырина Л.Д.- М.: </a:t>
                      </a:r>
                      <a:r>
                        <a:rPr lang="ru-RU" sz="1400" dirty="0" err="1">
                          <a:effectLst/>
                          <a:latin typeface="Times New Roman" pitchFamily="18" charset="0"/>
                          <a:ea typeface="Times New Roman"/>
                          <a:cs typeface="Times New Roman" pitchFamily="18" charset="0"/>
                        </a:rPr>
                        <a:t>д</a:t>
                      </a:r>
                      <a:r>
                        <a:rPr lang="ru-RU" sz="1400" dirty="0">
                          <a:effectLst/>
                          <a:latin typeface="Times New Roman" pitchFamily="18" charset="0"/>
                          <a:ea typeface="Times New Roman"/>
                          <a:cs typeface="Times New Roman" pitchFamily="18" charset="0"/>
                        </a:rPr>
                        <a:t> </a:t>
                      </a:r>
                      <a:r>
                        <a:rPr lang="ru-RU" sz="1400" dirty="0" err="1">
                          <a:effectLst/>
                          <a:latin typeface="Times New Roman" pitchFamily="18" charset="0"/>
                          <a:ea typeface="Times New Roman"/>
                          <a:cs typeface="Times New Roman" pitchFamily="18" charset="0"/>
                        </a:rPr>
                        <a:t>Гуманит</a:t>
                      </a:r>
                      <a:r>
                        <a:rPr lang="ru-RU" sz="1400" dirty="0">
                          <a:effectLst/>
                          <a:latin typeface="Times New Roman" pitchFamily="18" charset="0"/>
                          <a:ea typeface="Times New Roman"/>
                          <a:cs typeface="Times New Roman" pitchFamily="18" charset="0"/>
                        </a:rPr>
                        <a:t>, 1999</a:t>
                      </a:r>
                    </a:p>
                  </a:txBody>
                  <a:tcPr marL="68580" marR="68580" marT="0" marB="0" anchor="ctr">
                    <a:noFill/>
                  </a:tcPr>
                </a:tc>
              </a:tr>
              <a:tr h="521435">
                <a:tc>
                  <a:txBody>
                    <a:bodyPr/>
                    <a:lstStyle/>
                    <a:p>
                      <a:pPr algn="ctr">
                        <a:lnSpc>
                          <a:spcPct val="115000"/>
                        </a:lnSpc>
                        <a:spcAft>
                          <a:spcPts val="1000"/>
                        </a:spcAft>
                      </a:pPr>
                      <a:r>
                        <a:rPr lang="ru-RU" sz="1400" dirty="0">
                          <a:effectLst/>
                          <a:latin typeface="Times New Roman" pitchFamily="18" charset="0"/>
                          <a:ea typeface="Times New Roman"/>
                          <a:cs typeface="Times New Roman" pitchFamily="18" charset="0"/>
                        </a:rPr>
                        <a:t>3</a:t>
                      </a:r>
                    </a:p>
                  </a:txBody>
                  <a:tcPr marL="68580" marR="68580" marT="0" marB="0" anchor="ctr"/>
                </a:tc>
                <a:tc>
                  <a:txBody>
                    <a:bodyPr/>
                    <a:lstStyle/>
                    <a:p>
                      <a:r>
                        <a:rPr lang="ru-RU" sz="1400" dirty="0">
                          <a:effectLst/>
                          <a:latin typeface="Times New Roman" pitchFamily="18" charset="0"/>
                          <a:ea typeface="Times New Roman"/>
                          <a:cs typeface="Times New Roman" pitchFamily="18" charset="0"/>
                        </a:rPr>
                        <a:t> Программа для инструкторов по физическому воспитанию детей 3-7 лет. «Старт» / Л.В. Яковлева</a:t>
                      </a:r>
                    </a:p>
                  </a:txBody>
                  <a:tcPr marL="68580" marR="68580" marT="0" marB="0" anchor="ctr"/>
                </a:tc>
              </a:tr>
              <a:tr h="357190">
                <a:tc gridSpan="2">
                  <a:txBody>
                    <a:bodyPr/>
                    <a:lstStyle/>
                    <a:p>
                      <a:pPr algn="ctr"/>
                      <a:r>
                        <a:rPr lang="ru-RU" sz="1400" b="1" i="1" kern="1200" dirty="0" smtClean="0">
                          <a:solidFill>
                            <a:schemeClr val="dk1"/>
                          </a:solidFill>
                          <a:effectLst/>
                          <a:latin typeface="Times New Roman" pitchFamily="18" charset="0"/>
                          <a:ea typeface="+mn-ea"/>
                          <a:cs typeface="Times New Roman" pitchFamily="18" charset="0"/>
                        </a:rPr>
                        <a:t>Программы познавательно- речевого направления</a:t>
                      </a:r>
                      <a:endParaRPr lang="ru-RU" sz="1400" b="1" dirty="0">
                        <a:latin typeface="Times New Roman" pitchFamily="18" charset="0"/>
                        <a:cs typeface="Times New Roman" pitchFamily="18" charset="0"/>
                      </a:endParaRPr>
                    </a:p>
                  </a:txBody>
                  <a:tcPr anchor="ctr">
                    <a:noFill/>
                  </a:tcPr>
                </a:tc>
                <a:tc hMerge="1">
                  <a:txBody>
                    <a:bodyPr/>
                    <a:lstStyle/>
                    <a:p>
                      <a:endParaRPr lang="ru-RU"/>
                    </a:p>
                  </a:txBody>
                  <a:tcPr/>
                </a:tc>
              </a:tr>
              <a:tr h="785818">
                <a:tc>
                  <a:txBody>
                    <a:bodyPr/>
                    <a:lstStyle/>
                    <a:p>
                      <a:pPr algn="ctr">
                        <a:lnSpc>
                          <a:spcPct val="115000"/>
                        </a:lnSpc>
                        <a:spcAft>
                          <a:spcPts val="1000"/>
                        </a:spcAft>
                      </a:pPr>
                      <a:r>
                        <a:rPr lang="ru-RU" sz="1350" dirty="0">
                          <a:latin typeface="Times New Roman"/>
                          <a:ea typeface="Times New Roman"/>
                          <a:cs typeface="Times New Roman"/>
                        </a:rPr>
                        <a:t>1</a:t>
                      </a:r>
                      <a:endParaRPr lang="ru-RU" sz="1100" dirty="0">
                        <a:latin typeface="Calibri"/>
                        <a:ea typeface="Times New Roman"/>
                        <a:cs typeface="Times New Roman"/>
                      </a:endParaRPr>
                    </a:p>
                  </a:txBody>
                  <a:tcPr marL="68580" marR="68580" marT="0" marB="0" anchor="ctr"/>
                </a:tc>
                <a:tc>
                  <a:txBody>
                    <a:bodyPr/>
                    <a:lstStyle/>
                    <a:p>
                      <a:pPr>
                        <a:lnSpc>
                          <a:spcPct val="100000"/>
                        </a:lnSpc>
                        <a:spcAft>
                          <a:spcPts val="1000"/>
                        </a:spcAft>
                      </a:pPr>
                      <a:r>
                        <a:rPr lang="ru-RU" sz="1350" dirty="0">
                          <a:latin typeface="Times New Roman"/>
                          <a:ea typeface="Times New Roman"/>
                          <a:cs typeface="Times New Roman"/>
                        </a:rPr>
                        <a:t>Программа «Юный эколог»(от 5 до 7 лет</a:t>
                      </a:r>
                      <a:r>
                        <a:rPr lang="ru-RU" sz="1350" dirty="0" smtClean="0">
                          <a:latin typeface="Times New Roman"/>
                          <a:ea typeface="Times New Roman"/>
                          <a:cs typeface="Times New Roman"/>
                        </a:rPr>
                        <a:t>)/ С.Н.Николаева </a:t>
                      </a:r>
                      <a:r>
                        <a:rPr lang="ru-RU" sz="1350" dirty="0">
                          <a:latin typeface="Times New Roman"/>
                          <a:ea typeface="Times New Roman"/>
                          <a:cs typeface="Times New Roman"/>
                        </a:rPr>
                        <a:t>(</a:t>
                      </a:r>
                      <a:r>
                        <a:rPr lang="ru-RU" sz="1350" i="1" dirty="0">
                          <a:latin typeface="Times New Roman"/>
                          <a:ea typeface="Times New Roman"/>
                          <a:cs typeface="Times New Roman"/>
                        </a:rPr>
                        <a:t>Рекомендована </a:t>
                      </a:r>
                      <a:r>
                        <a:rPr lang="ru-RU" sz="1350" i="1" dirty="0" smtClean="0">
                          <a:latin typeface="Times New Roman"/>
                          <a:ea typeface="Times New Roman"/>
                          <a:cs typeface="Times New Roman"/>
                        </a:rPr>
                        <a:t>Министерством </a:t>
                      </a:r>
                      <a:r>
                        <a:rPr lang="ru-RU" sz="1350" i="1" dirty="0">
                          <a:latin typeface="Times New Roman"/>
                          <a:ea typeface="Times New Roman"/>
                          <a:cs typeface="Times New Roman"/>
                        </a:rPr>
                        <a:t>образования РФ</a:t>
                      </a:r>
                      <a:r>
                        <a:rPr lang="ru-RU" sz="1350" i="1" dirty="0" smtClean="0">
                          <a:latin typeface="Times New Roman"/>
                          <a:ea typeface="Times New Roman"/>
                          <a:cs typeface="Times New Roman"/>
                        </a:rPr>
                        <a:t>).</a:t>
                      </a:r>
                    </a:p>
                    <a:p>
                      <a:pPr>
                        <a:lnSpc>
                          <a:spcPct val="100000"/>
                        </a:lnSpc>
                        <a:spcAft>
                          <a:spcPts val="1000"/>
                        </a:spcAft>
                      </a:pPr>
                      <a:r>
                        <a:rPr lang="ru-RU" sz="1400" i="0" kern="1200" dirty="0" smtClean="0">
                          <a:solidFill>
                            <a:schemeClr val="dk1"/>
                          </a:solidFill>
                          <a:latin typeface="Times New Roman" pitchFamily="18" charset="0"/>
                          <a:ea typeface="+mn-ea"/>
                          <a:cs typeface="Times New Roman" pitchFamily="18" charset="0"/>
                        </a:rPr>
                        <a:t>Программа О. А. </a:t>
                      </a:r>
                      <a:r>
                        <a:rPr lang="ru-RU" sz="1400" i="0" kern="1200" dirty="0" err="1" smtClean="0">
                          <a:solidFill>
                            <a:schemeClr val="dk1"/>
                          </a:solidFill>
                          <a:latin typeface="Times New Roman" pitchFamily="18" charset="0"/>
                          <a:ea typeface="+mn-ea"/>
                          <a:cs typeface="Times New Roman" pitchFamily="18" charset="0"/>
                        </a:rPr>
                        <a:t>Воронкевич</a:t>
                      </a:r>
                      <a:r>
                        <a:rPr lang="ru-RU" sz="1400" i="0" kern="1200" dirty="0" smtClean="0">
                          <a:solidFill>
                            <a:schemeClr val="dk1"/>
                          </a:solidFill>
                          <a:latin typeface="Times New Roman" pitchFamily="18" charset="0"/>
                          <a:ea typeface="+mn-ea"/>
                          <a:cs typeface="Times New Roman" pitchFamily="18" charset="0"/>
                        </a:rPr>
                        <a:t> «Добро пожаловать в экологию»</a:t>
                      </a:r>
                      <a:endParaRPr lang="ru-RU" sz="1100" dirty="0">
                        <a:latin typeface="Calibri"/>
                        <a:ea typeface="Times New Roman"/>
                        <a:cs typeface="Times New Roman"/>
                      </a:endParaRPr>
                    </a:p>
                  </a:txBody>
                  <a:tcPr marL="68580" marR="68580" marT="0" marB="0" anchor="ctr">
                    <a:noFill/>
                  </a:tcPr>
                </a:tc>
              </a:tr>
              <a:tr h="823065">
                <a:tc>
                  <a:txBody>
                    <a:bodyPr/>
                    <a:lstStyle/>
                    <a:p>
                      <a:pPr algn="ctr">
                        <a:lnSpc>
                          <a:spcPct val="115000"/>
                        </a:lnSpc>
                        <a:spcAft>
                          <a:spcPts val="1000"/>
                        </a:spcAft>
                      </a:pPr>
                      <a:r>
                        <a:rPr lang="ru-RU" sz="1000" b="0" dirty="0">
                          <a:solidFill>
                            <a:schemeClr val="tx1"/>
                          </a:solidFill>
                          <a:latin typeface="Times New Roman"/>
                          <a:ea typeface="Times New Roman"/>
                          <a:cs typeface="Times New Roman"/>
                        </a:rPr>
                        <a:t>2</a:t>
                      </a:r>
                      <a:endParaRPr lang="ru-RU" sz="1000" b="0" dirty="0">
                        <a:solidFill>
                          <a:schemeClr val="tx1"/>
                        </a:solidFill>
                        <a:latin typeface="Calibri"/>
                        <a:ea typeface="Times New Roman"/>
                        <a:cs typeface="Times New Roman"/>
                      </a:endParaRPr>
                    </a:p>
                  </a:txBody>
                  <a:tcPr marL="68580" marR="68580" marT="0" marB="0" anchor="ctr">
                    <a:noFill/>
                  </a:tcPr>
                </a:tc>
                <a:tc>
                  <a:txBody>
                    <a:bodyPr/>
                    <a:lstStyle/>
                    <a:p>
                      <a:pPr>
                        <a:lnSpc>
                          <a:spcPct val="115000"/>
                        </a:lnSpc>
                        <a:spcAft>
                          <a:spcPts val="1000"/>
                        </a:spcAft>
                      </a:pPr>
                      <a:r>
                        <a:rPr lang="ru-RU" sz="1400" b="0" dirty="0">
                          <a:solidFill>
                            <a:schemeClr val="tx1"/>
                          </a:solidFill>
                          <a:latin typeface="Times New Roman"/>
                          <a:ea typeface="Times New Roman"/>
                          <a:cs typeface="Times New Roman"/>
                        </a:rPr>
                        <a:t>Программа по развитию речи в детском саду (от 3 до 7 лет) / О.С.Ушакова – М.: Творческий Центр. 2008г.(</a:t>
                      </a:r>
                      <a:r>
                        <a:rPr lang="ru-RU" sz="1400" b="0" i="1" dirty="0">
                          <a:solidFill>
                            <a:schemeClr val="tx1"/>
                          </a:solidFill>
                          <a:latin typeface="Times New Roman"/>
                          <a:ea typeface="Times New Roman"/>
                          <a:cs typeface="Times New Roman"/>
                        </a:rPr>
                        <a:t>Одобрена Федеральным экспертным советом по общему образованию Министерства образования РФ)</a:t>
                      </a:r>
                      <a:endParaRPr lang="ru-RU" sz="1400" b="0" dirty="0">
                        <a:solidFill>
                          <a:schemeClr val="tx1"/>
                        </a:solidFill>
                        <a:latin typeface="Calibri"/>
                        <a:ea typeface="Times New Roman"/>
                        <a:cs typeface="Times New Roman"/>
                      </a:endParaRPr>
                    </a:p>
                  </a:txBody>
                  <a:tcPr marL="68580" marR="68580" marT="0" marB="0" anchor="ctr">
                    <a:noFill/>
                  </a:tcPr>
                </a:tc>
              </a:tr>
            </a:tbl>
          </a:graphicData>
        </a:graphic>
      </p:graphicFrame>
    </p:spTree>
    <p:extLst>
      <p:ext uri="{BB962C8B-B14F-4D97-AF65-F5344CB8AC3E}">
        <p14:creationId xmlns:p14="http://schemas.microsoft.com/office/powerpoint/2010/main" val="3415605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0041" y="642910"/>
          <a:ext cx="5857917" cy="7207707"/>
        </p:xfrm>
        <a:graphic>
          <a:graphicData uri="http://schemas.openxmlformats.org/drawingml/2006/table">
            <a:tbl>
              <a:tblPr firstRow="1" bandRow="1">
                <a:tableStyleId>{5C22544A-7EE6-4342-B048-85BDC9FD1C3A}</a:tableStyleId>
              </a:tblPr>
              <a:tblGrid>
                <a:gridCol w="571505"/>
                <a:gridCol w="5286412"/>
              </a:tblGrid>
              <a:tr h="376286">
                <a:tc>
                  <a:txBody>
                    <a:bodyPr/>
                    <a:lstStyle/>
                    <a:p>
                      <a:pPr algn="ctr">
                        <a:lnSpc>
                          <a:spcPct val="115000"/>
                        </a:lnSpc>
                        <a:spcAft>
                          <a:spcPts val="1000"/>
                        </a:spcAft>
                      </a:pPr>
                      <a:r>
                        <a:rPr lang="ru-RU" sz="1400" b="0" dirty="0">
                          <a:solidFill>
                            <a:schemeClr val="tx1"/>
                          </a:solidFill>
                          <a:latin typeface="Times New Roman" pitchFamily="18" charset="0"/>
                          <a:ea typeface="Times New Roman"/>
                          <a:cs typeface="Times New Roman" pitchFamily="18" charset="0"/>
                        </a:rPr>
                        <a:t>3</a:t>
                      </a:r>
                    </a:p>
                  </a:txBody>
                  <a:tcPr marL="68580" marR="68580" marT="0" marB="0" anchor="ctr">
                    <a:noFill/>
                  </a:tcPr>
                </a:tc>
                <a:tc>
                  <a:txBody>
                    <a:bodyPr/>
                    <a:lstStyle/>
                    <a:p>
                      <a:pPr>
                        <a:lnSpc>
                          <a:spcPct val="115000"/>
                        </a:lnSpc>
                        <a:spcAft>
                          <a:spcPts val="1000"/>
                        </a:spcAft>
                      </a:pPr>
                      <a:r>
                        <a:rPr lang="ru-RU" sz="1400" b="0" dirty="0">
                          <a:solidFill>
                            <a:schemeClr val="tx1"/>
                          </a:solidFill>
                          <a:latin typeface="Times New Roman" pitchFamily="18" charset="0"/>
                          <a:ea typeface="Times New Roman"/>
                          <a:cs typeface="Times New Roman" pitchFamily="18" charset="0"/>
                        </a:rPr>
                        <a:t>Программа математического развития детей дошкольного возраста в системе дошкольного образования/ Колесникова Е.В. «Математические ступеньки»</a:t>
                      </a:r>
                    </a:p>
                  </a:txBody>
                  <a:tcPr marL="68580" marR="68580" marT="0" marB="0" anchor="ctr">
                    <a:noFill/>
                  </a:tcPr>
                </a:tc>
              </a:tr>
              <a:tr h="337917">
                <a:tc gridSpan="2">
                  <a:txBody>
                    <a:bodyPr/>
                    <a:lstStyle/>
                    <a:p>
                      <a:pPr algn="ctr"/>
                      <a:r>
                        <a:rPr lang="ru-RU" sz="1400" b="1" i="1" kern="1200" dirty="0" smtClean="0">
                          <a:solidFill>
                            <a:schemeClr val="dk1"/>
                          </a:solidFill>
                          <a:latin typeface="Times New Roman" pitchFamily="18" charset="0"/>
                          <a:ea typeface="+mn-ea"/>
                          <a:cs typeface="Times New Roman" pitchFamily="18" charset="0"/>
                        </a:rPr>
                        <a:t>Программы социально-коммуникативного направления</a:t>
                      </a:r>
                      <a:endParaRPr lang="ru-RU" sz="1400" b="1" dirty="0">
                        <a:latin typeface="Times New Roman" pitchFamily="18" charset="0"/>
                        <a:cs typeface="Times New Roman" pitchFamily="18" charset="0"/>
                      </a:endParaRPr>
                    </a:p>
                  </a:txBody>
                  <a:tcPr anchor="ctr">
                    <a:noFill/>
                  </a:tcPr>
                </a:tc>
                <a:tc hMerge="1">
                  <a:txBody>
                    <a:bodyPr/>
                    <a:lstStyle/>
                    <a:p>
                      <a:endParaRPr lang="ru-RU"/>
                    </a:p>
                  </a:txBody>
                  <a:tcPr/>
                </a:tc>
              </a:tr>
              <a:tr h="1032690">
                <a:tc>
                  <a:txBody>
                    <a:bodyPr/>
                    <a:lstStyle/>
                    <a:p>
                      <a:pPr algn="ctr">
                        <a:lnSpc>
                          <a:spcPct val="115000"/>
                        </a:lnSpc>
                        <a:spcAft>
                          <a:spcPts val="1000"/>
                        </a:spcAft>
                      </a:pPr>
                      <a:r>
                        <a:rPr lang="ru-RU" sz="1400" dirty="0">
                          <a:latin typeface="Times New Roman" pitchFamily="18" charset="0"/>
                          <a:ea typeface="Times New Roman"/>
                          <a:cs typeface="Times New Roman" pitchFamily="18" charset="0"/>
                        </a:rPr>
                        <a:t>1</a:t>
                      </a:r>
                    </a:p>
                  </a:txBody>
                  <a:tcPr marL="68580" marR="68580" marT="0" marB="0" anchor="ctr">
                    <a:noFill/>
                  </a:tcPr>
                </a:tc>
                <a:tc>
                  <a:txBody>
                    <a:bodyPr/>
                    <a:lstStyle/>
                    <a:p>
                      <a:pPr>
                        <a:lnSpc>
                          <a:spcPct val="115000"/>
                        </a:lnSpc>
                        <a:spcAft>
                          <a:spcPts val="1000"/>
                        </a:spcAft>
                      </a:pPr>
                      <a:r>
                        <a:rPr lang="ru-RU" sz="1400" dirty="0">
                          <a:latin typeface="Times New Roman" pitchFamily="18" charset="0"/>
                          <a:ea typeface="Times New Roman"/>
                          <a:cs typeface="Times New Roman" pitchFamily="18" charset="0"/>
                        </a:rPr>
                        <a:t>Программа «Я – человек» </a:t>
                      </a:r>
                      <a:r>
                        <a:rPr lang="ru-RU" sz="1400" dirty="0" smtClean="0">
                          <a:latin typeface="Times New Roman" pitchFamily="18" charset="0"/>
                          <a:ea typeface="Times New Roman"/>
                          <a:cs typeface="Times New Roman" pitchFamily="18" charset="0"/>
                        </a:rPr>
                        <a:t>(</a:t>
                      </a:r>
                      <a:r>
                        <a:rPr lang="ru-RU" sz="1400" dirty="0">
                          <a:latin typeface="Times New Roman" pitchFamily="18" charset="0"/>
                          <a:ea typeface="Times New Roman"/>
                          <a:cs typeface="Times New Roman" pitchFamily="18" charset="0"/>
                        </a:rPr>
                        <a:t>приобщение ребенка к социальному миру</a:t>
                      </a:r>
                      <a:r>
                        <a:rPr lang="ru-RU" sz="1400" dirty="0" smtClean="0">
                          <a:latin typeface="Times New Roman" pitchFamily="18" charset="0"/>
                          <a:ea typeface="Times New Roman"/>
                          <a:cs typeface="Times New Roman" pitchFamily="18" charset="0"/>
                        </a:rPr>
                        <a:t>) (</a:t>
                      </a:r>
                      <a:r>
                        <a:rPr lang="ru-RU" sz="1400" dirty="0">
                          <a:latin typeface="Times New Roman" pitchFamily="18" charset="0"/>
                          <a:ea typeface="Times New Roman"/>
                          <a:cs typeface="Times New Roman" pitchFamily="18" charset="0"/>
                        </a:rPr>
                        <a:t>от 5 до 7 лет) / С.А.Козлова .- М. 1996г. </a:t>
                      </a:r>
                      <a:r>
                        <a:rPr lang="ru-RU" sz="1400" i="1" dirty="0">
                          <a:latin typeface="Times New Roman" pitchFamily="18" charset="0"/>
                          <a:ea typeface="Times New Roman"/>
                          <a:cs typeface="Times New Roman" pitchFamily="18" charset="0"/>
                        </a:rPr>
                        <a:t>(Допущена Департаментом общего среднего образования Министерства </a:t>
                      </a:r>
                      <a:r>
                        <a:rPr lang="ru-RU" sz="1400" i="1" dirty="0" smtClean="0">
                          <a:latin typeface="Times New Roman" pitchFamily="18" charset="0"/>
                          <a:ea typeface="Times New Roman"/>
                          <a:cs typeface="Times New Roman" pitchFamily="18" charset="0"/>
                        </a:rPr>
                        <a:t>образования </a:t>
                      </a:r>
                      <a:r>
                        <a:rPr lang="ru-RU" sz="1400" i="1" dirty="0">
                          <a:latin typeface="Times New Roman" pitchFamily="18" charset="0"/>
                          <a:ea typeface="Times New Roman"/>
                          <a:cs typeface="Times New Roman" pitchFamily="18" charset="0"/>
                        </a:rPr>
                        <a:t>РФ)</a:t>
                      </a:r>
                      <a:endParaRPr lang="ru-RU" sz="1400" dirty="0">
                        <a:latin typeface="Times New Roman" pitchFamily="18" charset="0"/>
                        <a:ea typeface="Times New Roman"/>
                        <a:cs typeface="Times New Roman" pitchFamily="18" charset="0"/>
                      </a:endParaRPr>
                    </a:p>
                  </a:txBody>
                  <a:tcPr marL="68580" marR="68580" marT="0" marB="0" anchor="ctr">
                    <a:noFill/>
                  </a:tcPr>
                </a:tc>
              </a:tr>
              <a:tr h="508074">
                <a:tc>
                  <a:txBody>
                    <a:bodyPr/>
                    <a:lstStyle/>
                    <a:p>
                      <a:pPr algn="ctr">
                        <a:lnSpc>
                          <a:spcPct val="115000"/>
                        </a:lnSpc>
                        <a:spcAft>
                          <a:spcPts val="1000"/>
                        </a:spcAft>
                      </a:pPr>
                      <a:r>
                        <a:rPr lang="ru-RU" sz="1400" dirty="0">
                          <a:latin typeface="Times New Roman" pitchFamily="18" charset="0"/>
                          <a:ea typeface="Times New Roman"/>
                          <a:cs typeface="Times New Roman" pitchFamily="18" charset="0"/>
                        </a:rPr>
                        <a:t>2</a:t>
                      </a:r>
                    </a:p>
                  </a:txBody>
                  <a:tcPr marL="68580" marR="68580" marT="0" marB="0" anchor="ctr">
                    <a:noFill/>
                  </a:tcPr>
                </a:tc>
                <a:tc>
                  <a:txBody>
                    <a:bodyPr/>
                    <a:lstStyle/>
                    <a:p>
                      <a:pPr>
                        <a:lnSpc>
                          <a:spcPct val="115000"/>
                        </a:lnSpc>
                        <a:spcAft>
                          <a:spcPts val="1000"/>
                        </a:spcAft>
                      </a:pPr>
                      <a:r>
                        <a:rPr lang="ru-RU" sz="1400" dirty="0">
                          <a:latin typeface="Times New Roman" pitchFamily="18" charset="0"/>
                          <a:ea typeface="Times New Roman"/>
                          <a:cs typeface="Times New Roman" pitchFamily="18" charset="0"/>
                        </a:rPr>
                        <a:t>Программа «Безопасность»(5 – 7 лет) / </a:t>
                      </a:r>
                      <a:r>
                        <a:rPr lang="ru-RU" sz="1400" dirty="0" err="1">
                          <a:latin typeface="Times New Roman" pitchFamily="18" charset="0"/>
                          <a:ea typeface="Times New Roman"/>
                          <a:cs typeface="Times New Roman" pitchFamily="18" charset="0"/>
                        </a:rPr>
                        <a:t>Р.Б.Стеркина</a:t>
                      </a:r>
                      <a:r>
                        <a:rPr lang="ru-RU" sz="1400" dirty="0">
                          <a:latin typeface="Times New Roman" pitchFamily="18" charset="0"/>
                          <a:ea typeface="Times New Roman"/>
                          <a:cs typeface="Times New Roman" pitchFamily="18" charset="0"/>
                        </a:rPr>
                        <a:t>, </a:t>
                      </a:r>
                      <a:r>
                        <a:rPr lang="ru-RU" sz="1400" dirty="0" smtClean="0">
                          <a:latin typeface="Times New Roman" pitchFamily="18" charset="0"/>
                          <a:ea typeface="Times New Roman"/>
                          <a:cs typeface="Times New Roman" pitchFamily="18" charset="0"/>
                        </a:rPr>
                        <a:t> О.Л.Князева</a:t>
                      </a:r>
                      <a:r>
                        <a:rPr lang="ru-RU" sz="1400" dirty="0">
                          <a:latin typeface="Times New Roman" pitchFamily="18" charset="0"/>
                          <a:ea typeface="Times New Roman"/>
                          <a:cs typeface="Times New Roman" pitchFamily="18" charset="0"/>
                        </a:rPr>
                        <a:t>, Н.Н.Авдеева </a:t>
                      </a:r>
                      <a:r>
                        <a:rPr lang="ru-RU" sz="1400" i="1" dirty="0">
                          <a:latin typeface="Times New Roman" pitchFamily="18" charset="0"/>
                          <a:ea typeface="Times New Roman"/>
                          <a:cs typeface="Times New Roman" pitchFamily="18" charset="0"/>
                        </a:rPr>
                        <a:t>(Рекомендована </a:t>
                      </a:r>
                      <a:r>
                        <a:rPr lang="ru-RU" sz="1400" i="1" dirty="0" smtClean="0">
                          <a:latin typeface="Times New Roman" pitchFamily="18" charset="0"/>
                          <a:ea typeface="Times New Roman"/>
                          <a:cs typeface="Times New Roman" pitchFamily="18" charset="0"/>
                        </a:rPr>
                        <a:t>Министерством </a:t>
                      </a:r>
                      <a:r>
                        <a:rPr lang="ru-RU" sz="1400" i="1" dirty="0">
                          <a:latin typeface="Times New Roman" pitchFamily="18" charset="0"/>
                          <a:ea typeface="Times New Roman"/>
                          <a:cs typeface="Times New Roman" pitchFamily="18" charset="0"/>
                        </a:rPr>
                        <a:t>образования РФ)</a:t>
                      </a:r>
                      <a:endParaRPr lang="ru-RU" sz="1400" dirty="0">
                        <a:latin typeface="Times New Roman" pitchFamily="18" charset="0"/>
                        <a:ea typeface="Times New Roman"/>
                        <a:cs typeface="Times New Roman" pitchFamily="18" charset="0"/>
                      </a:endParaRPr>
                    </a:p>
                  </a:txBody>
                  <a:tcPr marL="68580" marR="68580" marT="0" marB="0" anchor="ctr">
                    <a:noFill/>
                  </a:tcPr>
                </a:tc>
              </a:tr>
              <a:tr h="337917">
                <a:tc gridSpan="2">
                  <a:txBody>
                    <a:bodyPr/>
                    <a:lstStyle/>
                    <a:p>
                      <a:pPr algn="ctr"/>
                      <a:r>
                        <a:rPr lang="ru-RU" sz="1400" b="1" i="1" kern="1200" dirty="0" smtClean="0">
                          <a:solidFill>
                            <a:schemeClr val="dk1"/>
                          </a:solidFill>
                          <a:latin typeface="Times New Roman" pitchFamily="18" charset="0"/>
                          <a:ea typeface="+mn-ea"/>
                          <a:cs typeface="Times New Roman" pitchFamily="18" charset="0"/>
                        </a:rPr>
                        <a:t>Программы художественно-эстетического направления</a:t>
                      </a:r>
                    </a:p>
                  </a:txBody>
                  <a:tcPr anchor="ctr">
                    <a:noFill/>
                  </a:tcPr>
                </a:tc>
                <a:tc hMerge="1">
                  <a:txBody>
                    <a:bodyPr/>
                    <a:lstStyle/>
                    <a:p>
                      <a:endParaRPr lang="ru-RU"/>
                    </a:p>
                  </a:txBody>
                  <a:tcPr/>
                </a:tc>
              </a:tr>
              <a:tr h="1032690">
                <a:tc>
                  <a:txBody>
                    <a:bodyPr/>
                    <a:lstStyle/>
                    <a:p>
                      <a:pPr algn="ctr">
                        <a:lnSpc>
                          <a:spcPct val="115000"/>
                        </a:lnSpc>
                        <a:spcAft>
                          <a:spcPts val="1000"/>
                        </a:spcAft>
                      </a:pPr>
                      <a:r>
                        <a:rPr lang="ru-RU" sz="1400" dirty="0">
                          <a:latin typeface="Times New Roman" pitchFamily="18" charset="0"/>
                          <a:ea typeface="Times New Roman"/>
                          <a:cs typeface="Times New Roman" pitchFamily="18" charset="0"/>
                        </a:rPr>
                        <a:t>1</a:t>
                      </a:r>
                    </a:p>
                  </a:txBody>
                  <a:tcPr marL="68580" marR="68580" marT="0" marB="0" anchor="ctr">
                    <a:noFill/>
                  </a:tcPr>
                </a:tc>
                <a:tc>
                  <a:txBody>
                    <a:bodyPr/>
                    <a:lstStyle/>
                    <a:p>
                      <a:pPr>
                        <a:lnSpc>
                          <a:spcPct val="115000"/>
                        </a:lnSpc>
                        <a:spcAft>
                          <a:spcPts val="1000"/>
                        </a:spcAft>
                      </a:pPr>
                      <a:r>
                        <a:rPr lang="ru-RU" sz="1400" dirty="0">
                          <a:latin typeface="Times New Roman" pitchFamily="18" charset="0"/>
                          <a:ea typeface="Times New Roman"/>
                          <a:cs typeface="Times New Roman" pitchFamily="18" charset="0"/>
                        </a:rPr>
                        <a:t>«Конструирование и художественный труд в детском саду»: Программа и конспекты занятий с 1 года до 7 лет / </a:t>
                      </a:r>
                      <a:r>
                        <a:rPr lang="ru-RU" sz="1400" dirty="0" err="1">
                          <a:latin typeface="Times New Roman" pitchFamily="18" charset="0"/>
                          <a:ea typeface="Times New Roman"/>
                          <a:cs typeface="Times New Roman" pitchFamily="18" charset="0"/>
                        </a:rPr>
                        <a:t>Л.В.Куцакова</a:t>
                      </a:r>
                      <a:r>
                        <a:rPr lang="ru-RU" sz="1400" dirty="0">
                          <a:latin typeface="Times New Roman" pitchFamily="18" charset="0"/>
                          <a:ea typeface="Times New Roman"/>
                          <a:cs typeface="Times New Roman" pitchFamily="18" charset="0"/>
                        </a:rPr>
                        <a:t> -  (</a:t>
                      </a:r>
                      <a:r>
                        <a:rPr lang="ru-RU" sz="1400" i="1" dirty="0">
                          <a:latin typeface="Times New Roman" pitchFamily="18" charset="0"/>
                          <a:ea typeface="Times New Roman"/>
                          <a:cs typeface="Times New Roman" pitchFamily="18" charset="0"/>
                        </a:rPr>
                        <a:t>Рекомендовано Министерством общего и профессионального образования РФ)</a:t>
                      </a:r>
                      <a:endParaRPr lang="ru-RU" sz="1400" dirty="0">
                        <a:latin typeface="Times New Roman" pitchFamily="18" charset="0"/>
                        <a:ea typeface="Times New Roman"/>
                        <a:cs typeface="Times New Roman" pitchFamily="18" charset="0"/>
                      </a:endParaRPr>
                    </a:p>
                  </a:txBody>
                  <a:tcPr marL="68580" marR="68580" marT="0" marB="0" anchor="ctr">
                    <a:noFill/>
                  </a:tcPr>
                </a:tc>
              </a:tr>
              <a:tr h="770382">
                <a:tc>
                  <a:txBody>
                    <a:bodyPr/>
                    <a:lstStyle/>
                    <a:p>
                      <a:pPr algn="ctr">
                        <a:lnSpc>
                          <a:spcPct val="115000"/>
                        </a:lnSpc>
                        <a:spcAft>
                          <a:spcPts val="1000"/>
                        </a:spcAft>
                      </a:pPr>
                      <a:r>
                        <a:rPr lang="ru-RU" sz="1400" dirty="0">
                          <a:latin typeface="Times New Roman" pitchFamily="18" charset="0"/>
                          <a:ea typeface="Times New Roman"/>
                          <a:cs typeface="Times New Roman" pitchFamily="18" charset="0"/>
                        </a:rPr>
                        <a:t>2</a:t>
                      </a:r>
                    </a:p>
                  </a:txBody>
                  <a:tcPr marL="68580" marR="68580" marT="0" marB="0" anchor="ctr">
                    <a:noFill/>
                  </a:tcPr>
                </a:tc>
                <a:tc>
                  <a:txBody>
                    <a:bodyPr/>
                    <a:lstStyle/>
                    <a:p>
                      <a:pPr>
                        <a:lnSpc>
                          <a:spcPct val="115000"/>
                        </a:lnSpc>
                        <a:spcAft>
                          <a:spcPts val="1000"/>
                        </a:spcAft>
                      </a:pPr>
                      <a:r>
                        <a:rPr lang="ru-RU" sz="1400" dirty="0">
                          <a:latin typeface="Times New Roman" pitchFamily="18" charset="0"/>
                          <a:ea typeface="Times New Roman"/>
                          <a:cs typeface="Times New Roman" pitchFamily="18" charset="0"/>
                        </a:rPr>
                        <a:t>Программа «Приобщение детей к истокам русской народной культуры»/  О.Л.Князева, </a:t>
                      </a:r>
                      <a:r>
                        <a:rPr lang="ru-RU" sz="1400" dirty="0" err="1">
                          <a:latin typeface="Times New Roman" pitchFamily="18" charset="0"/>
                          <a:ea typeface="Times New Roman"/>
                          <a:cs typeface="Times New Roman" pitchFamily="18" charset="0"/>
                        </a:rPr>
                        <a:t>М.Д.Маханева</a:t>
                      </a:r>
                      <a:r>
                        <a:rPr lang="ru-RU" sz="1400" dirty="0">
                          <a:latin typeface="Times New Roman" pitchFamily="18" charset="0"/>
                          <a:ea typeface="Times New Roman"/>
                          <a:cs typeface="Times New Roman" pitchFamily="18" charset="0"/>
                        </a:rPr>
                        <a:t> . – СПб, «</a:t>
                      </a:r>
                      <a:r>
                        <a:rPr lang="ru-RU" sz="1400" dirty="0" err="1">
                          <a:latin typeface="Times New Roman" pitchFamily="18" charset="0"/>
                          <a:ea typeface="Times New Roman"/>
                          <a:cs typeface="Times New Roman" pitchFamily="18" charset="0"/>
                        </a:rPr>
                        <a:t>Детсво</a:t>
                      </a:r>
                      <a:r>
                        <a:rPr lang="ru-RU" sz="1400" dirty="0">
                          <a:latin typeface="Times New Roman" pitchFamily="18" charset="0"/>
                          <a:ea typeface="Times New Roman"/>
                          <a:cs typeface="Times New Roman" pitchFamily="18" charset="0"/>
                        </a:rPr>
                        <a:t>- Пресс», 2000г.  </a:t>
                      </a:r>
                      <a:r>
                        <a:rPr lang="ru-RU" sz="1400" i="1" dirty="0">
                          <a:latin typeface="Times New Roman" pitchFamily="18" charset="0"/>
                          <a:ea typeface="Times New Roman"/>
                          <a:cs typeface="Times New Roman" pitchFamily="18" charset="0"/>
                        </a:rPr>
                        <a:t>(Рекомендована Министерством образования РФ)</a:t>
                      </a:r>
                      <a:endParaRPr lang="ru-RU" sz="1400" dirty="0">
                        <a:latin typeface="Times New Roman" pitchFamily="18" charset="0"/>
                        <a:ea typeface="Times New Roman"/>
                        <a:cs typeface="Times New Roman" pitchFamily="18" charset="0"/>
                      </a:endParaRPr>
                    </a:p>
                  </a:txBody>
                  <a:tcPr marL="68580" marR="68580" marT="0" marB="0">
                    <a:noFill/>
                  </a:tcPr>
                </a:tc>
              </a:tr>
              <a:tr h="911181">
                <a:tc>
                  <a:txBody>
                    <a:bodyPr/>
                    <a:lstStyle/>
                    <a:p>
                      <a:pPr algn="ctr">
                        <a:lnSpc>
                          <a:spcPct val="115000"/>
                        </a:lnSpc>
                        <a:spcAft>
                          <a:spcPts val="1000"/>
                        </a:spcAft>
                      </a:pPr>
                      <a:r>
                        <a:rPr lang="ru-RU" sz="1400" dirty="0">
                          <a:latin typeface="Times New Roman" pitchFamily="18" charset="0"/>
                          <a:ea typeface="Times New Roman"/>
                          <a:cs typeface="Times New Roman" pitchFamily="18" charset="0"/>
                        </a:rPr>
                        <a:t>3</a:t>
                      </a:r>
                    </a:p>
                  </a:txBody>
                  <a:tcPr marL="68580" marR="68580" marT="0" marB="0" anchor="ctr">
                    <a:noFill/>
                  </a:tcPr>
                </a:tc>
                <a:tc>
                  <a:txBody>
                    <a:bodyPr/>
                    <a:lstStyle/>
                    <a:p>
                      <a:pPr>
                        <a:lnSpc>
                          <a:spcPct val="115000"/>
                        </a:lnSpc>
                        <a:spcAft>
                          <a:spcPts val="1000"/>
                        </a:spcAft>
                      </a:pPr>
                      <a:r>
                        <a:rPr lang="ru-RU" sz="1400" dirty="0">
                          <a:latin typeface="Times New Roman" pitchFamily="18" charset="0"/>
                          <a:ea typeface="Times New Roman"/>
                          <a:cs typeface="Times New Roman" pitchFamily="18" charset="0"/>
                        </a:rPr>
                        <a:t>Программа «Музыкальные шедевры» /  </a:t>
                      </a:r>
                      <a:r>
                        <a:rPr lang="ru-RU" sz="1400" dirty="0" err="1">
                          <a:latin typeface="Times New Roman" pitchFamily="18" charset="0"/>
                          <a:ea typeface="Times New Roman"/>
                          <a:cs typeface="Times New Roman" pitchFamily="18" charset="0"/>
                        </a:rPr>
                        <a:t>О.П.Радынова</a:t>
                      </a:r>
                      <a:r>
                        <a:rPr lang="ru-RU" sz="1400" dirty="0">
                          <a:latin typeface="Times New Roman" pitchFamily="18" charset="0"/>
                          <a:ea typeface="Times New Roman"/>
                          <a:cs typeface="Times New Roman" pitchFamily="18" charset="0"/>
                        </a:rPr>
                        <a:t>  - М.: «Гном-Пресс», 1999г. </a:t>
                      </a:r>
                      <a:r>
                        <a:rPr lang="ru-RU" sz="1400" i="1" dirty="0">
                          <a:latin typeface="Times New Roman" pitchFamily="18" charset="0"/>
                          <a:ea typeface="Times New Roman"/>
                          <a:cs typeface="Times New Roman" pitchFamily="18" charset="0"/>
                        </a:rPr>
                        <a:t>(</a:t>
                      </a:r>
                      <a:r>
                        <a:rPr lang="ru-RU" sz="1400" i="1">
                          <a:latin typeface="Times New Roman" pitchFamily="18" charset="0"/>
                          <a:ea typeface="Times New Roman"/>
                          <a:cs typeface="Times New Roman" pitchFamily="18" charset="0"/>
                        </a:rPr>
                        <a:t>Рекомендована </a:t>
                      </a:r>
                      <a:r>
                        <a:rPr lang="ru-RU" sz="1400" i="1" smtClean="0">
                          <a:latin typeface="Times New Roman" pitchFamily="18" charset="0"/>
                          <a:ea typeface="Times New Roman"/>
                          <a:cs typeface="Times New Roman" pitchFamily="18" charset="0"/>
                        </a:rPr>
                        <a:t> Министерством </a:t>
                      </a:r>
                      <a:r>
                        <a:rPr lang="ru-RU" sz="1400" i="1" dirty="0">
                          <a:latin typeface="Times New Roman" pitchFamily="18" charset="0"/>
                          <a:ea typeface="Times New Roman"/>
                          <a:cs typeface="Times New Roman" pitchFamily="18" charset="0"/>
                        </a:rPr>
                        <a:t>общего и профессионального образования РФ)</a:t>
                      </a:r>
                      <a:endParaRPr lang="ru-RU" sz="1400" dirty="0">
                        <a:latin typeface="Times New Roman" pitchFamily="18" charset="0"/>
                        <a:ea typeface="Times New Roman"/>
                        <a:cs typeface="Times New Roman" pitchFamily="18" charset="0"/>
                      </a:endParaRPr>
                    </a:p>
                  </a:txBody>
                  <a:tcPr marL="68580" marR="68580" marT="0" marB="0" anchor="ctr">
                    <a:noFill/>
                  </a:tcPr>
                </a:tc>
              </a:tr>
              <a:tr h="1032690">
                <a:tc>
                  <a:txBody>
                    <a:bodyPr/>
                    <a:lstStyle/>
                    <a:p>
                      <a:pPr algn="ctr">
                        <a:lnSpc>
                          <a:spcPct val="115000"/>
                        </a:lnSpc>
                        <a:spcAft>
                          <a:spcPts val="1000"/>
                        </a:spcAft>
                      </a:pPr>
                      <a:r>
                        <a:rPr lang="ru-RU" sz="1400" dirty="0">
                          <a:latin typeface="Times New Roman" pitchFamily="18" charset="0"/>
                          <a:ea typeface="Times New Roman"/>
                          <a:cs typeface="Times New Roman" pitchFamily="18" charset="0"/>
                        </a:rPr>
                        <a:t>4</a:t>
                      </a:r>
                    </a:p>
                  </a:txBody>
                  <a:tcPr marL="68580" marR="68580" marT="0" marB="0" anchor="ctr">
                    <a:noFill/>
                  </a:tcPr>
                </a:tc>
                <a:tc>
                  <a:txBody>
                    <a:bodyPr/>
                    <a:lstStyle/>
                    <a:p>
                      <a:pPr>
                        <a:lnSpc>
                          <a:spcPct val="115000"/>
                        </a:lnSpc>
                        <a:spcAft>
                          <a:spcPts val="1000"/>
                        </a:spcAft>
                      </a:pPr>
                      <a:r>
                        <a:rPr lang="ru-RU" sz="1400" dirty="0">
                          <a:solidFill>
                            <a:srgbClr val="000000"/>
                          </a:solidFill>
                          <a:latin typeface="Times New Roman" pitchFamily="18" charset="0"/>
                          <a:ea typeface="Times New Roman"/>
                          <a:cs typeface="Times New Roman" pitchFamily="18" charset="0"/>
                        </a:rPr>
                        <a:t>Программа «Ладушки» /</a:t>
                      </a:r>
                      <a:r>
                        <a:rPr lang="ru-RU" sz="1400" dirty="0" err="1">
                          <a:solidFill>
                            <a:srgbClr val="000000"/>
                          </a:solidFill>
                          <a:latin typeface="Times New Roman" pitchFamily="18" charset="0"/>
                          <a:ea typeface="Times New Roman"/>
                          <a:cs typeface="Times New Roman" pitchFamily="18" charset="0"/>
                        </a:rPr>
                        <a:t>И.Каплунова</a:t>
                      </a:r>
                      <a:r>
                        <a:rPr lang="ru-RU" sz="1400" dirty="0">
                          <a:solidFill>
                            <a:srgbClr val="000000"/>
                          </a:solidFill>
                          <a:latin typeface="Times New Roman" pitchFamily="18" charset="0"/>
                          <a:ea typeface="Times New Roman"/>
                          <a:cs typeface="Times New Roman" pitchFamily="18" charset="0"/>
                        </a:rPr>
                        <a:t>, И. </a:t>
                      </a:r>
                      <a:r>
                        <a:rPr lang="ru-RU" sz="1400" dirty="0" err="1">
                          <a:solidFill>
                            <a:srgbClr val="000000"/>
                          </a:solidFill>
                          <a:latin typeface="Times New Roman" pitchFamily="18" charset="0"/>
                          <a:ea typeface="Times New Roman"/>
                          <a:cs typeface="Times New Roman" pitchFamily="18" charset="0"/>
                        </a:rPr>
                        <a:t>Новоскольцева</a:t>
                      </a:r>
                      <a:r>
                        <a:rPr lang="ru-RU" sz="1400" dirty="0">
                          <a:solidFill>
                            <a:srgbClr val="000000"/>
                          </a:solidFill>
                          <a:latin typeface="Times New Roman" pitchFamily="18" charset="0"/>
                          <a:ea typeface="Times New Roman"/>
                          <a:cs typeface="Times New Roman" pitchFamily="18" charset="0"/>
                        </a:rPr>
                        <a:t>. – СПб. «Композитор» 2005г</a:t>
                      </a:r>
                      <a:r>
                        <a:rPr lang="ru-RU" sz="1400" i="1" dirty="0">
                          <a:solidFill>
                            <a:srgbClr val="000000"/>
                          </a:solidFill>
                          <a:latin typeface="Times New Roman" pitchFamily="18" charset="0"/>
                          <a:ea typeface="Times New Roman"/>
                          <a:cs typeface="Times New Roman" pitchFamily="18" charset="0"/>
                        </a:rPr>
                        <a:t>. (рекомендована региональным экспертным советом  комитета по образованию СПб к использованию в дошкольных учреждениях )</a:t>
                      </a:r>
                      <a:endParaRPr lang="ru-RU" sz="1400" dirty="0">
                        <a:latin typeface="Times New Roman" pitchFamily="18" charset="0"/>
                        <a:ea typeface="Times New Roman"/>
                        <a:cs typeface="Times New Roman" pitchFamily="18" charset="0"/>
                      </a:endParaRPr>
                    </a:p>
                  </a:txBody>
                  <a:tcPr marL="68580" marR="68580" marT="0" marB="0" anchor="ctr">
                    <a:noFill/>
                  </a:tcPr>
                </a:tc>
              </a:tr>
              <a:tr h="508074">
                <a:tc>
                  <a:txBody>
                    <a:bodyPr/>
                    <a:lstStyle/>
                    <a:p>
                      <a:pPr algn="ctr">
                        <a:lnSpc>
                          <a:spcPct val="115000"/>
                        </a:lnSpc>
                        <a:spcAft>
                          <a:spcPts val="1000"/>
                        </a:spcAft>
                      </a:pPr>
                      <a:r>
                        <a:rPr lang="ru-RU" sz="1400" dirty="0">
                          <a:latin typeface="Times New Roman" pitchFamily="18" charset="0"/>
                          <a:ea typeface="Times New Roman"/>
                          <a:cs typeface="Times New Roman" pitchFamily="18" charset="0"/>
                        </a:rPr>
                        <a:t>5</a:t>
                      </a:r>
                    </a:p>
                  </a:txBody>
                  <a:tcPr marL="68580" marR="68580" marT="0" marB="0" anchor="ctr">
                    <a:noFill/>
                  </a:tcPr>
                </a:tc>
                <a:tc>
                  <a:txBody>
                    <a:bodyPr/>
                    <a:lstStyle/>
                    <a:p>
                      <a:pPr>
                        <a:lnSpc>
                          <a:spcPct val="115000"/>
                        </a:lnSpc>
                        <a:spcAft>
                          <a:spcPts val="1000"/>
                        </a:spcAft>
                      </a:pPr>
                      <a:r>
                        <a:rPr lang="ru-RU" sz="1400" dirty="0">
                          <a:solidFill>
                            <a:srgbClr val="000000"/>
                          </a:solidFill>
                          <a:latin typeface="Times New Roman" pitchFamily="18" charset="0"/>
                          <a:ea typeface="Times New Roman"/>
                          <a:cs typeface="Times New Roman" pitchFamily="18" charset="0"/>
                        </a:rPr>
                        <a:t>Программа «Изобразительная деятельность» / </a:t>
                      </a:r>
                      <a:r>
                        <a:rPr lang="ru-RU" sz="1400" dirty="0" err="1">
                          <a:solidFill>
                            <a:srgbClr val="000000"/>
                          </a:solidFill>
                          <a:latin typeface="Times New Roman" pitchFamily="18" charset="0"/>
                          <a:ea typeface="Times New Roman"/>
                          <a:cs typeface="Times New Roman" pitchFamily="18" charset="0"/>
                        </a:rPr>
                        <a:t>Г.С.Швайко</a:t>
                      </a:r>
                      <a:r>
                        <a:rPr lang="ru-RU" sz="1400" dirty="0">
                          <a:solidFill>
                            <a:srgbClr val="000000"/>
                          </a:solidFill>
                          <a:latin typeface="Times New Roman" pitchFamily="18" charset="0"/>
                          <a:ea typeface="Times New Roman"/>
                          <a:cs typeface="Times New Roman" pitchFamily="18" charset="0"/>
                        </a:rPr>
                        <a:t> –М.: «</a:t>
                      </a:r>
                      <a:r>
                        <a:rPr lang="ru-RU" sz="1400" dirty="0" err="1">
                          <a:solidFill>
                            <a:srgbClr val="000000"/>
                          </a:solidFill>
                          <a:latin typeface="Times New Roman" pitchFamily="18" charset="0"/>
                          <a:ea typeface="Times New Roman"/>
                          <a:cs typeface="Times New Roman" pitchFamily="18" charset="0"/>
                        </a:rPr>
                        <a:t>Владос</a:t>
                      </a:r>
                      <a:r>
                        <a:rPr lang="ru-RU" sz="1400" dirty="0">
                          <a:solidFill>
                            <a:srgbClr val="000000"/>
                          </a:solidFill>
                          <a:latin typeface="Times New Roman" pitchFamily="18" charset="0"/>
                          <a:ea typeface="Times New Roman"/>
                          <a:cs typeface="Times New Roman" pitchFamily="18" charset="0"/>
                        </a:rPr>
                        <a:t>», 2008г</a:t>
                      </a:r>
                      <a:r>
                        <a:rPr lang="ru-RU" sz="1400" i="1" dirty="0">
                          <a:latin typeface="Times New Roman" pitchFamily="18" charset="0"/>
                          <a:ea typeface="Times New Roman"/>
                          <a:cs typeface="Times New Roman" pitchFamily="18" charset="0"/>
                        </a:rPr>
                        <a:t> (Рекомендована Министерством образования РФ)</a:t>
                      </a:r>
                      <a:endParaRPr lang="ru-RU" sz="1400" dirty="0">
                        <a:latin typeface="Times New Roman" pitchFamily="18" charset="0"/>
                        <a:ea typeface="Times New Roman"/>
                        <a:cs typeface="Times New Roman" pitchFamily="18" charset="0"/>
                      </a:endParaRPr>
                    </a:p>
                  </a:txBody>
                  <a:tcPr marL="68580" marR="68580" marT="0" marB="0" anchor="ctr">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6712" y="549418"/>
            <a:ext cx="5256584"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1600" b="1" dirty="0" smtClean="0">
                <a:solidFill>
                  <a:srgbClr val="FF0000"/>
                </a:solidFill>
                <a:latin typeface="Times New Roman" pitchFamily="18" charset="0"/>
                <a:cs typeface="Times New Roman" pitchFamily="18" charset="0"/>
              </a:rPr>
              <a:t>ОБРАЗОВАТЕЛЬНАЯ ОБЛАСТЬ </a:t>
            </a:r>
          </a:p>
          <a:p>
            <a:pPr algn="ctr"/>
            <a:r>
              <a:rPr lang="ru-RU" sz="1600" b="1" dirty="0" smtClean="0">
                <a:solidFill>
                  <a:srgbClr val="FF0000"/>
                </a:solidFill>
                <a:latin typeface="Times New Roman" pitchFamily="18" charset="0"/>
                <a:cs typeface="Times New Roman" pitchFamily="18" charset="0"/>
              </a:rPr>
              <a:t>«РЕЧЕВОЕ РАЗВИТИЕ»</a:t>
            </a:r>
            <a:endParaRPr lang="ru-RU" sz="1600" b="1" dirty="0">
              <a:solidFill>
                <a:srgbClr val="FF0000"/>
              </a:solidFill>
              <a:latin typeface="Times New Roman" pitchFamily="18" charset="0"/>
              <a:cs typeface="Times New Roman" pitchFamily="18" charset="0"/>
            </a:endParaRPr>
          </a:p>
        </p:txBody>
      </p:sp>
      <p:sp>
        <p:nvSpPr>
          <p:cNvPr id="5" name="TextBox 4"/>
          <p:cNvSpPr txBox="1"/>
          <p:nvPr/>
        </p:nvSpPr>
        <p:spPr>
          <a:xfrm>
            <a:off x="548680" y="1331640"/>
            <a:ext cx="6048672" cy="7632859"/>
          </a:xfrm>
          <a:prstGeom prst="rect">
            <a:avLst/>
          </a:prstGeom>
          <a:noFill/>
        </p:spPr>
        <p:txBody>
          <a:bodyPr wrap="square" rtlCol="0">
            <a:spAutoFit/>
          </a:bodyPr>
          <a:lstStyle/>
          <a:p>
            <a:r>
              <a:rPr lang="ru-RU" sz="1400" b="1" dirty="0" smtClean="0">
                <a:latin typeface="Times New Roman" pitchFamily="18" charset="0"/>
                <a:cs typeface="Times New Roman" pitchFamily="18" charset="0"/>
              </a:rPr>
              <a:t>Речевое развитие включает:</a:t>
            </a:r>
          </a:p>
          <a:p>
            <a:r>
              <a:rPr lang="ru-RU" sz="1400" dirty="0"/>
              <a:t>Владение речью как средством общения и культуры</a:t>
            </a:r>
          </a:p>
          <a:p>
            <a:r>
              <a:rPr lang="ru-RU" sz="1400" dirty="0" smtClean="0"/>
              <a:t>1</a:t>
            </a:r>
            <a:r>
              <a:rPr lang="ru-RU" sz="1400" dirty="0"/>
              <a:t>. Развивать умение использовать дружелюбный, спокойный тон, речевые формы вежливого общения со взрослыми и сверстниками: здороваться, прощаться, благодарить, выражать просьбу, знакомиться.</a:t>
            </a:r>
          </a:p>
          <a:p>
            <a:r>
              <a:rPr lang="ru-RU" sz="1400" dirty="0"/>
              <a:t>2. Развивать умение понимать обращенную речь с опорой и без опоры на наглядность.                       </a:t>
            </a:r>
          </a:p>
          <a:p>
            <a:r>
              <a:rPr lang="ru-RU" sz="1400" dirty="0"/>
              <a:t> 3. Развивать умение отвечать на вопросы, используя форму простого предложения или высказывания из 2-3-х простых фраз.</a:t>
            </a:r>
          </a:p>
          <a:p>
            <a:r>
              <a:rPr lang="ru-RU" sz="1400" dirty="0" smtClean="0"/>
              <a:t> 4</a:t>
            </a:r>
            <a:r>
              <a:rPr lang="ru-RU" sz="1400" dirty="0"/>
              <a:t>. Развивать умение использовать в речи </a:t>
            </a:r>
            <a:r>
              <a:rPr lang="ru-RU" sz="1400" dirty="0" smtClean="0"/>
              <a:t> правильное  сочетание </a:t>
            </a:r>
            <a:r>
              <a:rPr lang="ru-RU" sz="1400" dirty="0"/>
              <a:t>прилагательных </a:t>
            </a:r>
            <a:r>
              <a:rPr lang="ru-RU" sz="1400" dirty="0" smtClean="0"/>
              <a:t> и  существительных  в  роде</a:t>
            </a:r>
            <a:r>
              <a:rPr lang="ru-RU" sz="1400" dirty="0"/>
              <a:t>, </a:t>
            </a:r>
            <a:r>
              <a:rPr lang="ru-RU" sz="1400" dirty="0" smtClean="0"/>
              <a:t> падеже</a:t>
            </a:r>
            <a:r>
              <a:rPr lang="ru-RU" sz="1400" dirty="0"/>
              <a:t>.                                                                                 </a:t>
            </a:r>
          </a:p>
          <a:p>
            <a:r>
              <a:rPr lang="ru-RU" sz="1400" dirty="0"/>
              <a:t>5. Обогащать словарь детей за счет расширения представлений о людях, предметах, объектах природы ближайшего окружения, их действиях, ярко выраженных особенностях. </a:t>
            </a:r>
          </a:p>
          <a:p>
            <a:r>
              <a:rPr lang="ru-RU" sz="1400" dirty="0"/>
              <a:t>6. Развивать умение воспроизводить ритм стихотворения, правильно пользоваться речевым </a:t>
            </a:r>
            <a:r>
              <a:rPr lang="ru-RU" sz="1400" dirty="0" smtClean="0"/>
              <a:t> дыханием</a:t>
            </a:r>
            <a:r>
              <a:rPr lang="ru-RU" sz="1400" dirty="0"/>
              <a:t>.                                                                                                            </a:t>
            </a:r>
          </a:p>
          <a:p>
            <a:r>
              <a:rPr lang="ru-RU" sz="1400" dirty="0"/>
              <a:t>7. Развивать умение слышать в речи взрослого специально интонируемый звук.                </a:t>
            </a:r>
          </a:p>
          <a:p>
            <a:r>
              <a:rPr lang="ru-RU" sz="1400" dirty="0"/>
              <a:t>8. Развивать умения воспринимать текст: понимать основное содержание, устанавливать временные и простые причинные связи, называть главные характеристики героев. Несложные мотивы их поступков, оценивать их с позиций этических норм, сочувствовать и сопереживать героям произведений.</a:t>
            </a:r>
          </a:p>
          <a:p>
            <a:r>
              <a:rPr lang="ru-RU" sz="1400" dirty="0"/>
              <a:t>9. Расширять опыт слушания литературных произведений за счет разных жанров фольклора (прибаутки, загадки, </a:t>
            </a:r>
            <a:r>
              <a:rPr lang="ru-RU" sz="1400" dirty="0" err="1"/>
              <a:t>заклички</a:t>
            </a:r>
            <a:r>
              <a:rPr lang="ru-RU" sz="1400" dirty="0"/>
              <a:t>, небылицы, сказки о животных и волшебные), литературной прозы (сказка, рассказ) и поэзии (стихи, авторские загадки, веселые детские сказки в </a:t>
            </a:r>
            <a:r>
              <a:rPr lang="ru-RU" sz="1400" dirty="0" smtClean="0"/>
              <a:t>стихах</a:t>
            </a:r>
            <a:r>
              <a:rPr lang="ru-RU" sz="1400" dirty="0"/>
              <a:t>).                                                                                                                 </a:t>
            </a:r>
            <a:endParaRPr lang="ru-RU" sz="1400" dirty="0" smtClean="0"/>
          </a:p>
          <a:p>
            <a:r>
              <a:rPr lang="ru-RU" sz="1400" dirty="0"/>
              <a:t>  10. Поддерживать желание детей отражать свои впечатления о прослушанных произведениях, литературных героях и событиях в разных видах художественной деятельности: в рисунках, изготовлении фигурок и элементов декораций для театрализованных игр, в </a:t>
            </a:r>
            <a:r>
              <a:rPr lang="ru-RU" sz="1400" dirty="0" smtClean="0"/>
              <a:t>игре-драматизации.</a:t>
            </a:r>
            <a:endParaRPr lang="ru-RU" sz="1400" dirty="0"/>
          </a:p>
          <a:p>
            <a:endParaRPr lang="ru-RU" sz="14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715396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24845" y="485340"/>
            <a:ext cx="3024336"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2000" b="1" dirty="0" smtClean="0">
                <a:solidFill>
                  <a:srgbClr val="FF0000"/>
                </a:solidFill>
                <a:latin typeface="Times New Roman" pitchFamily="18" charset="0"/>
                <a:cs typeface="Times New Roman" pitchFamily="18" charset="0"/>
              </a:rPr>
              <a:t>ЦЕНТР КНИГИ</a:t>
            </a:r>
            <a:endParaRPr lang="ru-RU" sz="2000" b="1" dirty="0">
              <a:solidFill>
                <a:srgbClr val="FF0000"/>
              </a:solidFill>
              <a:latin typeface="Times New Roman" pitchFamily="18" charset="0"/>
              <a:cs typeface="Times New Roman" pitchFamily="18" charset="0"/>
            </a:endParaRPr>
          </a:p>
        </p:txBody>
      </p:sp>
      <p:sp>
        <p:nvSpPr>
          <p:cNvPr id="6" name="TextBox 5"/>
          <p:cNvSpPr txBox="1"/>
          <p:nvPr/>
        </p:nvSpPr>
        <p:spPr>
          <a:xfrm>
            <a:off x="512676" y="1115616"/>
            <a:ext cx="5832648" cy="5015219"/>
          </a:xfrm>
          <a:prstGeom prst="rect">
            <a:avLst/>
          </a:prstGeom>
          <a:noFill/>
        </p:spPr>
        <p:txBody>
          <a:bodyPr wrap="square" rtlCol="0">
            <a:spAutoFit/>
          </a:bodyPr>
          <a:lstStyle/>
          <a:p>
            <a:pPr>
              <a:lnSpc>
                <a:spcPct val="110000"/>
              </a:lnSpc>
            </a:pPr>
            <a:r>
              <a:rPr lang="ru-RU" sz="1400" dirty="0" smtClean="0">
                <a:solidFill>
                  <a:srgbClr val="002060"/>
                </a:solidFill>
                <a:latin typeface="Times New Roman" pitchFamily="18" charset="0"/>
                <a:cs typeface="Times New Roman" pitchFamily="18" charset="0"/>
              </a:rPr>
              <a:t>•</a:t>
            </a:r>
            <a:r>
              <a:rPr lang="ru-RU" sz="1400" dirty="0">
                <a:latin typeface="Times New Roman" pitchFamily="18" charset="0"/>
                <a:cs typeface="Times New Roman" pitchFamily="18" charset="0"/>
              </a:rPr>
              <a:t>Детские книги: произведения русского фольклора: частушки, </a:t>
            </a:r>
            <a:r>
              <a:rPr lang="ru-RU" sz="1400" dirty="0" err="1">
                <a:latin typeface="Times New Roman" pitchFamily="18" charset="0"/>
                <a:cs typeface="Times New Roman" pitchFamily="18" charset="0"/>
              </a:rPr>
              <a:t>потешки</a:t>
            </a:r>
            <a:r>
              <a:rPr lang="ru-RU" sz="1400" dirty="0">
                <a:latin typeface="Times New Roman" pitchFamily="18" charset="0"/>
                <a:cs typeface="Times New Roman" pitchFamily="18" charset="0"/>
              </a:rPr>
              <a:t>, песенки; народные сказки о животных, произведения русской и зарубежной классики, рассказы, сказки, стихи современных авторов; небылицы, загадки.</a:t>
            </a:r>
          </a:p>
          <a:p>
            <a:pPr>
              <a:lnSpc>
                <a:spcPct val="110000"/>
              </a:lnSpc>
              <a:spcAft>
                <a:spcPts val="0"/>
              </a:spcAft>
            </a:pP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Иллюстрации к детским произведениям , игрушки, изображающие сказочных персонажей</a:t>
            </a:r>
            <a:r>
              <a:rPr lang="ru-RU" sz="1400" dirty="0" smtClean="0">
                <a:latin typeface="Times New Roman" pitchFamily="18" charset="0"/>
                <a:cs typeface="Times New Roman" pitchFamily="18" charset="0"/>
              </a:rPr>
              <a:t>.</a:t>
            </a:r>
          </a:p>
          <a:p>
            <a:pPr marL="285750" indent="-285750">
              <a:lnSpc>
                <a:spcPct val="110000"/>
              </a:lnSpc>
              <a:spcAft>
                <a:spcPts val="0"/>
              </a:spcAft>
              <a:buFont typeface="Arial" pitchFamily="34" charset="0"/>
              <a:buChar char="•"/>
            </a:pPr>
            <a:r>
              <a:rPr lang="ru-RU" sz="1400" dirty="0">
                <a:latin typeface="Times New Roman" pitchFamily="18" charset="0"/>
                <a:cs typeface="Times New Roman" pitchFamily="18" charset="0"/>
              </a:rPr>
              <a:t>Иллюстрации по обобщающим понятиям.</a:t>
            </a:r>
          </a:p>
          <a:p>
            <a:pPr>
              <a:lnSpc>
                <a:spcPct val="110000"/>
              </a:lnSpc>
              <a:spcAft>
                <a:spcPts val="0"/>
              </a:spcAft>
            </a:pPr>
            <a:r>
              <a:rPr lang="ru-RU" sz="1400" dirty="0">
                <a:latin typeface="Times New Roman" pitchFamily="18" charset="0"/>
                <a:cs typeface="Times New Roman" pitchFamily="18" charset="0"/>
              </a:rPr>
              <a:t>•  Альбомы или подборка иллюстраций по темам: «</a:t>
            </a:r>
            <a:r>
              <a:rPr lang="ru-RU" sz="1400" cap="all" dirty="0">
                <a:latin typeface="Times New Roman" pitchFamily="18" charset="0"/>
                <a:cs typeface="Times New Roman" pitchFamily="18" charset="0"/>
              </a:rPr>
              <a:t>с</a:t>
            </a:r>
            <a:r>
              <a:rPr lang="ru-RU" sz="1400" dirty="0">
                <a:latin typeface="Times New Roman" pitchFamily="18" charset="0"/>
                <a:cs typeface="Times New Roman" pitchFamily="18" charset="0"/>
              </a:rPr>
              <a:t>езоны», «</a:t>
            </a:r>
            <a:r>
              <a:rPr lang="ru-RU" sz="1400" cap="all" dirty="0">
                <a:latin typeface="Times New Roman" pitchFamily="18" charset="0"/>
                <a:cs typeface="Times New Roman" pitchFamily="18" charset="0"/>
              </a:rPr>
              <a:t>с</a:t>
            </a:r>
            <a:r>
              <a:rPr lang="ru-RU" sz="1400" dirty="0">
                <a:latin typeface="Times New Roman" pitchFamily="18" charset="0"/>
                <a:cs typeface="Times New Roman" pitchFamily="18" charset="0"/>
              </a:rPr>
              <a:t>емья», «</a:t>
            </a:r>
            <a:r>
              <a:rPr lang="ru-RU" sz="1400" cap="all" dirty="0">
                <a:latin typeface="Times New Roman" pitchFamily="18" charset="0"/>
                <a:cs typeface="Times New Roman" pitchFamily="18" charset="0"/>
              </a:rPr>
              <a:t>ж</a:t>
            </a:r>
            <a:r>
              <a:rPr lang="ru-RU" sz="1400" dirty="0">
                <a:latin typeface="Times New Roman" pitchFamily="18" charset="0"/>
                <a:cs typeface="Times New Roman" pitchFamily="18" charset="0"/>
              </a:rPr>
              <a:t>ивотные», «</a:t>
            </a:r>
            <a:r>
              <a:rPr lang="ru-RU" sz="1400" cap="all" dirty="0">
                <a:latin typeface="Times New Roman" pitchFamily="18" charset="0"/>
                <a:cs typeface="Times New Roman" pitchFamily="18" charset="0"/>
              </a:rPr>
              <a:t>п</a:t>
            </a:r>
            <a:r>
              <a:rPr lang="ru-RU" sz="1400" dirty="0">
                <a:latin typeface="Times New Roman" pitchFamily="18" charset="0"/>
                <a:cs typeface="Times New Roman" pitchFamily="18" charset="0"/>
              </a:rPr>
              <a:t>тицы».</a:t>
            </a:r>
          </a:p>
          <a:p>
            <a:pPr>
              <a:lnSpc>
                <a:spcPct val="110000"/>
              </a:lnSpc>
              <a:spcAft>
                <a:spcPts val="0"/>
              </a:spcAft>
            </a:pPr>
            <a:r>
              <a:rPr lang="ru-RU" sz="1400" dirty="0" smtClean="0">
                <a:latin typeface="Times New Roman" pitchFamily="18" charset="0"/>
                <a:cs typeface="Times New Roman" pitchFamily="18" charset="0"/>
              </a:rPr>
              <a:t>. •  </a:t>
            </a:r>
            <a:r>
              <a:rPr lang="ru-RU" sz="1400" dirty="0">
                <a:latin typeface="Times New Roman" pitchFamily="18" charset="0"/>
                <a:cs typeface="Times New Roman" pitchFamily="18" charset="0"/>
              </a:rPr>
              <a:t>Выставка: книги одного автора или одного произведения в иллюстрациях разных художников.</a:t>
            </a:r>
          </a:p>
          <a:p>
            <a:pPr>
              <a:lnSpc>
                <a:spcPct val="110000"/>
              </a:lnSpc>
              <a:spcAft>
                <a:spcPts val="0"/>
              </a:spcAft>
            </a:pPr>
            <a:r>
              <a:rPr lang="ru-RU" sz="1400" dirty="0">
                <a:latin typeface="Times New Roman" pitchFamily="18" charset="0"/>
                <a:cs typeface="Times New Roman" pitchFamily="18" charset="0"/>
              </a:rPr>
              <a:t>•  Литературные игры, игры с грамматическим содержанием.</a:t>
            </a:r>
          </a:p>
          <a:p>
            <a:pPr>
              <a:lnSpc>
                <a:spcPct val="110000"/>
              </a:lnSpc>
              <a:spcAft>
                <a:spcPts val="0"/>
              </a:spcAft>
            </a:pP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Книжные иллюстрации с последовательностью сюжета сказки.</a:t>
            </a:r>
          </a:p>
          <a:p>
            <a:pPr>
              <a:lnSpc>
                <a:spcPct val="105000"/>
              </a:lnSpc>
              <a:spcAft>
                <a:spcPts val="0"/>
              </a:spcAft>
              <a:tabLst>
                <a:tab pos="5943600" algn="l"/>
              </a:tabLst>
            </a:pPr>
            <a:r>
              <a:rPr lang="ru-RU" sz="1400" dirty="0">
                <a:latin typeface="Times New Roman" pitchFamily="18" charset="0"/>
                <a:cs typeface="Times New Roman" pitchFamily="18" charset="0"/>
              </a:rPr>
              <a:t>•  Столики для детей для рассматривания детских книг и иллюстраций.</a:t>
            </a:r>
          </a:p>
          <a:p>
            <a:pPr>
              <a:lnSpc>
                <a:spcPct val="110000"/>
              </a:lnSpc>
              <a:spcAft>
                <a:spcPts val="0"/>
              </a:spcAft>
            </a:pPr>
            <a:r>
              <a:rPr lang="ru-RU" sz="1400" dirty="0">
                <a:latin typeface="Times New Roman" pitchFamily="18" charset="0"/>
                <a:cs typeface="Times New Roman" pitchFamily="18" charset="0"/>
              </a:rPr>
              <a:t>•  Рисунки детей к литературным произведениям.</a:t>
            </a:r>
          </a:p>
          <a:p>
            <a:pPr marL="285750" indent="-285750">
              <a:lnSpc>
                <a:spcPct val="110000"/>
              </a:lnSpc>
              <a:spcAft>
                <a:spcPts val="0"/>
              </a:spcAft>
              <a:buFont typeface="Arial" pitchFamily="34" charset="0"/>
              <a:buChar char="•"/>
            </a:pPr>
            <a:r>
              <a:rPr lang="ru-RU" sz="1400" dirty="0" smtClean="0">
                <a:latin typeface="Times New Roman" pitchFamily="18" charset="0"/>
                <a:cs typeface="Times New Roman" pitchFamily="18" charset="0"/>
              </a:rPr>
              <a:t>Портреты </a:t>
            </a:r>
            <a:r>
              <a:rPr lang="ru-RU" sz="1400" dirty="0">
                <a:latin typeface="Times New Roman" pitchFamily="18" charset="0"/>
                <a:cs typeface="Times New Roman" pitchFamily="18" charset="0"/>
              </a:rPr>
              <a:t>писателей и поэтов.</a:t>
            </a:r>
          </a:p>
          <a:p>
            <a:pPr>
              <a:lnSpc>
                <a:spcPct val="110000"/>
              </a:lnSpc>
              <a:spcAft>
                <a:spcPts val="0"/>
              </a:spcAft>
            </a:pPr>
            <a:r>
              <a:rPr lang="ru-RU" sz="1400" dirty="0">
                <a:latin typeface="Times New Roman" pitchFamily="18" charset="0"/>
                <a:cs typeface="Times New Roman" pitchFamily="18" charset="0"/>
              </a:rPr>
              <a:t>•  Книжки-раскраски.</a:t>
            </a:r>
          </a:p>
          <a:p>
            <a:r>
              <a:rPr lang="ru-RU" sz="1400" dirty="0">
                <a:latin typeface="Times New Roman" pitchFamily="18" charset="0"/>
                <a:cs typeface="Times New Roman" pitchFamily="18" charset="0"/>
              </a:rPr>
              <a:t>•  </a:t>
            </a:r>
            <a:r>
              <a:rPr lang="ru-RU" sz="1400" cap="all" dirty="0">
                <a:latin typeface="Times New Roman" pitchFamily="18" charset="0"/>
                <a:cs typeface="Times New Roman" pitchFamily="18" charset="0"/>
              </a:rPr>
              <a:t>с</a:t>
            </a:r>
            <a:r>
              <a:rPr lang="ru-RU" sz="1400" dirty="0">
                <a:latin typeface="Times New Roman" pitchFamily="18" charset="0"/>
                <a:cs typeface="Times New Roman" pitchFamily="18" charset="0"/>
              </a:rPr>
              <a:t>южетные </a:t>
            </a:r>
            <a:r>
              <a:rPr lang="ru-RU" sz="1400" dirty="0" smtClean="0">
                <a:latin typeface="Times New Roman" pitchFamily="18" charset="0"/>
                <a:cs typeface="Times New Roman" pitchFamily="18" charset="0"/>
              </a:rPr>
              <a:t>картинки</a:t>
            </a:r>
          </a:p>
          <a:p>
            <a:pPr>
              <a:lnSpc>
                <a:spcPct val="110000"/>
              </a:lnSpc>
              <a:spcAft>
                <a:spcPts val="0"/>
              </a:spcAft>
            </a:pPr>
            <a:r>
              <a:rPr lang="ru-RU" sz="1400" dirty="0">
                <a:latin typeface="Times New Roman" pitchFamily="18" charset="0"/>
                <a:cs typeface="Times New Roman" pitchFamily="18" charset="0"/>
              </a:rPr>
              <a:t>•  </a:t>
            </a:r>
            <a:r>
              <a:rPr lang="ru-RU" sz="1400" cap="all" dirty="0">
                <a:latin typeface="Times New Roman" pitchFamily="18" charset="0"/>
                <a:cs typeface="Times New Roman" pitchFamily="18" charset="0"/>
              </a:rPr>
              <a:t>ц</a:t>
            </a:r>
            <a:r>
              <a:rPr lang="ru-RU" sz="1400" dirty="0">
                <a:latin typeface="Times New Roman" pitchFamily="18" charset="0"/>
                <a:cs typeface="Times New Roman" pitchFamily="18" charset="0"/>
              </a:rPr>
              <a:t>ветные карандаши, бумага.</a:t>
            </a:r>
          </a:p>
          <a:p>
            <a:pPr>
              <a:lnSpc>
                <a:spcPct val="110000"/>
              </a:lnSpc>
              <a:spcAft>
                <a:spcPts val="0"/>
              </a:spcAft>
            </a:pPr>
            <a:r>
              <a:rPr lang="ru-RU" sz="1400" dirty="0">
                <a:latin typeface="Times New Roman" pitchFamily="18" charset="0"/>
                <a:cs typeface="Times New Roman" pitchFamily="18" charset="0"/>
              </a:rPr>
              <a:t>•  Литературные игры.</a:t>
            </a:r>
          </a:p>
          <a:p>
            <a:endParaRPr lang="ru-RU" sz="1400" dirty="0">
              <a:solidFill>
                <a:srgbClr val="002060"/>
              </a:solidFill>
              <a:latin typeface="Times New Roman" pitchFamily="18" charset="0"/>
              <a:cs typeface="Times New Roman" pitchFamily="18" charset="0"/>
            </a:endParaRPr>
          </a:p>
        </p:txBody>
      </p:sp>
      <p:pic>
        <p:nvPicPr>
          <p:cNvPr id="1026" name="Picture 2" descr="C:\Users\Admin\AppData\Local\Temp\Rar$DIa3120.27650\20210111_1853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4680075"/>
            <a:ext cx="2719036" cy="39761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9" name="Picture 5" descr="E:\выставка 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271"/>
          <a:stretch/>
        </p:blipFill>
        <p:spPr bwMode="auto">
          <a:xfrm>
            <a:off x="757762" y="5868144"/>
            <a:ext cx="2240770" cy="28600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863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94427" y="458769"/>
            <a:ext cx="3168352"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2000" b="1" dirty="0" smtClean="0">
                <a:solidFill>
                  <a:srgbClr val="FF0000"/>
                </a:solidFill>
                <a:latin typeface="Times New Roman" pitchFamily="18" charset="0"/>
                <a:cs typeface="Times New Roman" pitchFamily="18" charset="0"/>
              </a:rPr>
              <a:t>РЕЧЕВОЙ ЦЕНТР</a:t>
            </a:r>
            <a:endParaRPr lang="ru-RU" sz="2000" b="1" dirty="0">
              <a:solidFill>
                <a:srgbClr val="FF0000"/>
              </a:solidFill>
              <a:latin typeface="Times New Roman" pitchFamily="18" charset="0"/>
              <a:cs typeface="Times New Roman" pitchFamily="18" charset="0"/>
            </a:endParaRPr>
          </a:p>
        </p:txBody>
      </p:sp>
      <p:sp>
        <p:nvSpPr>
          <p:cNvPr id="8" name="TextBox 7"/>
          <p:cNvSpPr txBox="1"/>
          <p:nvPr/>
        </p:nvSpPr>
        <p:spPr>
          <a:xfrm>
            <a:off x="548681" y="1043608"/>
            <a:ext cx="5832647" cy="5262979"/>
          </a:xfrm>
          <a:prstGeom prst="rect">
            <a:avLst/>
          </a:prstGeom>
          <a:noFill/>
        </p:spPr>
        <p:txBody>
          <a:bodyPr wrap="square" rtlCol="0">
            <a:spAutoFit/>
          </a:bodyPr>
          <a:lstStyle/>
          <a:p>
            <a:r>
              <a:rPr lang="ru-RU" sz="1400" dirty="0">
                <a:latin typeface="Times New Roman" pitchFamily="18" charset="0"/>
                <a:cs typeface="Times New Roman" pitchFamily="18" charset="0"/>
              </a:rPr>
              <a:t>Дидактические  материалы и пособия:</a:t>
            </a:r>
          </a:p>
          <a:p>
            <a:r>
              <a:rPr lang="ru-RU" sz="1400" dirty="0">
                <a:latin typeface="Times New Roman" pitchFamily="18" charset="0"/>
                <a:cs typeface="Times New Roman" pitchFamily="18" charset="0"/>
              </a:rPr>
              <a:t> •Наборы картинок для группировки и </a:t>
            </a:r>
            <a:r>
              <a:rPr lang="ru-RU" sz="1400" dirty="0" smtClean="0">
                <a:latin typeface="Times New Roman" pitchFamily="18" charset="0"/>
                <a:cs typeface="Times New Roman" pitchFamily="18" charset="0"/>
              </a:rPr>
              <a:t>обобщения: </a:t>
            </a:r>
            <a:r>
              <a:rPr lang="ru-RU" sz="1400" dirty="0">
                <a:latin typeface="Times New Roman" pitchFamily="18" charset="0"/>
                <a:cs typeface="Times New Roman" pitchFamily="18" charset="0"/>
              </a:rPr>
              <a:t>животные, птицы, рыбы, насекомые, растения, продукты питания, одежда, мебель, здания, транспорт, профессии, предметы обихода и др.</a:t>
            </a:r>
          </a:p>
          <a:p>
            <a:r>
              <a:rPr lang="ru-RU" sz="1400" dirty="0">
                <a:latin typeface="Times New Roman" pitchFamily="18" charset="0"/>
                <a:cs typeface="Times New Roman" pitchFamily="18" charset="0"/>
              </a:rPr>
              <a:t>• Наборы парных картинок типа «лото» из 6-8 частей.</a:t>
            </a:r>
          </a:p>
          <a:p>
            <a:r>
              <a:rPr lang="ru-RU" sz="1400" dirty="0">
                <a:latin typeface="Times New Roman" pitchFamily="18" charset="0"/>
                <a:cs typeface="Times New Roman" pitchFamily="18" charset="0"/>
              </a:rPr>
              <a:t>• Наборы парных картинок на соотнесение (сравнение): найди отличия (по внешнему виду), ошибки (по смыслу).</a:t>
            </a:r>
          </a:p>
          <a:p>
            <a:r>
              <a:rPr lang="ru-RU" sz="1400" dirty="0">
                <a:latin typeface="Times New Roman" pitchFamily="18" charset="0"/>
                <a:cs typeface="Times New Roman" pitchFamily="18" charset="0"/>
              </a:rPr>
              <a:t>• Наборы табличек и карточек для сравнения по 1-2 признакам (логические таблицы). </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Серии картинок «Времена года</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p>
            <a:r>
              <a:rPr lang="ru-RU" sz="1400" dirty="0">
                <a:latin typeface="Times New Roman" pitchFamily="18" charset="0"/>
                <a:cs typeface="Times New Roman" pitchFamily="18" charset="0"/>
              </a:rPr>
              <a:t>•Наборы предметных картинок для группировки по разным признакам (2-3) последовательно или одновременно (назначение, цвет, величина). </a:t>
            </a:r>
          </a:p>
          <a:p>
            <a:r>
              <a:rPr lang="ru-RU" sz="1400" dirty="0">
                <a:latin typeface="Times New Roman" pitchFamily="18" charset="0"/>
                <a:cs typeface="Times New Roman" pitchFamily="18" charset="0"/>
              </a:rPr>
              <a:t>• Серии картинок </a:t>
            </a:r>
            <a:r>
              <a:rPr lang="ru-RU" sz="1400" dirty="0" smtClean="0">
                <a:latin typeface="Times New Roman" pitchFamily="18" charset="0"/>
                <a:cs typeface="Times New Roman" pitchFamily="18" charset="0"/>
              </a:rPr>
              <a:t>(для </a:t>
            </a:r>
            <a:r>
              <a:rPr lang="ru-RU" sz="1400" dirty="0">
                <a:latin typeface="Times New Roman" pitchFamily="18" charset="0"/>
                <a:cs typeface="Times New Roman" pitchFamily="18" charset="0"/>
              </a:rPr>
              <a:t>установления последовательности событий  (сказки, </a:t>
            </a:r>
            <a:r>
              <a:rPr lang="ru-RU" sz="1400" dirty="0" err="1">
                <a:latin typeface="Times New Roman" pitchFamily="18" charset="0"/>
                <a:cs typeface="Times New Roman" pitchFamily="18" charset="0"/>
              </a:rPr>
              <a:t>социобытовые</a:t>
            </a:r>
            <a:r>
              <a:rPr lang="ru-RU" sz="1400" dirty="0">
                <a:latin typeface="Times New Roman" pitchFamily="18" charset="0"/>
                <a:cs typeface="Times New Roman" pitchFamily="18" charset="0"/>
              </a:rPr>
              <a:t> ситуации, литературные сюжеты).</a:t>
            </a:r>
          </a:p>
          <a:p>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Сюжетные картинки с разной тематикой, крупного и мелкого формата.</a:t>
            </a:r>
          </a:p>
          <a:p>
            <a:r>
              <a:rPr lang="ru-RU" sz="1400" dirty="0">
                <a:latin typeface="Times New Roman" pitchFamily="18" charset="0"/>
                <a:cs typeface="Times New Roman" pitchFamily="18" charset="0"/>
              </a:rPr>
              <a:t>• Разрезные (складные) кубики с сюжетными картинками (6-8 частей).</a:t>
            </a:r>
          </a:p>
          <a:p>
            <a:r>
              <a:rPr lang="ru-RU" sz="1400" dirty="0" smtClean="0">
                <a:latin typeface="Times New Roman" pitchFamily="18" charset="0"/>
                <a:cs typeface="Times New Roman" pitchFamily="18" charset="0"/>
              </a:rPr>
              <a:t>•</a:t>
            </a:r>
            <a:r>
              <a:rPr lang="ru-RU" sz="1400" dirty="0">
                <a:latin typeface="Times New Roman" pitchFamily="18" charset="0"/>
                <a:cs typeface="Times New Roman" pitchFamily="18" charset="0"/>
              </a:rPr>
              <a:t>Предметные картинки  и открытки  по основным лексическим </a:t>
            </a:r>
            <a:r>
              <a:rPr lang="ru-RU" sz="1400" dirty="0" smtClean="0">
                <a:latin typeface="Times New Roman" pitchFamily="18" charset="0"/>
                <a:cs typeface="Times New Roman" pitchFamily="18" charset="0"/>
              </a:rPr>
              <a:t>темам: «</a:t>
            </a:r>
            <a:r>
              <a:rPr lang="ru-RU" sz="1400" dirty="0">
                <a:latin typeface="Times New Roman" pitchFamily="18" charset="0"/>
                <a:cs typeface="Times New Roman" pitchFamily="18" charset="0"/>
              </a:rPr>
              <a:t>Грибы», </a:t>
            </a:r>
            <a:r>
              <a:rPr lang="ru-RU" sz="1400" dirty="0" smtClean="0">
                <a:latin typeface="Times New Roman" pitchFamily="18" charset="0"/>
                <a:cs typeface="Times New Roman" pitchFamily="18" charset="0"/>
              </a:rPr>
              <a:t>«</a:t>
            </a:r>
            <a:r>
              <a:rPr lang="ru-RU" sz="1400" dirty="0">
                <a:latin typeface="Times New Roman" pitchFamily="18" charset="0"/>
                <a:cs typeface="Times New Roman" pitchFamily="18" charset="0"/>
              </a:rPr>
              <a:t>Друзья детей», «Кто это</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Домашние птицы», «Дикие животные», «Зверюшки-музыканты», «Звери наших лесов», </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«Животные Севера», «Птицы вокруг нас», «Птичьи следы» и др</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p>
            <a:r>
              <a:rPr lang="ru-RU" sz="1400" dirty="0" smtClean="0">
                <a:latin typeface="Times New Roman" pitchFamily="18" charset="0"/>
                <a:cs typeface="Times New Roman" pitchFamily="18" charset="0"/>
              </a:rPr>
              <a:t>• Различного </a:t>
            </a:r>
            <a:r>
              <a:rPr lang="ru-RU" sz="1400" dirty="0">
                <a:latin typeface="Times New Roman" pitchFamily="18" charset="0"/>
                <a:cs typeface="Times New Roman" pitchFamily="18" charset="0"/>
              </a:rPr>
              <a:t>типа </a:t>
            </a:r>
            <a:r>
              <a:rPr lang="ru-RU" sz="1400" dirty="0" smtClean="0">
                <a:latin typeface="Times New Roman" pitchFamily="18" charset="0"/>
                <a:cs typeface="Times New Roman" pitchFamily="18" charset="0"/>
              </a:rPr>
              <a:t>лото: «</a:t>
            </a:r>
            <a:r>
              <a:rPr lang="ru-RU" sz="1400" dirty="0">
                <a:latin typeface="Times New Roman" pitchFamily="18" charset="0"/>
                <a:cs typeface="Times New Roman" pitchFamily="18" charset="0"/>
              </a:rPr>
              <a:t>Домашние животные и птицы», </a:t>
            </a:r>
            <a:r>
              <a:rPr lang="ru-RU" sz="1400" dirty="0" smtClean="0">
                <a:latin typeface="Times New Roman" pitchFamily="18" charset="0"/>
                <a:cs typeface="Times New Roman" pitchFamily="18" charset="0"/>
              </a:rPr>
              <a:t>«</a:t>
            </a:r>
            <a:r>
              <a:rPr lang="ru-RU" sz="1400" dirty="0">
                <a:latin typeface="Times New Roman" pitchFamily="18" charset="0"/>
                <a:cs typeface="Times New Roman" pitchFamily="18" charset="0"/>
              </a:rPr>
              <a:t>Дикие животные», </a:t>
            </a:r>
            <a:r>
              <a:rPr lang="ru-RU" sz="1400" dirty="0" smtClean="0">
                <a:latin typeface="Times New Roman" pitchFamily="18" charset="0"/>
                <a:cs typeface="Times New Roman" pitchFamily="18" charset="0"/>
              </a:rPr>
              <a:t>«</a:t>
            </a:r>
            <a:r>
              <a:rPr lang="ru-RU" sz="1400" dirty="0">
                <a:latin typeface="Times New Roman" pitchFamily="18" charset="0"/>
                <a:cs typeface="Times New Roman" pitchFamily="18" charset="0"/>
              </a:rPr>
              <a:t>Ботаническое лото», </a:t>
            </a:r>
            <a:r>
              <a:rPr lang="ru-RU" sz="1400" dirty="0" smtClean="0">
                <a:latin typeface="Times New Roman" pitchFamily="18" charset="0"/>
                <a:cs typeface="Times New Roman" pitchFamily="18" charset="0"/>
              </a:rPr>
              <a:t>«</a:t>
            </a:r>
            <a:r>
              <a:rPr lang="ru-RU" sz="1400" dirty="0">
                <a:latin typeface="Times New Roman" pitchFamily="18" charset="0"/>
                <a:cs typeface="Times New Roman" pitchFamily="18" charset="0"/>
              </a:rPr>
              <a:t>Зоологическое лото», </a:t>
            </a:r>
            <a:r>
              <a:rPr lang="ru-RU" sz="1400" dirty="0" smtClean="0">
                <a:latin typeface="Times New Roman" pitchFamily="18" charset="0"/>
                <a:cs typeface="Times New Roman" pitchFamily="18" charset="0"/>
              </a:rPr>
              <a:t>«</a:t>
            </a:r>
            <a:r>
              <a:rPr lang="ru-RU" sz="1400" dirty="0">
                <a:latin typeface="Times New Roman" pitchFamily="18" charset="0"/>
                <a:cs typeface="Times New Roman" pitchFamily="18" charset="0"/>
              </a:rPr>
              <a:t>Веселое лото</a:t>
            </a:r>
            <a:r>
              <a:rPr lang="ru-RU" sz="1400" dirty="0" smtClean="0">
                <a:latin typeface="Times New Roman" pitchFamily="18" charset="0"/>
                <a:cs typeface="Times New Roman" pitchFamily="18" charset="0"/>
              </a:rPr>
              <a:t>». • </a:t>
            </a:r>
            <a:r>
              <a:rPr lang="ru-RU" sz="1400" dirty="0">
                <a:latin typeface="Times New Roman" pitchFamily="18" charset="0"/>
                <a:cs typeface="Times New Roman" pitchFamily="18" charset="0"/>
              </a:rPr>
              <a:t>Разрезные </a:t>
            </a:r>
            <a:r>
              <a:rPr lang="ru-RU" sz="1400" dirty="0" smtClean="0">
                <a:latin typeface="Times New Roman" pitchFamily="18" charset="0"/>
                <a:cs typeface="Times New Roman" pitchFamily="18" charset="0"/>
              </a:rPr>
              <a:t>сюжетные и контурные </a:t>
            </a:r>
            <a:r>
              <a:rPr lang="ru-RU" sz="1400" dirty="0">
                <a:latin typeface="Times New Roman" pitchFamily="18" charset="0"/>
                <a:cs typeface="Times New Roman" pitchFamily="18" charset="0"/>
              </a:rPr>
              <a:t>картинки (6-8 частей).</a:t>
            </a:r>
          </a:p>
          <a:p>
            <a:r>
              <a:rPr lang="ru-RU" sz="1400" dirty="0" smtClean="0">
                <a:latin typeface="Times New Roman" pitchFamily="18" charset="0"/>
                <a:cs typeface="Times New Roman" pitchFamily="18" charset="0"/>
              </a:rPr>
              <a:t> .•Комплекты игрушек (дидактические, образные).</a:t>
            </a:r>
          </a:p>
          <a:p>
            <a:endParaRPr lang="ru-RU" sz="1400" dirty="0">
              <a:solidFill>
                <a:srgbClr val="002060"/>
              </a:solidFill>
              <a:latin typeface="Times New Roman" pitchFamily="18" charset="0"/>
              <a:cs typeface="Times New Roman" pitchFamily="18" charset="0"/>
            </a:endParaRPr>
          </a:p>
        </p:txBody>
      </p:sp>
      <p:pic>
        <p:nvPicPr>
          <p:cNvPr id="14" name="Picture 2" descr="C:\Users\Admin\Desktop\фото  предметно развивающая среда группы\HPIM357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32" t="30233" r="1472" b="15510"/>
          <a:stretch/>
        </p:blipFill>
        <p:spPr bwMode="auto">
          <a:xfrm>
            <a:off x="741432" y="6012160"/>
            <a:ext cx="5124756" cy="27018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268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9724" y="539552"/>
            <a:ext cx="5472609"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1600" b="1" dirty="0" smtClean="0">
                <a:solidFill>
                  <a:srgbClr val="FF0000"/>
                </a:solidFill>
                <a:latin typeface="Times New Roman" pitchFamily="18" charset="0"/>
                <a:cs typeface="Times New Roman" pitchFamily="18" charset="0"/>
              </a:rPr>
              <a:t>ОБРАЗОВАТЕЛЬНАЯ ОБЛАСТЬ:</a:t>
            </a:r>
          </a:p>
          <a:p>
            <a:pPr algn="ctr"/>
            <a:r>
              <a:rPr lang="ru-RU" sz="1600" b="1" dirty="0" smtClean="0">
                <a:solidFill>
                  <a:srgbClr val="FF0000"/>
                </a:solidFill>
                <a:latin typeface="Times New Roman" pitchFamily="18" charset="0"/>
                <a:cs typeface="Times New Roman" pitchFamily="18" charset="0"/>
              </a:rPr>
              <a:t> «СОЦИАЛЬНО-КОММУНИКАТИВНОЕ РАЗВИТИЕ»</a:t>
            </a:r>
            <a:endParaRPr lang="ru-RU" sz="1600" b="1" dirty="0">
              <a:solidFill>
                <a:srgbClr val="FF0000"/>
              </a:solidFill>
              <a:latin typeface="Times New Roman" pitchFamily="18" charset="0"/>
              <a:cs typeface="Times New Roman" pitchFamily="18" charset="0"/>
            </a:endParaRPr>
          </a:p>
        </p:txBody>
      </p:sp>
      <p:sp>
        <p:nvSpPr>
          <p:cNvPr id="10" name="TextBox 9"/>
          <p:cNvSpPr txBox="1"/>
          <p:nvPr/>
        </p:nvSpPr>
        <p:spPr>
          <a:xfrm>
            <a:off x="527068" y="1259632"/>
            <a:ext cx="5998276" cy="3816429"/>
          </a:xfrm>
          <a:prstGeom prst="rect">
            <a:avLst/>
          </a:prstGeom>
          <a:solidFill>
            <a:schemeClr val="accent1">
              <a:lumMod val="20000"/>
              <a:lumOff val="80000"/>
            </a:schemeClr>
          </a:solidFill>
        </p:spPr>
        <p:txBody>
          <a:bodyPr wrap="square" rtlCol="0">
            <a:spAutoFit/>
          </a:bodyPr>
          <a:lstStyle/>
          <a:p>
            <a:r>
              <a:rPr lang="ru-RU" sz="1400" b="1" dirty="0" smtClean="0">
                <a:latin typeface="Times New Roman" pitchFamily="18" charset="0"/>
                <a:cs typeface="Times New Roman" pitchFamily="18" charset="0"/>
              </a:rPr>
              <a:t>Социально – коммуникативное развитие включает</a:t>
            </a:r>
            <a:r>
              <a:rPr lang="ru-RU" dirty="0" smtClean="0"/>
              <a:t>:</a:t>
            </a:r>
          </a:p>
          <a:p>
            <a:pPr algn="just"/>
            <a:r>
              <a:rPr lang="ru-RU" sz="1400" dirty="0" smtClean="0">
                <a:latin typeface="Times New Roman" pitchFamily="18" charset="0"/>
                <a:cs typeface="Times New Roman" pitchFamily="18" charset="0"/>
              </a:rPr>
              <a:t>1.Присвоение норм и ценностей, принятых в обществе, включая моральные и нравственные ценности;</a:t>
            </a:r>
          </a:p>
          <a:p>
            <a:r>
              <a:rPr lang="ru-RU" sz="1400" dirty="0" smtClean="0">
                <a:latin typeface="Times New Roman" pitchFamily="18" charset="0"/>
                <a:cs typeface="Times New Roman" pitchFamily="18" charset="0"/>
              </a:rPr>
              <a:t>2. Развитие общения и взаимодействия ребёнка с взрослыми и сверстниками;</a:t>
            </a:r>
          </a:p>
          <a:p>
            <a:r>
              <a:rPr lang="ru-RU" sz="1400" dirty="0" smtClean="0">
                <a:latin typeface="Times New Roman" pitchFamily="18" charset="0"/>
                <a:cs typeface="Times New Roman" pitchFamily="18" charset="0"/>
              </a:rPr>
              <a:t>3. Становление самостоятельности, целенаправленности и </a:t>
            </a:r>
            <a:r>
              <a:rPr lang="ru-RU" sz="1400" dirty="0" err="1" smtClean="0">
                <a:latin typeface="Times New Roman" pitchFamily="18" charset="0"/>
                <a:cs typeface="Times New Roman" pitchFamily="18" charset="0"/>
              </a:rPr>
              <a:t>саморегуляции</a:t>
            </a:r>
            <a:r>
              <a:rPr lang="ru-RU" sz="1400" dirty="0" smtClean="0">
                <a:latin typeface="Times New Roman" pitchFamily="18" charset="0"/>
                <a:cs typeface="Times New Roman" pitchFamily="18" charset="0"/>
              </a:rPr>
              <a:t> собственных действий;</a:t>
            </a:r>
          </a:p>
          <a:p>
            <a:r>
              <a:rPr lang="ru-RU" sz="1400" dirty="0" smtClean="0">
                <a:latin typeface="Times New Roman" pitchFamily="18" charset="0"/>
                <a:cs typeface="Times New Roman" pitchFamily="18" charset="0"/>
              </a:rPr>
              <a:t>4. Развитие социального и эмоционального интеллекта, эмоциональной отзывчивости, сопереживания,</a:t>
            </a:r>
          </a:p>
          <a:p>
            <a:r>
              <a:rPr lang="ru-RU" sz="1400" dirty="0" smtClean="0">
                <a:latin typeface="Times New Roman" pitchFamily="18" charset="0"/>
                <a:cs typeface="Times New Roman" pitchFamily="18" charset="0"/>
              </a:rPr>
              <a:t> 5. Формирование готовности к совместной деятельности со сверстниками</a:t>
            </a:r>
            <a:r>
              <a:rPr lang="ru-RU" sz="1400" dirty="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 6. Формирование уважительного отношения и чувства принадлежности к своей семье, малой родине и Отечеству, представлений о социокультурных ценностях нашего народа, об отечественных традициях и праздниках;</a:t>
            </a:r>
          </a:p>
          <a:p>
            <a:r>
              <a:rPr lang="ru-RU" sz="1400" dirty="0" smtClean="0">
                <a:latin typeface="Times New Roman" pitchFamily="18" charset="0"/>
                <a:cs typeface="Times New Roman" pitchFamily="18" charset="0"/>
              </a:rPr>
              <a:t>7. Формирование основ безопасности в быту, социуме, природе.</a:t>
            </a:r>
          </a:p>
          <a:p>
            <a:r>
              <a:rPr lang="ru-RU" sz="1400" dirty="0" smtClean="0">
                <a:latin typeface="Times New Roman" pitchFamily="18" charset="0"/>
                <a:cs typeface="Times New Roman" pitchFamily="18" charset="0"/>
              </a:rPr>
              <a:t>8. Формирование социально-коммуникативных речевых умений (развитие способности вступать в общение и поддерживать его) .</a:t>
            </a:r>
          </a:p>
          <a:p>
            <a:endParaRPr lang="ru-RU" sz="1400" dirty="0">
              <a:latin typeface="Times New Roman" pitchFamily="18" charset="0"/>
              <a:cs typeface="Times New Roman" pitchFamily="18" charset="0"/>
            </a:endParaRPr>
          </a:p>
        </p:txBody>
      </p:sp>
      <p:pic>
        <p:nvPicPr>
          <p:cNvPr id="1029" name="Picture 5" descr="E:\006.jpg"/>
          <p:cNvPicPr>
            <a:picLocks noChangeAspect="1" noChangeArrowheads="1"/>
          </p:cNvPicPr>
          <p:nvPr/>
        </p:nvPicPr>
        <p:blipFill rotWithShape="1">
          <a:blip r:embed="rId2">
            <a:extLst>
              <a:ext uri="{28A0092B-C50C-407E-A947-70E740481C1C}">
                <a14:useLocalDpi xmlns:a14="http://schemas.microsoft.com/office/drawing/2010/main" val="0"/>
              </a:ext>
            </a:extLst>
          </a:blip>
          <a:srcRect l="3810" t="5210" r="4761" b="3363"/>
          <a:stretch/>
        </p:blipFill>
        <p:spPr bwMode="auto">
          <a:xfrm>
            <a:off x="1225297" y="5278536"/>
            <a:ext cx="4401461" cy="3301095"/>
          </a:xfrm>
          <a:prstGeom prst="rect">
            <a:avLst/>
          </a:prstGeom>
          <a:ln>
            <a:solidFill>
              <a:schemeClr val="accent3">
                <a:lumMod val="40000"/>
                <a:lumOff val="6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427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3413" y="1331640"/>
            <a:ext cx="5832648" cy="3183949"/>
          </a:xfrm>
          <a:prstGeom prst="rect">
            <a:avLst/>
          </a:prstGeom>
          <a:noFill/>
        </p:spPr>
        <p:txBody>
          <a:bodyPr wrap="square" rtlCol="0">
            <a:spAutoFit/>
          </a:bodyPr>
          <a:lstStyle/>
          <a:p>
            <a:pPr>
              <a:lnSpc>
                <a:spcPct val="110000"/>
              </a:lnSpc>
              <a:spcAft>
                <a:spcPts val="0"/>
              </a:spcAft>
            </a:pPr>
            <a:r>
              <a:rPr lang="ru-RU" sz="1400" dirty="0">
                <a:latin typeface="Times New Roman" pitchFamily="18" charset="0"/>
                <a:cs typeface="Times New Roman" pitchFamily="18" charset="0"/>
              </a:rPr>
              <a:t>•  Материалы, связанные с темами ОБЖ и ПДД (иллюстрации, игры).</a:t>
            </a:r>
          </a:p>
          <a:p>
            <a:pPr>
              <a:lnSpc>
                <a:spcPct val="110000"/>
              </a:lnSpc>
              <a:spcAft>
                <a:spcPts val="0"/>
              </a:spcAft>
            </a:pPr>
            <a:r>
              <a:rPr lang="ru-RU" sz="1400" dirty="0">
                <a:latin typeface="Times New Roman" pitchFamily="18" charset="0"/>
                <a:cs typeface="Times New Roman" pitchFamily="18" charset="0"/>
              </a:rPr>
              <a:t>•  Иллюстрации с изображением красочно оформленных ближайших улиц и зданий.</a:t>
            </a:r>
          </a:p>
          <a:p>
            <a:pPr>
              <a:lnSpc>
                <a:spcPct val="110000"/>
              </a:lnSpc>
              <a:spcAft>
                <a:spcPts val="0"/>
              </a:spcAft>
            </a:pPr>
            <a:r>
              <a:rPr lang="ru-RU" sz="1400" dirty="0">
                <a:latin typeface="Times New Roman" pitchFamily="18" charset="0"/>
                <a:cs typeface="Times New Roman" pitchFamily="18" charset="0"/>
              </a:rPr>
              <a:t>•  Макет проезжей части.</a:t>
            </a:r>
          </a:p>
          <a:p>
            <a:pPr>
              <a:lnSpc>
                <a:spcPct val="110000"/>
              </a:lnSpc>
              <a:spcAft>
                <a:spcPts val="0"/>
              </a:spcAft>
            </a:pPr>
            <a:r>
              <a:rPr lang="ru-RU" sz="1400" dirty="0">
                <a:latin typeface="Times New Roman" pitchFamily="18" charset="0"/>
                <a:cs typeface="Times New Roman" pitchFamily="18" charset="0"/>
              </a:rPr>
              <a:t>•  Макет светофора, дорожных знаков.</a:t>
            </a:r>
          </a:p>
          <a:p>
            <a:pPr>
              <a:lnSpc>
                <a:spcPct val="110000"/>
              </a:lnSpc>
              <a:spcAft>
                <a:spcPts val="0"/>
              </a:spcAft>
            </a:pPr>
            <a:r>
              <a:rPr lang="ru-RU" sz="1400" dirty="0">
                <a:latin typeface="Times New Roman" pitchFamily="18" charset="0"/>
                <a:cs typeface="Times New Roman" pitchFamily="18" charset="0"/>
              </a:rPr>
              <a:t>•  Образцы, схемы, планы группы, микрорайона.</a:t>
            </a:r>
          </a:p>
          <a:p>
            <a:pPr>
              <a:lnSpc>
                <a:spcPct val="110000"/>
              </a:lnSpc>
              <a:spcAft>
                <a:spcPts val="0"/>
              </a:spcAft>
            </a:pPr>
            <a:r>
              <a:rPr lang="ru-RU" sz="1400" dirty="0">
                <a:latin typeface="Times New Roman" pitchFamily="18" charset="0"/>
                <a:cs typeface="Times New Roman" pitchFamily="18" charset="0"/>
              </a:rPr>
              <a:t>•  Иллюстрации и предметы, изображающие опасные инструменты (ножницы, иголки и т. д.).</a:t>
            </a:r>
          </a:p>
          <a:p>
            <a:pPr>
              <a:lnSpc>
                <a:spcPct val="110000"/>
              </a:lnSpc>
              <a:spcAft>
                <a:spcPts val="0"/>
              </a:spcAft>
            </a:pPr>
            <a:r>
              <a:rPr lang="ru-RU" sz="1400" dirty="0">
                <a:latin typeface="Times New Roman" pitchFamily="18" charset="0"/>
                <a:cs typeface="Times New Roman" pitchFamily="18" charset="0"/>
              </a:rPr>
              <a:t>•  Наглядно-дидактические пособия, серия «Мир в картинках»:</a:t>
            </a:r>
          </a:p>
          <a:p>
            <a:pPr indent="-171450">
              <a:lnSpc>
                <a:spcPct val="110000"/>
              </a:lnSpc>
              <a:spcAft>
                <a:spcPts val="0"/>
              </a:spcAft>
              <a:buFont typeface="Arial" pitchFamily="34" charset="0"/>
              <a:buChar char="•"/>
            </a:pPr>
            <a:r>
              <a:rPr lang="ru-RU" sz="1400" dirty="0">
                <a:latin typeface="Times New Roman" pitchFamily="18" charset="0"/>
                <a:cs typeface="Times New Roman" pitchFamily="18" charset="0"/>
              </a:rPr>
              <a:t>  Водный транспорт.</a:t>
            </a:r>
          </a:p>
          <a:p>
            <a:pPr indent="-171450">
              <a:lnSpc>
                <a:spcPct val="110000"/>
              </a:lnSpc>
              <a:spcAft>
                <a:spcPts val="0"/>
              </a:spcAft>
              <a:buFont typeface="Arial" pitchFamily="34" charset="0"/>
              <a:buChar char="•"/>
            </a:pPr>
            <a:r>
              <a:rPr lang="ru-RU" sz="1400" dirty="0">
                <a:latin typeface="Times New Roman" pitchFamily="18" charset="0"/>
                <a:cs typeface="Times New Roman" pitchFamily="18" charset="0"/>
              </a:rPr>
              <a:t>  Автомобильный транспорт. </a:t>
            </a:r>
          </a:p>
          <a:p>
            <a:pPr indent="-171450">
              <a:lnSpc>
                <a:spcPct val="110000"/>
              </a:lnSpc>
              <a:spcAft>
                <a:spcPts val="0"/>
              </a:spcAft>
              <a:buFont typeface="Arial" pitchFamily="34" charset="0"/>
              <a:buChar char="•"/>
            </a:pPr>
            <a:r>
              <a:rPr lang="ru-RU" sz="1400" dirty="0">
                <a:latin typeface="Times New Roman" pitchFamily="18" charset="0"/>
                <a:cs typeface="Times New Roman" pitchFamily="18" charset="0"/>
              </a:rPr>
              <a:t>Авиация.</a:t>
            </a:r>
          </a:p>
          <a:p>
            <a:pPr indent="-171450">
              <a:lnSpc>
                <a:spcPct val="115000"/>
              </a:lnSpc>
              <a:spcAft>
                <a:spcPts val="0"/>
              </a:spcAft>
              <a:buFont typeface="Arial" pitchFamily="34" charset="0"/>
              <a:buChar char="•"/>
            </a:pPr>
            <a:r>
              <a:rPr lang="ru-RU" sz="1400" dirty="0">
                <a:latin typeface="Times New Roman" pitchFamily="18" charset="0"/>
                <a:cs typeface="Times New Roman" pitchFamily="18" charset="0"/>
              </a:rPr>
              <a:t>  Космос. </a:t>
            </a:r>
          </a:p>
        </p:txBody>
      </p:sp>
      <p:sp>
        <p:nvSpPr>
          <p:cNvPr id="11" name="TextBox 10"/>
          <p:cNvSpPr txBox="1"/>
          <p:nvPr/>
        </p:nvSpPr>
        <p:spPr>
          <a:xfrm>
            <a:off x="1700808" y="613967"/>
            <a:ext cx="3456384"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dirty="0" smtClean="0"/>
              <a:t> </a:t>
            </a:r>
            <a:r>
              <a:rPr lang="ru-RU" sz="2000" b="1" dirty="0" smtClean="0">
                <a:solidFill>
                  <a:srgbClr val="FF0000"/>
                </a:solidFill>
                <a:latin typeface="Times New Roman" pitchFamily="18" charset="0"/>
                <a:cs typeface="Times New Roman" pitchFamily="18" charset="0"/>
              </a:rPr>
              <a:t>ЦЕНТР БЕЗОПАСНОСТИ</a:t>
            </a:r>
            <a:endParaRPr lang="ru-RU" sz="2000" b="1" dirty="0">
              <a:solidFill>
                <a:srgbClr val="FF0000"/>
              </a:solidFill>
              <a:latin typeface="Times New Roman" pitchFamily="18" charset="0"/>
              <a:cs typeface="Times New Roman" pitchFamily="18" charset="0"/>
            </a:endParaRPr>
          </a:p>
        </p:txBody>
      </p:sp>
      <p:pic>
        <p:nvPicPr>
          <p:cNvPr id="12" name="Picture 3" descr="C:\Users\Admin\Desktop\фото  предметно развивающая среда группы\20201016_13263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80" r="16209" b="2748"/>
          <a:stretch/>
        </p:blipFill>
        <p:spPr bwMode="auto">
          <a:xfrm>
            <a:off x="485954" y="5004048"/>
            <a:ext cx="2097870" cy="36044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2" descr="C:\Users\Admin\Desktop\фото  предметно развивающая среда группы\20201016_13253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6155"/>
          <a:stretch/>
        </p:blipFill>
        <p:spPr bwMode="auto">
          <a:xfrm>
            <a:off x="2597799" y="5149553"/>
            <a:ext cx="3798261" cy="33975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816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42" y="778792"/>
            <a:ext cx="5904656" cy="6801862"/>
          </a:xfrm>
          <a:prstGeom prst="rect">
            <a:avLst/>
          </a:prstGeom>
          <a:noFill/>
        </p:spPr>
        <p:txBody>
          <a:bodyPr wrap="square" rtlCol="0">
            <a:spAutoFit/>
          </a:bodyPr>
          <a:lstStyle/>
          <a:p>
            <a:r>
              <a:rPr lang="ru-RU" sz="1600" b="1" dirty="0">
                <a:latin typeface="Times New Roman" pitchFamily="18" charset="0"/>
                <a:cs typeface="Times New Roman" pitchFamily="18" charset="0"/>
              </a:rPr>
              <a:t>Возрастная группа: </a:t>
            </a:r>
            <a:r>
              <a:rPr lang="ru-RU" sz="1600" dirty="0" smtClean="0">
                <a:latin typeface="Times New Roman" pitchFamily="18" charset="0"/>
                <a:cs typeface="Times New Roman" pitchFamily="18" charset="0"/>
              </a:rPr>
              <a:t>вторая младшая группа </a:t>
            </a:r>
            <a:r>
              <a:rPr lang="ru-RU" sz="1600" dirty="0">
                <a:latin typeface="Times New Roman" pitchFamily="18" charset="0"/>
                <a:cs typeface="Times New Roman" pitchFamily="18" charset="0"/>
              </a:rPr>
              <a:t>общеразвивающей </a:t>
            </a:r>
            <a:r>
              <a:rPr lang="ru-RU" sz="1600" dirty="0" smtClean="0">
                <a:latin typeface="Times New Roman" pitchFamily="18" charset="0"/>
                <a:cs typeface="Times New Roman" pitchFamily="18" charset="0"/>
              </a:rPr>
              <a:t>направленности</a:t>
            </a:r>
          </a:p>
          <a:p>
            <a:endParaRPr lang="ru-RU" sz="900" dirty="0" smtClean="0">
              <a:latin typeface="Times New Roman" pitchFamily="18" charset="0"/>
              <a:cs typeface="Times New Roman" pitchFamily="18" charset="0"/>
            </a:endParaRPr>
          </a:p>
          <a:p>
            <a:endParaRPr lang="ru-RU" sz="900" dirty="0">
              <a:latin typeface="Times New Roman" pitchFamily="18" charset="0"/>
              <a:cs typeface="Times New Roman" pitchFamily="18" charset="0"/>
            </a:endParaRPr>
          </a:p>
          <a:p>
            <a:r>
              <a:rPr lang="ru-RU" sz="1600" b="1" dirty="0">
                <a:latin typeface="Times New Roman" pitchFamily="18" charset="0"/>
                <a:cs typeface="Times New Roman" pitchFamily="18" charset="0"/>
              </a:rPr>
              <a:t>Формат услуг:</a:t>
            </a:r>
            <a:r>
              <a:rPr lang="ru-RU" sz="1600" dirty="0">
                <a:latin typeface="Times New Roman" pitchFamily="18" charset="0"/>
                <a:cs typeface="Times New Roman" pitchFamily="18" charset="0"/>
              </a:rPr>
              <a:t> реализация Основной Образовательной Программы МАДОУ «Центр развития ребенка - детский сад №46» </a:t>
            </a:r>
            <a:endParaRPr lang="ru-RU" sz="1600" dirty="0" smtClean="0">
              <a:latin typeface="Times New Roman" pitchFamily="18" charset="0"/>
              <a:cs typeface="Times New Roman" pitchFamily="18" charset="0"/>
            </a:endParaRPr>
          </a:p>
          <a:p>
            <a:endParaRPr lang="ru-RU" sz="900" dirty="0" smtClean="0">
              <a:latin typeface="Times New Roman" pitchFamily="18" charset="0"/>
              <a:cs typeface="Times New Roman" pitchFamily="18" charset="0"/>
            </a:endParaRPr>
          </a:p>
          <a:p>
            <a:endParaRPr lang="ru-RU" sz="900" dirty="0">
              <a:latin typeface="Times New Roman" pitchFamily="18" charset="0"/>
              <a:cs typeface="Times New Roman" pitchFamily="18" charset="0"/>
            </a:endParaRPr>
          </a:p>
          <a:p>
            <a:r>
              <a:rPr lang="ru-RU" sz="1600" b="1" dirty="0">
                <a:latin typeface="Times New Roman" pitchFamily="18" charset="0"/>
                <a:cs typeface="Times New Roman" pitchFamily="18" charset="0"/>
              </a:rPr>
              <a:t>Режим работы: </a:t>
            </a:r>
            <a:r>
              <a:rPr lang="ru-RU" sz="1600" dirty="0">
                <a:latin typeface="Times New Roman" pitchFamily="18" charset="0"/>
                <a:cs typeface="Times New Roman" pitchFamily="18" charset="0"/>
              </a:rPr>
              <a:t> пятидневный, с 7.00 до 19.00, </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с </a:t>
            </a:r>
            <a:r>
              <a:rPr lang="ru-RU" sz="1600" dirty="0">
                <a:latin typeface="Times New Roman" pitchFamily="18" charset="0"/>
                <a:cs typeface="Times New Roman" pitchFamily="18" charset="0"/>
              </a:rPr>
              <a:t>12-часовым пребыванием детей в учреждении, выходные дни — суббота, </a:t>
            </a:r>
            <a:r>
              <a:rPr lang="ru-RU" sz="1600" dirty="0" smtClean="0">
                <a:latin typeface="Times New Roman" pitchFamily="18" charset="0"/>
                <a:cs typeface="Times New Roman" pitchFamily="18" charset="0"/>
              </a:rPr>
              <a:t>воскресенье</a:t>
            </a:r>
          </a:p>
          <a:p>
            <a:endParaRPr lang="ru-RU" sz="900" dirty="0" smtClean="0">
              <a:latin typeface="Times New Roman" pitchFamily="18" charset="0"/>
              <a:cs typeface="Times New Roman" pitchFamily="18" charset="0"/>
            </a:endParaRPr>
          </a:p>
          <a:p>
            <a:endParaRPr lang="ru-RU" sz="900" dirty="0">
              <a:latin typeface="Times New Roman" pitchFamily="18" charset="0"/>
              <a:cs typeface="Times New Roman" pitchFamily="18" charset="0"/>
            </a:endParaRPr>
          </a:p>
          <a:p>
            <a:r>
              <a:rPr lang="ru-RU" sz="1600" b="1" dirty="0" smtClean="0">
                <a:latin typeface="Times New Roman" pitchFamily="18" charset="0"/>
                <a:cs typeface="Times New Roman" pitchFamily="18" charset="0"/>
              </a:rPr>
              <a:t>Адрес официального сайта:</a:t>
            </a: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https://ds46sar.schooirm.ru/</a:t>
            </a:r>
            <a:endParaRPr lang="ru-RU" sz="1600" dirty="0" smtClean="0">
              <a:latin typeface="Times New Roman" pitchFamily="18" charset="0"/>
              <a:cs typeface="Times New Roman" pitchFamily="18" charset="0"/>
            </a:endParaRPr>
          </a:p>
          <a:p>
            <a:endParaRPr lang="ru-RU" sz="900" b="1" dirty="0" smtClean="0">
              <a:latin typeface="Times New Roman" pitchFamily="18" charset="0"/>
              <a:cs typeface="Times New Roman" pitchFamily="18" charset="0"/>
            </a:endParaRPr>
          </a:p>
          <a:p>
            <a:endParaRPr lang="ru-RU" sz="900" b="1" dirty="0">
              <a:latin typeface="Times New Roman" pitchFamily="18" charset="0"/>
              <a:cs typeface="Times New Roman" pitchFamily="18" charset="0"/>
            </a:endParaRPr>
          </a:p>
          <a:p>
            <a:r>
              <a:rPr lang="ru-RU" sz="1600" b="1" dirty="0" smtClean="0">
                <a:latin typeface="Times New Roman" pitchFamily="18" charset="0"/>
                <a:cs typeface="Times New Roman" pitchFamily="18" charset="0"/>
              </a:rPr>
              <a:t>Заведующий:</a:t>
            </a:r>
            <a:r>
              <a:rPr lang="ru-RU" sz="1600" dirty="0" smtClean="0">
                <a:latin typeface="Times New Roman" pitchFamily="18" charset="0"/>
                <a:cs typeface="Times New Roman" pitchFamily="18" charset="0"/>
              </a:rPr>
              <a:t> Комарова Нина Николаевна</a:t>
            </a:r>
          </a:p>
          <a:p>
            <a:endParaRPr lang="ru-RU" sz="900" dirty="0" smtClean="0">
              <a:latin typeface="Times New Roman" pitchFamily="18" charset="0"/>
              <a:cs typeface="Times New Roman" pitchFamily="18" charset="0"/>
            </a:endParaRPr>
          </a:p>
          <a:p>
            <a:endParaRPr lang="ru-RU" sz="900" dirty="0" smtClean="0">
              <a:latin typeface="Times New Roman" pitchFamily="18" charset="0"/>
              <a:cs typeface="Times New Roman" pitchFamily="18" charset="0"/>
            </a:endParaRPr>
          </a:p>
          <a:p>
            <a:r>
              <a:rPr lang="ru-RU" sz="1600" b="1" dirty="0" smtClean="0">
                <a:latin typeface="Times New Roman" pitchFamily="18" charset="0"/>
                <a:cs typeface="Times New Roman" pitchFamily="18" charset="0"/>
              </a:rPr>
              <a:t>Старший воспитатель: </a:t>
            </a:r>
            <a:r>
              <a:rPr lang="ru-RU" sz="1600" dirty="0" smtClean="0">
                <a:latin typeface="Times New Roman" pitchFamily="18" charset="0"/>
                <a:cs typeface="Times New Roman" pitchFamily="18" charset="0"/>
              </a:rPr>
              <a:t>Конышева Наталья Геннадьевна</a:t>
            </a:r>
            <a:endParaRPr lang="ru-RU" sz="1600"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endParaRPr lang="ru-RU" sz="900" b="1" dirty="0" smtClean="0">
              <a:latin typeface="Times New Roman" pitchFamily="18" charset="0"/>
              <a:cs typeface="Times New Roman" pitchFamily="18" charset="0"/>
            </a:endParaRPr>
          </a:p>
          <a:p>
            <a:endParaRPr lang="ru-RU" sz="900" dirty="0">
              <a:latin typeface="Times New Roman" pitchFamily="18" charset="0"/>
              <a:cs typeface="Times New Roman" pitchFamily="18" charset="0"/>
            </a:endParaRPr>
          </a:p>
          <a:p>
            <a:r>
              <a:rPr lang="ru-RU" sz="1600" b="1" dirty="0">
                <a:latin typeface="Times New Roman" pitchFamily="18" charset="0"/>
                <a:cs typeface="Times New Roman" pitchFamily="18" charset="0"/>
              </a:rPr>
              <a:t>Инновационная деятельность:</a:t>
            </a:r>
            <a:endParaRPr lang="ru-RU" sz="1600" dirty="0">
              <a:latin typeface="Times New Roman" pitchFamily="18" charset="0"/>
              <a:cs typeface="Times New Roman" pitchFamily="18" charset="0"/>
            </a:endParaRPr>
          </a:p>
          <a:p>
            <a:r>
              <a:rPr lang="ru-RU" sz="1600" dirty="0" smtClean="0">
                <a:latin typeface="Times New Roman" pitchFamily="18" charset="0"/>
                <a:cs typeface="Times New Roman" pitchFamily="18" charset="0"/>
              </a:rPr>
              <a:t>«Развитие </a:t>
            </a:r>
            <a:r>
              <a:rPr lang="ru-RU" sz="1600" dirty="0">
                <a:latin typeface="Times New Roman" pitchFamily="18" charset="0"/>
                <a:cs typeface="Times New Roman" pitchFamily="18" charset="0"/>
              </a:rPr>
              <a:t>творческих способностей детей дошкольного возраста посредством интеграции различных видов </a:t>
            </a:r>
            <a:r>
              <a:rPr lang="ru-RU" sz="1600" dirty="0" smtClean="0">
                <a:latin typeface="Times New Roman" pitchFamily="18" charset="0"/>
                <a:cs typeface="Times New Roman" pitchFamily="18" charset="0"/>
              </a:rPr>
              <a:t>деятельности». </a:t>
            </a:r>
            <a:endParaRPr lang="ru-RU" sz="1600" dirty="0">
              <a:latin typeface="Times New Roman" pitchFamily="18" charset="0"/>
              <a:cs typeface="Times New Roman" pitchFamily="18" charset="0"/>
            </a:endParaRPr>
          </a:p>
          <a:p>
            <a:endParaRPr lang="ru-RU" sz="900" dirty="0">
              <a:latin typeface="Times New Roman" pitchFamily="18" charset="0"/>
              <a:cs typeface="Times New Roman" pitchFamily="18" charset="0"/>
            </a:endParaRPr>
          </a:p>
          <a:p>
            <a:r>
              <a:rPr lang="ru-RU" sz="1600" b="1" dirty="0">
                <a:latin typeface="Times New Roman" pitchFamily="18" charset="0"/>
                <a:cs typeface="Times New Roman" pitchFamily="18" charset="0"/>
              </a:rPr>
              <a:t>Цель инновационной деятельности:</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Выявление </a:t>
            </a:r>
            <a:r>
              <a:rPr lang="ru-RU" sz="1600" dirty="0">
                <a:latin typeface="Times New Roman" pitchFamily="18" charset="0"/>
                <a:cs typeface="Times New Roman" pitchFamily="18" charset="0"/>
              </a:rPr>
              <a:t>совокупности педагогических технологий, направленных на эффективное решение задач развития творческих способностей детей дошкольного возраста посредством интеграции различных видов деятельности</a:t>
            </a:r>
          </a:p>
        </p:txBody>
      </p:sp>
    </p:spTree>
    <p:extLst>
      <p:ext uri="{BB962C8B-B14F-4D97-AF65-F5344CB8AC3E}">
        <p14:creationId xmlns:p14="http://schemas.microsoft.com/office/powerpoint/2010/main" val="2636894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944226725"/>
              </p:ext>
            </p:extLst>
          </p:nvPr>
        </p:nvGraphicFramePr>
        <p:xfrm>
          <a:off x="523067" y="1068325"/>
          <a:ext cx="5616624" cy="7608131"/>
        </p:xfrm>
        <a:graphic>
          <a:graphicData uri="http://schemas.openxmlformats.org/drawingml/2006/table">
            <a:tbl>
              <a:tblPr firstRow="1" firstCol="1" bandRow="1">
                <a:tableStyleId>{5C22544A-7EE6-4342-B048-85BDC9FD1C3A}</a:tableStyleId>
              </a:tblPr>
              <a:tblGrid>
                <a:gridCol w="169629"/>
                <a:gridCol w="5446995"/>
              </a:tblGrid>
              <a:tr h="7608131">
                <a:tc>
                  <a:txBody>
                    <a:bodyPr/>
                    <a:lstStyle/>
                    <a:p>
                      <a:pPr algn="ctr">
                        <a:lnSpc>
                          <a:spcPct val="110000"/>
                        </a:lnSpc>
                        <a:spcBef>
                          <a:spcPts val="300"/>
                        </a:spcBef>
                        <a:spcAft>
                          <a:spcPts val="300"/>
                        </a:spcAft>
                      </a:pPr>
                      <a:endParaRPr lang="ru-RU" sz="1400" b="0" dirty="0">
                        <a:solidFill>
                          <a:srgbClr val="002060"/>
                        </a:solidFill>
                        <a:effectLst/>
                        <a:latin typeface="Times New Roman" pitchFamily="18" charset="0"/>
                        <a:ea typeface="Calibri"/>
                        <a:cs typeface="Times New Roman" pitchFamily="18" charset="0"/>
                      </a:endParaRPr>
                    </a:p>
                  </a:txBody>
                  <a:tcPr marL="55624" marR="55624" marT="0" marB="0">
                    <a:solidFill>
                      <a:schemeClr val="accent1">
                        <a:lumMod val="20000"/>
                        <a:lumOff val="80000"/>
                      </a:schemeClr>
                    </a:solidFill>
                  </a:tcPr>
                </a:tc>
                <a:tc>
                  <a:txBody>
                    <a:bodyPr/>
                    <a:lstStyle/>
                    <a:p>
                      <a:pPr>
                        <a:lnSpc>
                          <a:spcPct val="110000"/>
                        </a:lnSpc>
                        <a:spcAft>
                          <a:spcPts val="0"/>
                        </a:spcAft>
                      </a:pPr>
                      <a:r>
                        <a:rPr lang="ru-RU" sz="1400" b="0" dirty="0">
                          <a:solidFill>
                            <a:schemeClr val="tx1"/>
                          </a:solidFill>
                          <a:effectLst/>
                          <a:latin typeface="Times New Roman" pitchFamily="18" charset="0"/>
                          <a:cs typeface="Times New Roman" pitchFamily="18" charset="0"/>
                        </a:rPr>
                        <a:t>•  Иллюстрации с ярко выраженными эмоциональными состояниями у взрослых и детей, животных. </a:t>
                      </a:r>
                    </a:p>
                    <a:p>
                      <a:pPr>
                        <a:lnSpc>
                          <a:spcPct val="110000"/>
                        </a:lnSpc>
                        <a:spcAft>
                          <a:spcPts val="0"/>
                        </a:spcAft>
                      </a:pPr>
                      <a:r>
                        <a:rPr lang="ru-RU" sz="1400" b="0" dirty="0">
                          <a:solidFill>
                            <a:schemeClr val="tx1"/>
                          </a:solidFill>
                          <a:effectLst/>
                          <a:latin typeface="Times New Roman" pitchFamily="18" charset="0"/>
                          <a:cs typeface="Times New Roman" pitchFamily="18" charset="0"/>
                        </a:rPr>
                        <a:t>•  Фотоальбомы детей группы, отражающие жизнь группы и детского сада.</a:t>
                      </a:r>
                    </a:p>
                    <a:p>
                      <a:pPr>
                        <a:lnSpc>
                          <a:spcPct val="110000"/>
                        </a:lnSpc>
                        <a:spcAft>
                          <a:spcPts val="0"/>
                        </a:spcAft>
                      </a:pPr>
                      <a:r>
                        <a:rPr lang="ru-RU" sz="1400" b="0" dirty="0" smtClean="0">
                          <a:solidFill>
                            <a:schemeClr val="tx1"/>
                          </a:solidFill>
                          <a:effectLst/>
                          <a:latin typeface="Times New Roman" pitchFamily="18" charset="0"/>
                          <a:cs typeface="Times New Roman" pitchFamily="18" charset="0"/>
                        </a:rPr>
                        <a:t>•  Наборы фигурок,  иллюстрации </a:t>
                      </a:r>
                      <a:r>
                        <a:rPr lang="ru-RU" sz="1400" b="0" dirty="0">
                          <a:solidFill>
                            <a:schemeClr val="tx1"/>
                          </a:solidFill>
                          <a:effectLst/>
                          <a:latin typeface="Times New Roman" pitchFamily="18" charset="0"/>
                          <a:cs typeface="Times New Roman" pitchFamily="18" charset="0"/>
                        </a:rPr>
                        <a:t>с изображением детей разного возраста и пола, их предметов пользования, типичных занятий и игрушек, одежды.</a:t>
                      </a:r>
                    </a:p>
                    <a:p>
                      <a:pPr>
                        <a:lnSpc>
                          <a:spcPct val="110000"/>
                        </a:lnSpc>
                        <a:spcAft>
                          <a:spcPts val="0"/>
                        </a:spcAft>
                      </a:pPr>
                      <a:r>
                        <a:rPr lang="ru-RU" sz="1400" b="0" dirty="0" smtClean="0">
                          <a:solidFill>
                            <a:schemeClr val="tx1"/>
                          </a:solidFill>
                          <a:effectLst/>
                          <a:latin typeface="Times New Roman" pitchFamily="18" charset="0"/>
                          <a:cs typeface="Times New Roman" pitchFamily="18" charset="0"/>
                        </a:rPr>
                        <a:t>•  </a:t>
                      </a:r>
                      <a:r>
                        <a:rPr lang="ru-RU" sz="1400" b="0" dirty="0">
                          <a:solidFill>
                            <a:schemeClr val="tx1"/>
                          </a:solidFill>
                          <a:effectLst/>
                          <a:latin typeface="Times New Roman" pitchFamily="18" charset="0"/>
                          <a:cs typeface="Times New Roman" pitchFamily="18" charset="0"/>
                        </a:rPr>
                        <a:t>Энциклопедии, дидактические игры, пособия, содержащие знания по </a:t>
                      </a:r>
                      <a:r>
                        <a:rPr lang="ru-RU" sz="1400" b="0" dirty="0" err="1">
                          <a:solidFill>
                            <a:schemeClr val="tx1"/>
                          </a:solidFill>
                          <a:effectLst/>
                          <a:latin typeface="Times New Roman" pitchFamily="18" charset="0"/>
                          <a:cs typeface="Times New Roman" pitchFamily="18" charset="0"/>
                        </a:rPr>
                        <a:t>валеологии</a:t>
                      </a:r>
                      <a:r>
                        <a:rPr lang="ru-RU" sz="1400" b="0" dirty="0">
                          <a:solidFill>
                            <a:schemeClr val="tx1"/>
                          </a:solidFill>
                          <a:effectLst/>
                          <a:latin typeface="Times New Roman" pitchFamily="18" charset="0"/>
                          <a:cs typeface="Times New Roman" pitchFamily="18" charset="0"/>
                        </a:rPr>
                        <a:t>.</a:t>
                      </a:r>
                    </a:p>
                    <a:p>
                      <a:pPr>
                        <a:lnSpc>
                          <a:spcPct val="110000"/>
                        </a:lnSpc>
                        <a:spcAft>
                          <a:spcPts val="0"/>
                        </a:spcAft>
                      </a:pPr>
                      <a:r>
                        <a:rPr lang="ru-RU" sz="1400" b="0" dirty="0">
                          <a:solidFill>
                            <a:schemeClr val="tx1"/>
                          </a:solidFill>
                          <a:effectLst/>
                          <a:latin typeface="Times New Roman" pitchFamily="18" charset="0"/>
                          <a:cs typeface="Times New Roman" pitchFamily="18" charset="0"/>
                        </a:rPr>
                        <a:t>•  Уголок мальчиков (сундучок мастера), уголок девочек (сумочка модницы).</a:t>
                      </a:r>
                    </a:p>
                    <a:p>
                      <a:pPr>
                        <a:lnSpc>
                          <a:spcPct val="110000"/>
                        </a:lnSpc>
                        <a:spcAft>
                          <a:spcPts val="0"/>
                        </a:spcAft>
                      </a:pPr>
                      <a:r>
                        <a:rPr lang="ru-RU" sz="1400" b="0" dirty="0">
                          <a:solidFill>
                            <a:schemeClr val="tx1"/>
                          </a:solidFill>
                          <a:effectLst/>
                          <a:latin typeface="Times New Roman" pitchFamily="18" charset="0"/>
                          <a:cs typeface="Times New Roman" pitchFamily="18" charset="0"/>
                        </a:rPr>
                        <a:t>•  Сюжетные картины (работа врача, парикмахера, повара, дворника, шофера, маляра, продавца и пр.). </a:t>
                      </a:r>
                    </a:p>
                    <a:p>
                      <a:pPr>
                        <a:lnSpc>
                          <a:spcPct val="110000"/>
                        </a:lnSpc>
                        <a:spcAft>
                          <a:spcPts val="0"/>
                        </a:spcAft>
                      </a:pPr>
                      <a:r>
                        <a:rPr lang="ru-RU" sz="1400" b="0" dirty="0">
                          <a:solidFill>
                            <a:schemeClr val="tx1"/>
                          </a:solidFill>
                          <a:effectLst/>
                          <a:latin typeface="Times New Roman" pitchFamily="18" charset="0"/>
                          <a:cs typeface="Times New Roman" pitchFamily="18" charset="0"/>
                        </a:rPr>
                        <a:t>•  Наглядный материал и игрушки, способствующие развитию толерантности (картинки и куклы, изображающие представителей разных рас и национальностей; картинки и куклы, изображающие больных детей и животных).</a:t>
                      </a:r>
                    </a:p>
                    <a:p>
                      <a:pPr>
                        <a:lnSpc>
                          <a:spcPct val="110000"/>
                        </a:lnSpc>
                        <a:spcAft>
                          <a:spcPts val="0"/>
                        </a:spcAft>
                      </a:pPr>
                      <a:r>
                        <a:rPr lang="ru-RU" sz="1400" b="0" dirty="0" smtClean="0">
                          <a:solidFill>
                            <a:schemeClr val="tx1"/>
                          </a:solidFill>
                          <a:effectLst/>
                          <a:latin typeface="Times New Roman" pitchFamily="18" charset="0"/>
                          <a:cs typeface="Times New Roman" pitchFamily="18" charset="0"/>
                        </a:rPr>
                        <a:t>•  </a:t>
                      </a:r>
                      <a:r>
                        <a:rPr lang="ru-RU" sz="1400" b="0" dirty="0">
                          <a:solidFill>
                            <a:schemeClr val="tx1"/>
                          </a:solidFill>
                          <a:effectLst/>
                          <a:latin typeface="Times New Roman" pitchFamily="18" charset="0"/>
                          <a:cs typeface="Times New Roman" pitchFamily="18" charset="0"/>
                        </a:rPr>
                        <a:t>Иллюстрации с изображением заботливого отношения взрослых к детям, животным и детей к старшим.</a:t>
                      </a:r>
                    </a:p>
                    <a:p>
                      <a:pPr>
                        <a:lnSpc>
                          <a:spcPct val="110000"/>
                        </a:lnSpc>
                        <a:spcAft>
                          <a:spcPts val="0"/>
                        </a:spcAft>
                      </a:pPr>
                      <a:r>
                        <a:rPr lang="ru-RU" sz="1400" b="0" dirty="0" smtClean="0">
                          <a:solidFill>
                            <a:schemeClr val="tx1"/>
                          </a:solidFill>
                          <a:effectLst/>
                          <a:latin typeface="Times New Roman" pitchFamily="18" charset="0"/>
                          <a:cs typeface="Times New Roman" pitchFamily="18" charset="0"/>
                        </a:rPr>
                        <a:t>•  </a:t>
                      </a:r>
                      <a:r>
                        <a:rPr lang="ru-RU" sz="1400" b="0" dirty="0">
                          <a:solidFill>
                            <a:schemeClr val="tx1"/>
                          </a:solidFill>
                          <a:effectLst/>
                          <a:latin typeface="Times New Roman" pitchFamily="18" charset="0"/>
                          <a:cs typeface="Times New Roman" pitchFamily="18" charset="0"/>
                        </a:rPr>
                        <a:t>Наглядно-дидактические пособия, серия «Мир в картинках»:</a:t>
                      </a:r>
                    </a:p>
                    <a:p>
                      <a:pPr>
                        <a:lnSpc>
                          <a:spcPct val="115000"/>
                        </a:lnSpc>
                        <a:spcAft>
                          <a:spcPts val="0"/>
                        </a:spcAft>
                      </a:pPr>
                      <a:r>
                        <a:rPr lang="ru-RU" sz="1400" b="0" dirty="0">
                          <a:solidFill>
                            <a:schemeClr val="tx1"/>
                          </a:solidFill>
                          <a:effectLst/>
                          <a:latin typeface="Times New Roman" pitchFamily="18" charset="0"/>
                          <a:cs typeface="Times New Roman" pitchFamily="18" charset="0"/>
                        </a:rPr>
                        <a:t>       </a:t>
                      </a:r>
                      <a:endParaRPr lang="ru-RU" sz="1400" b="0" dirty="0">
                        <a:solidFill>
                          <a:schemeClr val="tx1"/>
                        </a:solidFill>
                        <a:effectLst/>
                        <a:latin typeface="Times New Roman" pitchFamily="18" charset="0"/>
                        <a:ea typeface="Calibri"/>
                        <a:cs typeface="Times New Roman" pitchFamily="18" charset="0"/>
                      </a:endParaRPr>
                    </a:p>
                  </a:txBody>
                  <a:tcPr marL="55624" marR="55624" marT="0" marB="0">
                    <a:solidFill>
                      <a:schemeClr val="accent1">
                        <a:lumMod val="20000"/>
                        <a:lumOff val="80000"/>
                      </a:schemeClr>
                    </a:solidFill>
                  </a:tcPr>
                </a:tc>
              </a:tr>
            </a:tbl>
          </a:graphicData>
        </a:graphic>
      </p:graphicFrame>
      <p:sp>
        <p:nvSpPr>
          <p:cNvPr id="6" name="TextBox 5"/>
          <p:cNvSpPr txBox="1"/>
          <p:nvPr/>
        </p:nvSpPr>
        <p:spPr>
          <a:xfrm>
            <a:off x="548680" y="513590"/>
            <a:ext cx="576064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1600" b="1" dirty="0" smtClean="0">
                <a:solidFill>
                  <a:srgbClr val="FF0000"/>
                </a:solidFill>
                <a:latin typeface="Times New Roman" pitchFamily="18" charset="0"/>
                <a:cs typeface="Times New Roman" pitchFamily="18" charset="0"/>
              </a:rPr>
              <a:t>ЦЕНТР СОЦИАЛЬНО–ЭМОЦИОНАЛЬНОГО  РАЗВИТИЯ</a:t>
            </a:r>
            <a:endParaRPr lang="ru-RU" sz="1600" b="1" dirty="0">
              <a:solidFill>
                <a:srgbClr val="FF0000"/>
              </a:solidFill>
              <a:latin typeface="Times New Roman" pitchFamily="18" charset="0"/>
              <a:cs typeface="Times New Roman" pitchFamily="18" charset="0"/>
            </a:endParaRPr>
          </a:p>
        </p:txBody>
      </p:sp>
      <p:pic>
        <p:nvPicPr>
          <p:cNvPr id="8194" name="Picture 2" descr="C:\Users\Admin\Desktop\фото  предметно развивающая среда группы\HPIM368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7624" y="5724128"/>
            <a:ext cx="3982752" cy="29870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3267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753914" y="487141"/>
            <a:ext cx="2808312"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2000" b="1" dirty="0" smtClean="0">
                <a:solidFill>
                  <a:srgbClr val="FF0000"/>
                </a:solidFill>
                <a:latin typeface="Times New Roman" pitchFamily="18" charset="0"/>
                <a:cs typeface="Times New Roman" pitchFamily="18" charset="0"/>
              </a:rPr>
              <a:t>ЦЕНТР ИГРЫ</a:t>
            </a:r>
            <a:endParaRPr lang="ru-RU" sz="2000" b="1" dirty="0">
              <a:solidFill>
                <a:srgbClr val="FF0000"/>
              </a:solidFill>
              <a:latin typeface="Times New Roman" pitchFamily="18" charset="0"/>
              <a:cs typeface="Times New Roman" pitchFamily="18" charset="0"/>
            </a:endParaRPr>
          </a:p>
        </p:txBody>
      </p:sp>
      <p:sp>
        <p:nvSpPr>
          <p:cNvPr id="9" name="TextBox 8"/>
          <p:cNvSpPr txBox="1"/>
          <p:nvPr/>
        </p:nvSpPr>
        <p:spPr>
          <a:xfrm>
            <a:off x="548680" y="1043608"/>
            <a:ext cx="5904656" cy="7912935"/>
          </a:xfrm>
          <a:prstGeom prst="rect">
            <a:avLst/>
          </a:prstGeom>
          <a:noFill/>
        </p:spPr>
        <p:txBody>
          <a:bodyPr wrap="square" rtlCol="0">
            <a:spAutoFit/>
          </a:bodyPr>
          <a:lstStyle/>
          <a:p>
            <a:pPr>
              <a:lnSpc>
                <a:spcPct val="110000"/>
              </a:lnSpc>
            </a:pPr>
            <a:r>
              <a:rPr lang="ru-RU" sz="1400" dirty="0">
                <a:latin typeface="Times New Roman" pitchFamily="18" charset="0"/>
                <a:cs typeface="Times New Roman" pitchFamily="18" charset="0"/>
              </a:rPr>
              <a:t>•  Сюжетные игрушки, изображающие животных и их детенышей.</a:t>
            </a:r>
          </a:p>
          <a:p>
            <a:pPr>
              <a:lnSpc>
                <a:spcPct val="110000"/>
              </a:lnSpc>
            </a:pPr>
            <a:r>
              <a:rPr lang="ru-RU" sz="1400" dirty="0">
                <a:latin typeface="Times New Roman" pitchFamily="18" charset="0"/>
                <a:cs typeface="Times New Roman" pitchFamily="18" charset="0"/>
              </a:rPr>
              <a:t>•  Игрушки транспортные (тележки, машины разных размеров и назначения).</a:t>
            </a:r>
          </a:p>
          <a:p>
            <a:pPr>
              <a:lnSpc>
                <a:spcPct val="110000"/>
              </a:lnSpc>
            </a:pPr>
            <a:r>
              <a:rPr lang="ru-RU" sz="1400" dirty="0">
                <a:latin typeface="Times New Roman" pitchFamily="18" charset="0"/>
                <a:cs typeface="Times New Roman" pitchFamily="18" charset="0"/>
              </a:rPr>
              <a:t>•  Игрушки, изображающие предметы труда и быта (телефон, сумочки, корзинки и т. д.). </a:t>
            </a:r>
          </a:p>
          <a:p>
            <a:pPr>
              <a:lnSpc>
                <a:spcPct val="110000"/>
              </a:lnSpc>
            </a:pPr>
            <a:r>
              <a:rPr lang="ru-RU" sz="1400" dirty="0">
                <a:latin typeface="Times New Roman" pitchFamily="18" charset="0"/>
                <a:cs typeface="Times New Roman" pitchFamily="18" charset="0"/>
              </a:rPr>
              <a:t>•  Предметы-заместители (счетные палочки вместо ложек, пластмассовые круги вместо тарелок и т. д.).</a:t>
            </a:r>
          </a:p>
          <a:p>
            <a:pPr>
              <a:lnSpc>
                <a:spcPct val="110000"/>
              </a:lnSpc>
            </a:pPr>
            <a:r>
              <a:rPr lang="ru-RU" sz="1400" dirty="0">
                <a:latin typeface="Times New Roman" pitchFamily="18" charset="0"/>
                <a:cs typeface="Times New Roman" pitchFamily="18" charset="0"/>
              </a:rPr>
              <a:t>•  Ролевые атрибуты к играм-имитациям и сюжетно-ролевым, отображающим простые жизненные ситуации и действия (например, «Шофер»).</a:t>
            </a:r>
          </a:p>
          <a:p>
            <a:pPr>
              <a:lnSpc>
                <a:spcPct val="110000"/>
              </a:lnSpc>
            </a:pPr>
            <a:r>
              <a:rPr lang="ru-RU" sz="1400" dirty="0">
                <a:latin typeface="Times New Roman" pitchFamily="18" charset="0"/>
                <a:cs typeface="Times New Roman" pitchFamily="18" charset="0"/>
              </a:rPr>
              <a:t>•  Игрушки, специально предназначенные для развития разнообразных предметных действий.</a:t>
            </a:r>
          </a:p>
          <a:p>
            <a:pPr>
              <a:lnSpc>
                <a:spcPct val="110000"/>
              </a:lnSpc>
            </a:pPr>
            <a:r>
              <a:rPr lang="ru-RU" sz="1400" dirty="0">
                <a:latin typeface="Times New Roman" pitchFamily="18" charset="0"/>
                <a:cs typeface="Times New Roman" pitchFamily="18" charset="0"/>
              </a:rPr>
              <a:t>•  Игрушки-животные. </a:t>
            </a:r>
            <a:r>
              <a:rPr lang="ru-RU" sz="1400" dirty="0" smtClean="0">
                <a:latin typeface="Times New Roman" pitchFamily="18" charset="0"/>
                <a:cs typeface="Times New Roman" pitchFamily="18" charset="0"/>
              </a:rPr>
              <a:t>Роли</a:t>
            </a:r>
            <a:r>
              <a:rPr lang="ru-RU" sz="1400" dirty="0">
                <a:latin typeface="Times New Roman" pitchFamily="18" charset="0"/>
                <a:cs typeface="Times New Roman" pitchFamily="18" charset="0"/>
              </a:rPr>
              <a:t>: зверята – мамы, папы, дети; артист, дрессировщик, помощник дрессировщика.</a:t>
            </a:r>
          </a:p>
          <a:p>
            <a:pPr>
              <a:lnSpc>
                <a:spcPct val="110000"/>
              </a:lnSpc>
            </a:pPr>
            <a:r>
              <a:rPr lang="ru-RU" sz="1400" dirty="0">
                <a:latin typeface="Times New Roman" pitchFamily="18" charset="0"/>
                <a:cs typeface="Times New Roman" pitchFamily="18" charset="0"/>
              </a:rPr>
              <a:t>Основные игровые действия. Показывать прыжки зверей через предметы (бег по кругу, поскоки) – кланяться зрителям; кормить животных – мыть их; показывать концерт; выступать в роли животных, вступать в диалог.</a:t>
            </a:r>
          </a:p>
          <a:p>
            <a:pPr>
              <a:lnSpc>
                <a:spcPct val="110000"/>
              </a:lnSpc>
            </a:pPr>
            <a:r>
              <a:rPr lang="ru-RU" sz="1400" dirty="0">
                <a:latin typeface="Times New Roman" pitchFamily="18" charset="0"/>
                <a:cs typeface="Times New Roman" pitchFamily="18" charset="0"/>
              </a:rPr>
              <a:t>•  Дидактическая кукла (40–50 см). Кукла, снабженная всеми предметами нижней и верхней одежды ребенка, используемой в разные сезоны, а также аксессуарами (носовые платки, бусы, ленты, броши и пр.).</a:t>
            </a:r>
          </a:p>
          <a:p>
            <a:pPr>
              <a:lnSpc>
                <a:spcPct val="110000"/>
              </a:lnSpc>
            </a:pPr>
            <a:r>
              <a:rPr lang="ru-RU" sz="1400" dirty="0">
                <a:latin typeface="Times New Roman" pitchFamily="18" charset="0"/>
                <a:cs typeface="Times New Roman" pitchFamily="18" charset="0"/>
              </a:rPr>
              <a:t>•  Куклы, представляющие различные профессии ( врач, почтальон, солдат и др.).</a:t>
            </a:r>
          </a:p>
          <a:p>
            <a:pPr>
              <a:lnSpc>
                <a:spcPct val="110000"/>
              </a:lnSpc>
            </a:pPr>
            <a:r>
              <a:rPr lang="ru-RU" sz="1400" dirty="0">
                <a:latin typeface="Times New Roman" pitchFamily="18" charset="0"/>
                <a:cs typeface="Times New Roman" pitchFamily="18" charset="0"/>
              </a:rPr>
              <a:t>•  Куклы, изображающие представителей разных народов (имеющие характерные черты лица, цвет кожи, одежду).</a:t>
            </a:r>
          </a:p>
          <a:p>
            <a:pPr>
              <a:lnSpc>
                <a:spcPct val="110000"/>
              </a:lnSpc>
            </a:pPr>
            <a:r>
              <a:rPr lang="ru-RU" sz="1400" dirty="0">
                <a:latin typeface="Times New Roman" pitchFamily="18" charset="0"/>
                <a:cs typeface="Times New Roman" pitchFamily="18" charset="0"/>
              </a:rPr>
              <a:t>•  Русские народные дидактические игрушки и игрушки, выполненные в народном стиле (кольца большого размера, матрешки, деревянные шары, яйца и пр.). </a:t>
            </a:r>
          </a:p>
          <a:p>
            <a:pPr>
              <a:lnSpc>
                <a:spcPct val="110000"/>
              </a:lnSpc>
            </a:pPr>
            <a:r>
              <a:rPr lang="ru-RU" sz="1400" dirty="0">
                <a:latin typeface="Times New Roman" pitchFamily="18" charset="0"/>
                <a:cs typeface="Times New Roman" pitchFamily="18" charset="0"/>
              </a:rPr>
              <a:t>•  Игрушки-двигатели (каталки разной формы, каталки-гремушки, коляски и тележки и пр.).</a:t>
            </a:r>
          </a:p>
          <a:p>
            <a:pPr>
              <a:lnSpc>
                <a:spcPct val="110000"/>
              </a:lnSpc>
            </a:pPr>
            <a:r>
              <a:rPr lang="ru-RU" sz="1400" dirty="0">
                <a:latin typeface="Times New Roman" pitchFamily="18" charset="0"/>
                <a:cs typeface="Times New Roman" pitchFamily="18" charset="0"/>
              </a:rPr>
              <a:t>•  Многофункциональные ширмы.</a:t>
            </a:r>
          </a:p>
          <a:p>
            <a:pPr>
              <a:lnSpc>
                <a:spcPct val="110000"/>
              </a:lnSpc>
            </a:pPr>
            <a:r>
              <a:rPr lang="ru-RU" sz="1400" dirty="0">
                <a:latin typeface="Times New Roman" pitchFamily="18" charset="0"/>
                <a:cs typeface="Times New Roman" pitchFamily="18" charset="0"/>
              </a:rPr>
              <a:t>•  Разграниченные зоны для разнообразных сюжетных игр: приготовления еды, купания игрушек, игры в больницу и т. д.</a:t>
            </a:r>
          </a:p>
          <a:p>
            <a:pPr>
              <a:lnSpc>
                <a:spcPct val="110000"/>
              </a:lnSpc>
            </a:pPr>
            <a:endParaRPr lang="ru-RU" sz="1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771534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фото  предметно развивающая среда группы\20201228_11172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31" t="2145"/>
          <a:stretch/>
        </p:blipFill>
        <p:spPr bwMode="auto">
          <a:xfrm>
            <a:off x="764704" y="323528"/>
            <a:ext cx="5256584" cy="84180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9498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1480" y="428596"/>
            <a:ext cx="5904656" cy="4401205"/>
          </a:xfrm>
          <a:prstGeom prst="rect">
            <a:avLst/>
          </a:prstGeom>
          <a:solidFill>
            <a:schemeClr val="accent1">
              <a:lumMod val="20000"/>
              <a:lumOff val="80000"/>
            </a:schemeClr>
          </a:solidFill>
        </p:spPr>
        <p:txBody>
          <a:bodyPr wrap="square" rtlCol="0">
            <a:spAutoFit/>
          </a:bodyPr>
          <a:lstStyle/>
          <a:p>
            <a:r>
              <a:rPr lang="ru-RU" sz="1600" b="1" dirty="0">
                <a:latin typeface="Times New Roman" pitchFamily="18" charset="0"/>
                <a:cs typeface="Times New Roman" pitchFamily="18" charset="0"/>
              </a:rPr>
              <a:t>Кукольный уголок:</a:t>
            </a:r>
            <a:r>
              <a:rPr lang="ru-RU" sz="1600" dirty="0">
                <a:latin typeface="Times New Roman" pitchFamily="18" charset="0"/>
                <a:cs typeface="Times New Roman" pitchFamily="18" charset="0"/>
              </a:rPr>
              <a:t> </a:t>
            </a:r>
            <a:r>
              <a:rPr lang="ru-RU" sz="1400" dirty="0">
                <a:latin typeface="Times New Roman" pitchFamily="18" charset="0"/>
                <a:cs typeface="Times New Roman" pitchFamily="18" charset="0"/>
              </a:rPr>
              <a:t>гостиная – комната (для игровых действий, игры с куклами): стол, стулья,  мебель, Атрибутика для создания интерьера:  полный сервиз столовой и чайной посуды, соразмерной по величине кукол, пластмассовые вазочки, телефон, часы, картины с героями из сказок (1–2) на уровне роста детей. Куклы: </a:t>
            </a:r>
            <a:r>
              <a:rPr lang="ru-RU" sz="1400" dirty="0" err="1">
                <a:latin typeface="Times New Roman" pitchFamily="18" charset="0"/>
                <a:cs typeface="Times New Roman" pitchFamily="18" charset="0"/>
              </a:rPr>
              <a:t>мягконабивные</a:t>
            </a:r>
            <a:r>
              <a:rPr lang="ru-RU" sz="1400" dirty="0">
                <a:latin typeface="Times New Roman" pitchFamily="18" charset="0"/>
                <a:cs typeface="Times New Roman" pitchFamily="18" charset="0"/>
              </a:rPr>
              <a:t>, пластмассовые; имитирующие ребенка 2–3 лет (40–50 см), с подвижными частями тела – мальчик, девочка; имитирующие ребенка-младенца (голыш); куклы, сделанные из ткани, с какой-либо характерной для одежды человека деталью (бант, кепи, фартук). Животные из пушистых тканей. Коляски для кукол. </a:t>
            </a:r>
          </a:p>
          <a:p>
            <a:r>
              <a:rPr lang="ru-RU" sz="1400" b="1" dirty="0">
                <a:latin typeface="Times New Roman" pitchFamily="18" charset="0"/>
                <a:cs typeface="Times New Roman" pitchFamily="18" charset="0"/>
              </a:rPr>
              <a:t>Роли:  </a:t>
            </a:r>
            <a:r>
              <a:rPr lang="ru-RU" sz="1400" dirty="0">
                <a:latin typeface="Times New Roman" pitchFamily="18" charset="0"/>
                <a:cs typeface="Times New Roman" pitchFamily="18" charset="0"/>
              </a:rPr>
              <a:t>мама (папа), ребенок (дочка, сын), бабушка, дедушка, тетя, дядя, братья, сестры, друзья, соседи.</a:t>
            </a:r>
          </a:p>
          <a:p>
            <a:r>
              <a:rPr lang="ru-RU" sz="1400" b="1" dirty="0">
                <a:latin typeface="Times New Roman" pitchFamily="18" charset="0"/>
                <a:cs typeface="Times New Roman" pitchFamily="18" charset="0"/>
              </a:rPr>
              <a:t>Основные игровые действия. </a:t>
            </a:r>
            <a:r>
              <a:rPr lang="ru-RU" sz="1400" dirty="0">
                <a:latin typeface="Times New Roman" pitchFamily="18" charset="0"/>
                <a:cs typeface="Times New Roman" pitchFamily="18" charset="0"/>
              </a:rPr>
              <a:t>Приезжать из командировки, приходить с работы; встречать и провожать гостей; готовиться к празднику;  убирать квартиру (мыть пол и окна, протирать мебель, вешать занавески, стирать вещи, пылесосить, чистить и выбивать ковры); ремонтировать квартиру (штукатурить стены, красить пол, стены и потолок, клеить обои, стеклить окна); готовить еду, вызывать врача для членов семьи; собирать посылку к празднику.</a:t>
            </a:r>
          </a:p>
          <a:p>
            <a:endParaRPr lang="ru-RU" sz="1400" dirty="0">
              <a:solidFill>
                <a:srgbClr val="002060"/>
              </a:solidFill>
              <a:latin typeface="Times New Roman" pitchFamily="18" charset="0"/>
              <a:cs typeface="Times New Roman" pitchFamily="18" charset="0"/>
            </a:endParaRPr>
          </a:p>
        </p:txBody>
      </p:sp>
      <p:pic>
        <p:nvPicPr>
          <p:cNvPr id="1027" name="Picture 3" descr="E:\20201230_111515 (1).jpg"/>
          <p:cNvPicPr>
            <a:picLocks noChangeAspect="1" noChangeArrowheads="1"/>
          </p:cNvPicPr>
          <p:nvPr/>
        </p:nvPicPr>
        <p:blipFill>
          <a:blip r:embed="rId3" cstate="print"/>
          <a:srcRect l="4167" t="10938" r="16666"/>
          <a:stretch>
            <a:fillRect/>
          </a:stretch>
        </p:blipFill>
        <p:spPr bwMode="auto">
          <a:xfrm>
            <a:off x="744110" y="4644008"/>
            <a:ext cx="2681699" cy="4022522"/>
          </a:xfrm>
          <a:prstGeom prst="rect">
            <a:avLst/>
          </a:prstGeom>
          <a:noFill/>
        </p:spPr>
      </p:pic>
      <p:pic>
        <p:nvPicPr>
          <p:cNvPr id="2050" name="Picture 2" descr="C:\Users\Admin\AppData\Local\Temp\Rar$DIa3076.19386\20210127_1353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8540" y="4453690"/>
            <a:ext cx="2496278" cy="1872208"/>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E:\1524102603996420185.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1" name="Picture 2" descr="C:\Users\Admin\Desktop\фото  предметно развивающая среда группы\HPIM369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89" t="17701" r="7885" b="2813"/>
          <a:stretch/>
        </p:blipFill>
        <p:spPr bwMode="auto">
          <a:xfrm>
            <a:off x="3424039" y="6622159"/>
            <a:ext cx="2885281" cy="19407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592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8680" y="611560"/>
            <a:ext cx="5688632" cy="1846659"/>
          </a:xfrm>
          <a:prstGeom prst="rect">
            <a:avLst/>
          </a:prstGeom>
          <a:solidFill>
            <a:schemeClr val="accent1">
              <a:lumMod val="20000"/>
              <a:lumOff val="80000"/>
            </a:schemeClr>
          </a:solidFill>
        </p:spPr>
        <p:txBody>
          <a:bodyPr wrap="square" rtlCol="0">
            <a:spAutoFit/>
          </a:bodyPr>
          <a:lstStyle/>
          <a:p>
            <a:r>
              <a:rPr lang="ru-RU" sz="1600" dirty="0" smtClean="0">
                <a:latin typeface="Times New Roman" pitchFamily="18" charset="0"/>
                <a:cs typeface="Times New Roman" pitchFamily="18" charset="0"/>
              </a:rPr>
              <a:t> </a:t>
            </a:r>
            <a:r>
              <a:rPr lang="ru-RU" sz="1600" b="1" dirty="0">
                <a:latin typeface="Times New Roman" pitchFamily="18" charset="0"/>
                <a:cs typeface="Times New Roman" pitchFamily="18" charset="0"/>
              </a:rPr>
              <a:t>Спальня</a:t>
            </a:r>
            <a:r>
              <a:rPr lang="ru-RU" sz="1600" dirty="0">
                <a:latin typeface="Times New Roman" pitchFamily="18" charset="0"/>
                <a:cs typeface="Times New Roman" pitchFamily="18" charset="0"/>
              </a:rPr>
              <a:t>  </a:t>
            </a:r>
            <a:r>
              <a:rPr lang="ru-RU" sz="1400" dirty="0"/>
              <a:t>(для игровых действий, игры с куклами)</a:t>
            </a:r>
            <a:r>
              <a:rPr lang="ru-RU" sz="1400" b="1" dirty="0"/>
              <a:t>: </a:t>
            </a:r>
            <a:r>
              <a:rPr lang="ru-RU" sz="1400" dirty="0"/>
              <a:t>кроватки разных размеров (3–4), с постельными принадлежностями по размеру кровати (матрац, простыня, одеяло, пододеяльник, подушка, наволочка, покрывало – 3–4 набора),  люлька-качалка с постельными принадлежностями для нее; куклы-младенцы в конвертах; шкаф для одежды с комплектами постельного белья, пеленки для кукол-младенцев, одежда для кукол мальчиков, девочек, наборы зимней и летней одежды</a:t>
            </a:r>
            <a:r>
              <a:rPr lang="ru-RU" sz="1400" dirty="0" smtClean="0"/>
              <a:t>.</a:t>
            </a:r>
            <a:endParaRPr lang="ru-RU" dirty="0"/>
          </a:p>
        </p:txBody>
      </p:sp>
      <p:sp>
        <p:nvSpPr>
          <p:cNvPr id="6" name="TextBox 5"/>
          <p:cNvSpPr txBox="1"/>
          <p:nvPr/>
        </p:nvSpPr>
        <p:spPr>
          <a:xfrm>
            <a:off x="476672" y="4575195"/>
            <a:ext cx="5760640" cy="1200329"/>
          </a:xfrm>
          <a:prstGeom prst="rect">
            <a:avLst/>
          </a:prstGeom>
          <a:solidFill>
            <a:schemeClr val="accent1">
              <a:lumMod val="20000"/>
              <a:lumOff val="80000"/>
            </a:schemeClr>
          </a:solidFill>
        </p:spPr>
        <p:txBody>
          <a:bodyPr wrap="square" rtlCol="0">
            <a:spAutoFit/>
          </a:bodyPr>
          <a:lstStyle/>
          <a:p>
            <a:r>
              <a:rPr lang="ru-RU" sz="1600" b="1" dirty="0">
                <a:latin typeface="Times New Roman" pitchFamily="18" charset="0"/>
                <a:cs typeface="Times New Roman" pitchFamily="18" charset="0"/>
              </a:rPr>
              <a:t>Кухня </a:t>
            </a:r>
            <a:r>
              <a:rPr lang="ru-RU" sz="1400" dirty="0"/>
              <a:t>(для игровых действий, игры с куклами): кухонный стол, стулья, кран, плита, полка или шкаф для посуды, холодильник, набор кухонной посуды, элементы домашней посуды: настоящая маленькая кастрюлька, ковшик </a:t>
            </a:r>
            <a:br>
              <a:rPr lang="ru-RU" sz="1400" dirty="0"/>
            </a:br>
            <a:r>
              <a:rPr lang="ru-RU" sz="1400" dirty="0"/>
              <a:t>и т. д., набор овощей и фруктов (из папье-маше</a:t>
            </a:r>
            <a:r>
              <a:rPr lang="ru-RU" sz="1400" dirty="0" smtClean="0"/>
              <a:t>).</a:t>
            </a:r>
            <a:endParaRPr lang="ru-RU" sz="1400" dirty="0"/>
          </a:p>
        </p:txBody>
      </p:sp>
      <p:pic>
        <p:nvPicPr>
          <p:cNvPr id="7" name="Picture 2" descr="E:\20210111_185713.jpg"/>
          <p:cNvPicPr>
            <a:picLocks noChangeAspect="1" noChangeArrowheads="1"/>
          </p:cNvPicPr>
          <p:nvPr/>
        </p:nvPicPr>
        <p:blipFill>
          <a:blip r:embed="rId2" cstate="print"/>
          <a:srcRect/>
          <a:stretch>
            <a:fillRect/>
          </a:stretch>
        </p:blipFill>
        <p:spPr bwMode="auto">
          <a:xfrm>
            <a:off x="500042" y="5786446"/>
            <a:ext cx="3500462" cy="2820472"/>
          </a:xfrm>
          <a:prstGeom prst="rect">
            <a:avLst/>
          </a:prstGeom>
          <a:ln>
            <a:noFill/>
          </a:ln>
          <a:effectLst>
            <a:softEdge rad="112500"/>
          </a:effectLst>
        </p:spPr>
      </p:pic>
      <p:pic>
        <p:nvPicPr>
          <p:cNvPr id="8" name="Picture 4" descr="E:\20210111_185648.jpg"/>
          <p:cNvPicPr>
            <a:picLocks noChangeAspect="1" noChangeArrowheads="1"/>
          </p:cNvPicPr>
          <p:nvPr/>
        </p:nvPicPr>
        <p:blipFill>
          <a:blip r:embed="rId3" cstate="print"/>
          <a:srcRect r="1694" b="8304"/>
          <a:stretch>
            <a:fillRect/>
          </a:stretch>
        </p:blipFill>
        <p:spPr bwMode="auto">
          <a:xfrm>
            <a:off x="4148528" y="5857884"/>
            <a:ext cx="2209430" cy="2714644"/>
          </a:xfrm>
          <a:prstGeom prst="rect">
            <a:avLst/>
          </a:prstGeom>
          <a:ln>
            <a:noFill/>
          </a:ln>
          <a:effectLst>
            <a:softEdge rad="112500"/>
          </a:effectLst>
        </p:spPr>
      </p:pic>
      <p:pic>
        <p:nvPicPr>
          <p:cNvPr id="1027" name="Picture 3" descr="C:\Users\Admin\AppData\Local\Temp\Rar$DIa3076.31943\20210127_15033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7206"/>
          <a:stretch/>
        </p:blipFill>
        <p:spPr bwMode="auto">
          <a:xfrm>
            <a:off x="4923743" y="2451189"/>
            <a:ext cx="1224136" cy="17919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d85779448903b7cd3367c304d4b4--kukly-i-igrushki-kukolnoe-postelnoe-bele-zajka-m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2635" y="2391783"/>
            <a:ext cx="2360721" cy="19232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9" name="Picture 5" descr="E:\1e0f13fbcc51dc9df9162f5fefe314c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040" y="2458220"/>
            <a:ext cx="1625445" cy="18567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4723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3305" y="472333"/>
            <a:ext cx="5644007" cy="3693319"/>
          </a:xfrm>
          <a:prstGeom prst="rect">
            <a:avLst/>
          </a:prstGeom>
          <a:solidFill>
            <a:schemeClr val="accent1">
              <a:lumMod val="20000"/>
              <a:lumOff val="80000"/>
            </a:schemeClr>
          </a:solidFill>
        </p:spPr>
        <p:txBody>
          <a:bodyPr wrap="square" rtlCol="0">
            <a:spAutoFit/>
          </a:bodyPr>
          <a:lstStyle/>
          <a:p>
            <a:r>
              <a:rPr lang="ru-RU" sz="1600" dirty="0" smtClean="0"/>
              <a:t> </a:t>
            </a:r>
            <a:r>
              <a:rPr lang="ru-RU" sz="1600" b="1" dirty="0">
                <a:latin typeface="Times New Roman" pitchFamily="18" charset="0"/>
                <a:cs typeface="Times New Roman" pitchFamily="18" charset="0"/>
              </a:rPr>
              <a:t>Ванная комната </a:t>
            </a:r>
            <a:r>
              <a:rPr lang="ru-RU" sz="1400" dirty="0">
                <a:latin typeface="Times New Roman" pitchFamily="18" charset="0"/>
                <a:cs typeface="Times New Roman" pitchFamily="18" charset="0"/>
              </a:rPr>
              <a:t>(для игровых действий, игры с куклами)</a:t>
            </a:r>
            <a:r>
              <a:rPr lang="ru-RU" sz="1400" b="1" dirty="0">
                <a:latin typeface="Times New Roman" pitchFamily="18" charset="0"/>
                <a:cs typeface="Times New Roman" pitchFamily="18" charset="0"/>
              </a:rPr>
              <a:t>:</a:t>
            </a:r>
            <a:r>
              <a:rPr lang="ru-RU" sz="1400" dirty="0">
                <a:latin typeface="Times New Roman" pitchFamily="18" charset="0"/>
                <a:cs typeface="Times New Roman" pitchFamily="18" charset="0"/>
              </a:rPr>
              <a:t>   ванночка для купания кукол, тазик, ведро, ковшик, полотенце, заместитель мыла (деревянный кубик, кирпичик),  пеленки, веревка (не леска) для белья, прищепки, веничек, щеточка, совок для уборки помещения, игрушечный пылесос и т. д.</a:t>
            </a:r>
          </a:p>
          <a:p>
            <a:r>
              <a:rPr lang="ru-RU" sz="1600" b="1" dirty="0" smtClean="0">
                <a:latin typeface="Times New Roman" pitchFamily="18" charset="0"/>
                <a:cs typeface="Times New Roman" pitchFamily="18" charset="0"/>
              </a:rPr>
              <a:t>Прачечная</a:t>
            </a:r>
            <a:r>
              <a:rPr lang="ru-RU" sz="1600" b="1" dirty="0">
                <a:latin typeface="Times New Roman" pitchFamily="18" charset="0"/>
                <a:cs typeface="Times New Roman" pitchFamily="18" charset="0"/>
              </a:rPr>
              <a:t>:</a:t>
            </a:r>
            <a:r>
              <a:rPr lang="ru-RU" sz="1400" dirty="0">
                <a:latin typeface="Times New Roman" pitchFamily="18" charset="0"/>
                <a:cs typeface="Times New Roman" pitchFamily="18" charset="0"/>
              </a:rPr>
              <a:t> гладильная доска, утюжки. </a:t>
            </a:r>
            <a:endParaRPr lang="ru-RU" sz="1400" dirty="0" smtClean="0">
              <a:latin typeface="Times New Roman" pitchFamily="18" charset="0"/>
              <a:cs typeface="Times New Roman" pitchFamily="18" charset="0"/>
            </a:endParaRPr>
          </a:p>
          <a:p>
            <a:r>
              <a:rPr lang="ru-RU" sz="1600" b="1" dirty="0">
                <a:latin typeface="Times New Roman" pitchFamily="18" charset="0"/>
                <a:cs typeface="Times New Roman" pitchFamily="18" charset="0"/>
              </a:rPr>
              <a:t>Парикмахерская, салон красоты </a:t>
            </a:r>
            <a:r>
              <a:rPr lang="ru-RU" sz="1400" dirty="0">
                <a:latin typeface="Times New Roman" pitchFamily="18" charset="0"/>
                <a:cs typeface="Times New Roman" pitchFamily="18" charset="0"/>
              </a:rPr>
              <a:t>(для игровых действий, игры с куклами): трюмо с зеркалом, расчески, щетки (из картона, фанеры, линолеума), игрушечные наборы для парикмахерских (зеркало, ножницы, накидки, парфюмерные наборы), игровые модули.</a:t>
            </a:r>
          </a:p>
          <a:p>
            <a:r>
              <a:rPr lang="ru-RU" sz="1600" b="1" dirty="0">
                <a:latin typeface="Times New Roman" pitchFamily="18" charset="0"/>
                <a:cs typeface="Times New Roman" pitchFamily="18" charset="0"/>
              </a:rPr>
              <a:t>Роли: </a:t>
            </a:r>
            <a:r>
              <a:rPr lang="ru-RU" sz="1400" dirty="0">
                <a:latin typeface="Times New Roman" pitchFamily="18" charset="0"/>
                <a:cs typeface="Times New Roman" pitchFamily="18" charset="0"/>
              </a:rPr>
              <a:t>мастер (парикмахер, мастер по маникюру, массажист, косметолог), продавец, бармен, клиент, покупатель, администратор.</a:t>
            </a:r>
          </a:p>
          <a:p>
            <a:r>
              <a:rPr lang="ru-RU" sz="1600" b="1" dirty="0">
                <a:latin typeface="Times New Roman" pitchFamily="18" charset="0"/>
                <a:cs typeface="Times New Roman" pitchFamily="18" charset="0"/>
              </a:rPr>
              <a:t>Основные игровые действия. </a:t>
            </a:r>
            <a:r>
              <a:rPr lang="ru-RU" sz="1400" dirty="0">
                <a:latin typeface="Times New Roman" pitchFamily="18" charset="0"/>
                <a:cs typeface="Times New Roman" pitchFamily="18" charset="0"/>
              </a:rPr>
              <a:t>Мыть голову шампунем – вытирать; причесываться – смотреться в зеркало; стричь, красить ногти, делать массаж, красить волосы; оформлять заказ; выбирать новое средство для волос</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pic>
        <p:nvPicPr>
          <p:cNvPr id="1026" name="Picture 2" descr="C:\Users\Admin\Desktop\фото  предметно развивающая среда группы\20201016_132405 (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987" t="3389" r="5699" b="3024"/>
          <a:stretch/>
        </p:blipFill>
        <p:spPr bwMode="auto">
          <a:xfrm rot="5400000">
            <a:off x="142988" y="4580675"/>
            <a:ext cx="4413867" cy="35482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Admin\Desktop\фото  предметно развивающая среда группы\789-b-ecoiffier-vanick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3056" y="4128735"/>
            <a:ext cx="2492896" cy="15929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Users\Admin\Desktop\фото  предметно развивающая среда группы\101838391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4958"/>
          <a:stretch/>
        </p:blipFill>
        <p:spPr bwMode="auto">
          <a:xfrm>
            <a:off x="3033907" y="4128735"/>
            <a:ext cx="696767" cy="13487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98" name="Picture 2" descr="C:\Users\Admin\Downloads\20210111_18591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53" b="831"/>
          <a:stretch/>
        </p:blipFill>
        <p:spPr bwMode="auto">
          <a:xfrm>
            <a:off x="4240929" y="5940152"/>
            <a:ext cx="1963368" cy="239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819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6672" y="467544"/>
            <a:ext cx="5904655" cy="4739759"/>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Магазин</a:t>
            </a:r>
            <a:r>
              <a:rPr lang="ru-RU" sz="1600" b="1" dirty="0">
                <a:latin typeface="Times New Roman" pitchFamily="18" charset="0"/>
                <a:cs typeface="Times New Roman" pitchFamily="18" charset="0"/>
              </a:rPr>
              <a:t>:  </a:t>
            </a:r>
            <a:r>
              <a:rPr lang="ru-RU" sz="1400" dirty="0">
                <a:latin typeface="Times New Roman" pitchFamily="18" charset="0"/>
                <a:cs typeface="Times New Roman" pitchFamily="18" charset="0"/>
              </a:rPr>
              <a:t>весы; баночки, бутылочки маленьких размеров из пластика, картона; таблички с наборами продуктов, овощей, фруктов для блюд: суп, борщ, каша, компот; наборы овощей, фруктов из пластмассы, картона, фанеры, объемные из клеенки, набитой внутри поролоном; муляжи-продукты (булочки, пирожки); сумочки, корзиночки из разных материалов (пластмассовые, плетеные, матерчатые, плоскостные из картона, клеенчатые и т. д.).</a:t>
            </a:r>
          </a:p>
          <a:p>
            <a:r>
              <a:rPr lang="ru-RU" sz="1400" b="1" dirty="0">
                <a:latin typeface="Times New Roman" pitchFamily="18" charset="0"/>
                <a:cs typeface="Times New Roman" pitchFamily="18" charset="0"/>
              </a:rPr>
              <a:t>Роли:</a:t>
            </a:r>
            <a:r>
              <a:rPr lang="ru-RU" sz="1600" dirty="0">
                <a:latin typeface="Times New Roman" pitchFamily="18" charset="0"/>
                <a:cs typeface="Times New Roman" pitchFamily="18" charset="0"/>
              </a:rPr>
              <a:t> </a:t>
            </a:r>
            <a:r>
              <a:rPr lang="ru-RU" sz="1400" dirty="0">
                <a:latin typeface="Times New Roman" pitchFamily="18" charset="0"/>
                <a:cs typeface="Times New Roman" pitchFamily="18" charset="0"/>
              </a:rPr>
              <a:t>покупатель, продавец, подсобный рабочий, шофер, кладовщик, администратор, директор, контролер, охранник.</a:t>
            </a:r>
          </a:p>
          <a:p>
            <a:r>
              <a:rPr lang="ru-RU" sz="1400" b="1" dirty="0">
                <a:latin typeface="Times New Roman" pitchFamily="18" charset="0"/>
                <a:cs typeface="Times New Roman" pitchFamily="18" charset="0"/>
              </a:rPr>
              <a:t>Основные игровые действия.</a:t>
            </a:r>
            <a:r>
              <a:rPr lang="ru-RU" sz="1400" dirty="0">
                <a:latin typeface="Times New Roman" pitchFamily="18" charset="0"/>
                <a:cs typeface="Times New Roman" pitchFamily="18" charset="0"/>
              </a:rPr>
              <a:t> Охранять, грузить, привозить, выгружать, проверять, раскладывать, отсчитывать, расфасовывать, взвешивать товар, выписывать чек, оформлять витрину, покупать товар, узнавать цену, вешать ярлык, отсчитывать деньги, предлагать, рекламировать, показывать товар, вступать в диалог с продавцом.</a:t>
            </a:r>
          </a:p>
          <a:p>
            <a:r>
              <a:rPr lang="ru-RU" sz="1400" dirty="0" smtClean="0">
                <a:latin typeface="Times New Roman" pitchFamily="18" charset="0"/>
                <a:cs typeface="Times New Roman" pitchFamily="18" charset="0"/>
              </a:rPr>
              <a:t> </a:t>
            </a:r>
            <a:r>
              <a:rPr lang="ru-RU" sz="1400" b="1" dirty="0">
                <a:latin typeface="Times New Roman" pitchFamily="18" charset="0"/>
                <a:cs typeface="Times New Roman" pitchFamily="18" charset="0"/>
              </a:rPr>
              <a:t>Больница: </a:t>
            </a:r>
            <a:r>
              <a:rPr lang="ru-RU" sz="1400" dirty="0">
                <a:latin typeface="Times New Roman" pitchFamily="18" charset="0"/>
                <a:cs typeface="Times New Roman" pitchFamily="18" charset="0"/>
              </a:rPr>
              <a:t>кукла-доктор в профессиональной одежде с символом (медицина – красный крест), фонендоскоп, градусник, можно тематический набор.</a:t>
            </a:r>
          </a:p>
          <a:p>
            <a:r>
              <a:rPr lang="ru-RU" sz="1400" b="1" dirty="0">
                <a:latin typeface="Times New Roman" pitchFamily="18" charset="0"/>
                <a:cs typeface="Times New Roman" pitchFamily="18" charset="0"/>
              </a:rPr>
              <a:t>Роли:</a:t>
            </a:r>
            <a:r>
              <a:rPr lang="ru-RU" sz="1400" dirty="0">
                <a:latin typeface="Times New Roman" pitchFamily="18" charset="0"/>
                <a:cs typeface="Times New Roman" pitchFamily="18" charset="0"/>
              </a:rPr>
              <a:t> врач, больной, медсестра, фармацевт, ветеринар, регистратор.</a:t>
            </a:r>
          </a:p>
          <a:p>
            <a:r>
              <a:rPr lang="ru-RU" sz="1400" b="1" dirty="0">
                <a:latin typeface="Times New Roman" pitchFamily="18" charset="0"/>
                <a:cs typeface="Times New Roman" pitchFamily="18" charset="0"/>
              </a:rPr>
              <a:t>Основные игровые действия.</a:t>
            </a:r>
            <a:r>
              <a:rPr lang="ru-RU" sz="1400" dirty="0">
                <a:latin typeface="Times New Roman" pitchFamily="18" charset="0"/>
                <a:cs typeface="Times New Roman" pitchFamily="18" charset="0"/>
              </a:rPr>
              <a:t> Осматривать больного (слушать, ставить градусник), лечить (давать лекарство, делать уколы); лечить уши, зубы.</a:t>
            </a:r>
          </a:p>
          <a:p>
            <a:endParaRPr lang="ru-RU" sz="1400" dirty="0">
              <a:latin typeface="Times New Roman" pitchFamily="18" charset="0"/>
              <a:cs typeface="Times New Roman" pitchFamily="18" charset="0"/>
            </a:endParaRPr>
          </a:p>
        </p:txBody>
      </p:sp>
      <p:pic>
        <p:nvPicPr>
          <p:cNvPr id="1026" name="Picture 2" descr="C:\Users\Admin\Desktop\фото  предметно развивающая среда группы\20201226_081621 (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flipH="1">
            <a:off x="459872" y="4975189"/>
            <a:ext cx="2661209" cy="33916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C:\Users\Admin\AppData\Local\Temp\Rar$DIa3120.46862\20201229_1706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0248" y="4961168"/>
            <a:ext cx="3341079" cy="34992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0590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6672" y="467544"/>
            <a:ext cx="5904656" cy="5109091"/>
          </a:xfrm>
          <a:prstGeom prst="rect">
            <a:avLst/>
          </a:prstGeom>
          <a:solidFill>
            <a:schemeClr val="accent1">
              <a:lumMod val="20000"/>
              <a:lumOff val="80000"/>
            </a:schemeClr>
          </a:solidFill>
        </p:spPr>
        <p:txBody>
          <a:bodyPr wrap="square" rtlCol="0">
            <a:spAutoFit/>
          </a:bodyPr>
          <a:lstStyle/>
          <a:p>
            <a:r>
              <a:rPr lang="ru-RU" sz="1600" b="1" dirty="0">
                <a:latin typeface="Times New Roman" pitchFamily="18" charset="0"/>
                <a:cs typeface="Times New Roman" pitchFamily="18" charset="0"/>
              </a:rPr>
              <a:t>Мастерская: </a:t>
            </a:r>
            <a:r>
              <a:rPr lang="ru-RU" sz="1400" dirty="0">
                <a:latin typeface="Times New Roman" pitchFamily="18" charset="0"/>
                <a:cs typeface="Times New Roman" pitchFamily="18" charset="0"/>
              </a:rPr>
              <a:t>набор инструментов: молоток, ножницы, отвертки и т. д.</a:t>
            </a:r>
          </a:p>
          <a:p>
            <a:r>
              <a:rPr lang="ru-RU" sz="1400" b="1" dirty="0">
                <a:latin typeface="Times New Roman" pitchFamily="18" charset="0"/>
                <a:cs typeface="Times New Roman" pitchFamily="18" charset="0"/>
              </a:rPr>
              <a:t>Роли: </a:t>
            </a:r>
            <a:r>
              <a:rPr lang="ru-RU" sz="1400" dirty="0">
                <a:latin typeface="Times New Roman" pitchFamily="18" charset="0"/>
                <a:cs typeface="Times New Roman" pitchFamily="18" charset="0"/>
              </a:rPr>
              <a:t>мастер, клиент, столяр, плотник, приемщик, швея, инженер, модельер.</a:t>
            </a:r>
          </a:p>
          <a:p>
            <a:r>
              <a:rPr lang="ru-RU" sz="1400" b="1" dirty="0">
                <a:latin typeface="Times New Roman" pitchFamily="18" charset="0"/>
                <a:cs typeface="Times New Roman" pitchFamily="18" charset="0"/>
              </a:rPr>
              <a:t>Основные игровые действия. </a:t>
            </a:r>
            <a:r>
              <a:rPr lang="ru-RU" sz="1400" dirty="0">
                <a:latin typeface="Times New Roman" pitchFamily="18" charset="0"/>
                <a:cs typeface="Times New Roman" pitchFamily="18" charset="0"/>
              </a:rPr>
              <a:t>Привозить в службу ремонта, ремонтировать (стучать, шить, включать, кроить, сметывать, примерять, снимать колесо); выдавать гарантийный талон, чек, квитанцию; фотографировать клиента; демонстрировать одежду и обувь, предъявлять готовую вещь.</a:t>
            </a:r>
          </a:p>
          <a:p>
            <a:r>
              <a:rPr lang="ru-RU" sz="1400" dirty="0" smtClean="0">
                <a:latin typeface="Times New Roman" pitchFamily="18" charset="0"/>
                <a:cs typeface="Times New Roman" pitchFamily="18" charset="0"/>
              </a:rPr>
              <a:t> </a:t>
            </a:r>
            <a:r>
              <a:rPr lang="ru-RU" sz="1600" b="1" dirty="0">
                <a:latin typeface="Times New Roman" pitchFamily="18" charset="0"/>
                <a:cs typeface="Times New Roman" pitchFamily="18" charset="0"/>
              </a:rPr>
              <a:t>Гараж:</a:t>
            </a:r>
            <a:r>
              <a:rPr lang="ru-RU" sz="1400" b="1" dirty="0">
                <a:latin typeface="Times New Roman" pitchFamily="18" charset="0"/>
                <a:cs typeface="Times New Roman" pitchFamily="18" charset="0"/>
              </a:rPr>
              <a:t> </a:t>
            </a:r>
            <a:r>
              <a:rPr lang="ru-RU" sz="1400" dirty="0">
                <a:latin typeface="Times New Roman" pitchFamily="18" charset="0"/>
                <a:cs typeface="Times New Roman" pitchFamily="18" charset="0"/>
              </a:rPr>
              <a:t>различные машины, набор инструментов: гаечный ключ, молоточек, отвертки, насос, шланг.</a:t>
            </a:r>
          </a:p>
          <a:p>
            <a:r>
              <a:rPr lang="ru-RU" sz="1400" b="1" dirty="0">
                <a:latin typeface="Times New Roman" pitchFamily="18" charset="0"/>
                <a:cs typeface="Times New Roman" pitchFamily="18" charset="0"/>
              </a:rPr>
              <a:t>Роли: </a:t>
            </a:r>
            <a:r>
              <a:rPr lang="ru-RU" sz="1400" dirty="0">
                <a:latin typeface="Times New Roman" pitchFamily="18" charset="0"/>
                <a:cs typeface="Times New Roman" pitchFamily="18" charset="0"/>
              </a:rPr>
              <a:t>шофер, пассажир; работник </a:t>
            </a:r>
            <a:r>
              <a:rPr lang="ru-RU" sz="1400" dirty="0" err="1">
                <a:latin typeface="Times New Roman" pitchFamily="18" charset="0"/>
                <a:cs typeface="Times New Roman" pitchFamily="18" charset="0"/>
              </a:rPr>
              <a:t>бензозаправки</a:t>
            </a:r>
            <a:r>
              <a:rPr lang="ru-RU" sz="1400" dirty="0">
                <a:latin typeface="Times New Roman" pitchFamily="18" charset="0"/>
                <a:cs typeface="Times New Roman" pitchFamily="18" charset="0"/>
              </a:rPr>
              <a:t>; летчик, машинист, капитан, тракторист, кондуктор, грузчик, комбайнер, экскаваторщик, механик, </a:t>
            </a:r>
            <a:r>
              <a:rPr lang="ru-RU" sz="1400" dirty="0" smtClean="0">
                <a:latin typeface="Times New Roman" pitchFamily="18" charset="0"/>
                <a:cs typeface="Times New Roman" pitchFamily="18" charset="0"/>
              </a:rPr>
              <a:t>техник</a:t>
            </a:r>
            <a:r>
              <a:rPr lang="ru-RU" sz="1400" dirty="0">
                <a:latin typeface="Times New Roman" pitchFamily="18" charset="0"/>
                <a:cs typeface="Times New Roman" pitchFamily="18" charset="0"/>
              </a:rPr>
              <a:t>, начальник поезда, заправщик, билетный кассир, пассажир, кок, капитан, штурман, боцман, матрос, моторист, судовой врач, командир экипажа, стюардесса, проводник, начальник вокзала, контролер.</a:t>
            </a:r>
          </a:p>
          <a:p>
            <a:r>
              <a:rPr lang="ru-RU" sz="1400" b="1" dirty="0">
                <a:latin typeface="Times New Roman" pitchFamily="18" charset="0"/>
                <a:cs typeface="Times New Roman" pitchFamily="18" charset="0"/>
              </a:rPr>
              <a:t>Основные игровые действия. </a:t>
            </a:r>
            <a:r>
              <a:rPr lang="ru-RU" sz="1400" dirty="0">
                <a:latin typeface="Times New Roman" pitchFamily="18" charset="0"/>
                <a:cs typeface="Times New Roman" pitchFamily="18" charset="0"/>
              </a:rPr>
              <a:t>Грузить и выгружать грузы; подготавливать технику к работе, к поездке (ремонтировать, мыть, заправлять горючим); сеять и убирать урожай (комбайн); замешивать раствор (бетономешалка); убирать улицы (уборочная машина); доставлять пассажиров; входить и выходить на остановках; проверять и выдавать проездные документы (билеты); сообщать о правилах поездки; узнавать расписание; отдавать и выполнять приказы и распоряжения; заботиться о пассажирах</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pic>
        <p:nvPicPr>
          <p:cNvPr id="2050" name="Picture 2" descr="C:\Users\Admin\Desktop\фото 2020\HPIM410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957" t="69532" r="25714" b="6501"/>
          <a:stretch/>
        </p:blipFill>
        <p:spPr bwMode="auto">
          <a:xfrm>
            <a:off x="451845" y="7404176"/>
            <a:ext cx="2905146" cy="11779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8" name="Picture 2" descr="C:\Users\Admin\AppData\Local\Temp\Rar$DIa3120.10162\20201229_18030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39" t="11004" r="4693"/>
          <a:stretch/>
        </p:blipFill>
        <p:spPr bwMode="auto">
          <a:xfrm>
            <a:off x="645557" y="5460552"/>
            <a:ext cx="2520280" cy="18635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C:\Users\Admin\AppData\Local\Temp\Rar$DIa3120.6341\20201230_12282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960"/>
          <a:stretch/>
        </p:blipFill>
        <p:spPr bwMode="auto">
          <a:xfrm rot="5400000">
            <a:off x="3162740" y="5540693"/>
            <a:ext cx="3357008" cy="28597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0438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548681" y="581854"/>
            <a:ext cx="5832647"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1600" b="1" dirty="0" smtClean="0">
                <a:solidFill>
                  <a:srgbClr val="FF0000"/>
                </a:solidFill>
                <a:latin typeface="Times New Roman" pitchFamily="18" charset="0"/>
                <a:cs typeface="Times New Roman" pitchFamily="18" charset="0"/>
              </a:rPr>
              <a:t>ОБРАЗОВАТЕЛЬНАЯ ОБЛАСТЬ </a:t>
            </a:r>
          </a:p>
          <a:p>
            <a:pPr algn="ctr"/>
            <a:r>
              <a:rPr lang="ru-RU" sz="1600" b="1" dirty="0" smtClean="0">
                <a:solidFill>
                  <a:srgbClr val="FF0000"/>
                </a:solidFill>
                <a:latin typeface="Times New Roman" pitchFamily="18" charset="0"/>
                <a:cs typeface="Times New Roman" pitchFamily="18" charset="0"/>
              </a:rPr>
              <a:t>«ПОЗНАВАТЕЛЬНОЕ РАЗВИТИЕ»</a:t>
            </a:r>
            <a:endParaRPr lang="ru-RU" sz="1600" b="1" dirty="0">
              <a:solidFill>
                <a:srgbClr val="FF0000"/>
              </a:solidFill>
              <a:latin typeface="Times New Roman" pitchFamily="18" charset="0"/>
              <a:cs typeface="Times New Roman" pitchFamily="18" charset="0"/>
            </a:endParaRPr>
          </a:p>
        </p:txBody>
      </p:sp>
      <p:sp>
        <p:nvSpPr>
          <p:cNvPr id="6" name="TextBox 5"/>
          <p:cNvSpPr txBox="1"/>
          <p:nvPr/>
        </p:nvSpPr>
        <p:spPr>
          <a:xfrm>
            <a:off x="548681" y="1155907"/>
            <a:ext cx="5856900" cy="3139321"/>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Познавательное развитие включает</a:t>
            </a:r>
            <a:r>
              <a:rPr lang="ru-RU" sz="1600" dirty="0" smtClean="0"/>
              <a:t>:</a:t>
            </a:r>
          </a:p>
          <a:p>
            <a:r>
              <a:rPr lang="ru-RU" sz="1400" dirty="0" smtClean="0">
                <a:latin typeface="Times New Roman" pitchFamily="18" charset="0"/>
                <a:cs typeface="Times New Roman" pitchFamily="18" charset="0"/>
              </a:rPr>
              <a:t>1.Развитие интересов детей, любознательности и познавательной мотивации;</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2. Формирование познавательных действий, становление сознания;</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3.Развитие воображения и творческой активности;</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4. Формирование первичных представлений о себе, других людях, объектах окружающего мира, о свойствах и отношениях объектов окружающего мира (форме, цвете, размере, материале, звучании, ритме, темпе, количестве, числе, части и целом, пространстве и времени, движении и покое, причинах и следствиях и др.);</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5. Формирование первичных представлений о малой родине и Отечестве, представлений о социокультурных ценностях нашего народа, об отечественных традициях и праздниках, о планете Земля как общем доме людей, об особенностях ее природы, многообразии стран и народов мира</a:t>
            </a:r>
            <a:endParaRPr lang="ru-RU" sz="1400" dirty="0">
              <a:latin typeface="Times New Roman" pitchFamily="18" charset="0"/>
              <a:cs typeface="Times New Roman" pitchFamily="18" charset="0"/>
            </a:endParaRPr>
          </a:p>
        </p:txBody>
      </p:sp>
      <p:pic>
        <p:nvPicPr>
          <p:cNvPr id="12" name="Picture 3" descr="C:\Users\Admin\Desktop\фото  предметно развивающая среда группы\HPIM36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1810" y="4357686"/>
            <a:ext cx="3333771" cy="25003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2" descr="C:\Users\Admin\Downloads\20201230_13441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039" t="3305" r="4953"/>
          <a:stretch/>
        </p:blipFill>
        <p:spPr bwMode="auto">
          <a:xfrm rot="5400000">
            <a:off x="411440" y="4365048"/>
            <a:ext cx="2914498" cy="25159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1" descr="C:\Users\Admin\Desktop\kartinka_1_poznavat_razvitie.jpg"/>
          <p:cNvPicPr>
            <a:picLocks noChangeAspect="1" noChangeArrowheads="1"/>
          </p:cNvPicPr>
          <p:nvPr/>
        </p:nvPicPr>
        <p:blipFill rotWithShape="1">
          <a:blip r:embed="rId6">
            <a:extLst>
              <a:ext uri="{28A0092B-C50C-407E-A947-70E740481C1C}">
                <a14:useLocalDpi xmlns:a14="http://schemas.microsoft.com/office/drawing/2010/main" val="0"/>
              </a:ext>
            </a:extLst>
          </a:blip>
          <a:srcRect l="22164" t="27157" r="18268" b="8237"/>
          <a:stretch/>
        </p:blipFill>
        <p:spPr bwMode="auto">
          <a:xfrm>
            <a:off x="4412803" y="7000892"/>
            <a:ext cx="2104336" cy="1712831"/>
          </a:xfrm>
          <a:prstGeom prst="rect">
            <a:avLst/>
          </a:prstGeom>
          <a:ln>
            <a:noFill/>
          </a:ln>
          <a:effectLst>
            <a:softEdge rad="112500"/>
          </a:effectLst>
          <a:extLst/>
        </p:spPr>
      </p:pic>
      <p:pic>
        <p:nvPicPr>
          <p:cNvPr id="7" name="Picture 2" descr="C:\Users\Admin\AppData\Local\Temp\Rar$DIa3120.29014\20210101_20225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1558"/>
          <a:stretch/>
        </p:blipFill>
        <p:spPr bwMode="auto">
          <a:xfrm>
            <a:off x="500043" y="7081304"/>
            <a:ext cx="4143404" cy="17268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2243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28800" y="491877"/>
            <a:ext cx="396044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1600" b="1" dirty="0" smtClean="0">
                <a:solidFill>
                  <a:srgbClr val="FF0000"/>
                </a:solidFill>
                <a:latin typeface="Times New Roman" pitchFamily="18" charset="0"/>
                <a:cs typeface="Times New Roman" pitchFamily="18" charset="0"/>
              </a:rPr>
              <a:t>ЦЕНТР ПОЗНАНИЯ</a:t>
            </a:r>
            <a:endParaRPr lang="ru-RU" sz="1600" b="1" dirty="0">
              <a:solidFill>
                <a:srgbClr val="FF0000"/>
              </a:solidFill>
              <a:latin typeface="Times New Roman" pitchFamily="18" charset="0"/>
              <a:cs typeface="Times New Roman" pitchFamily="18" charset="0"/>
            </a:endParaRPr>
          </a:p>
        </p:txBody>
      </p:sp>
      <p:sp>
        <p:nvSpPr>
          <p:cNvPr id="6" name="TextBox 5"/>
          <p:cNvSpPr txBox="1"/>
          <p:nvPr/>
        </p:nvSpPr>
        <p:spPr>
          <a:xfrm>
            <a:off x="446485" y="971600"/>
            <a:ext cx="6048672" cy="4662815"/>
          </a:xfrm>
          <a:prstGeom prst="rect">
            <a:avLst/>
          </a:prstGeom>
          <a:noFill/>
        </p:spPr>
        <p:txBody>
          <a:bodyPr wrap="square" rtlCol="0">
            <a:spAutoFit/>
          </a:bodyPr>
          <a:lstStyle/>
          <a:p>
            <a:pPr>
              <a:lnSpc>
                <a:spcPct val="110000"/>
              </a:lnSpc>
              <a:spcAft>
                <a:spcPts val="0"/>
              </a:spcAft>
            </a:pPr>
            <a:r>
              <a:rPr lang="ru-RU" dirty="0">
                <a:latin typeface="Times New Roman" pitchFamily="18" charset="0"/>
                <a:cs typeface="Times New Roman" pitchFamily="18" charset="0"/>
              </a:rPr>
              <a:t>•</a:t>
            </a:r>
            <a:r>
              <a:rPr lang="ru-RU" sz="1400" dirty="0">
                <a:latin typeface="Times New Roman" pitchFamily="18" charset="0"/>
                <a:cs typeface="Times New Roman" pitchFamily="18" charset="0"/>
              </a:rPr>
              <a:t>Объемные формы, различные по цвету, размеру (шар, куб, круг, квадрат, цилиндр, овал).</a:t>
            </a:r>
          </a:p>
          <a:p>
            <a:pPr>
              <a:lnSpc>
                <a:spcPct val="110000"/>
              </a:lnSpc>
              <a:spcAft>
                <a:spcPts val="0"/>
              </a:spcAft>
            </a:pPr>
            <a:r>
              <a:rPr lang="ru-RU" sz="1400" dirty="0">
                <a:latin typeface="Times New Roman" pitchFamily="18" charset="0"/>
                <a:cs typeface="Times New Roman" pitchFamily="18" charset="0"/>
              </a:rPr>
              <a:t>•  Лото, домино в картинках.</a:t>
            </a:r>
          </a:p>
          <a:p>
            <a:pPr>
              <a:lnSpc>
                <a:spcPct val="110000"/>
              </a:lnSpc>
              <a:spcAft>
                <a:spcPts val="0"/>
              </a:spcAft>
            </a:pPr>
            <a:r>
              <a:rPr lang="ru-RU" sz="1400" dirty="0">
                <a:latin typeface="Times New Roman" pitchFamily="18" charset="0"/>
                <a:cs typeface="Times New Roman" pitchFamily="18" charset="0"/>
              </a:rPr>
              <a:t>•  Предметные и сюжетные картинки, тематические наборы картинок (одежда, обувь, мебель, посуда, овощи, животные, игрушки, транспорт, профессии).</a:t>
            </a:r>
          </a:p>
          <a:p>
            <a:pPr>
              <a:lnSpc>
                <a:spcPct val="110000"/>
              </a:lnSpc>
              <a:spcAft>
                <a:spcPts val="0"/>
              </a:spcAft>
            </a:pPr>
            <a:r>
              <a:rPr lang="ru-RU" sz="1400" dirty="0">
                <a:latin typeface="Times New Roman" pitchFamily="18" charset="0"/>
                <a:cs typeface="Times New Roman" pitchFamily="18" charset="0"/>
              </a:rPr>
              <a:t>•Иллюстрации и копии реальных предметов бытовой техники, используемых дома и в детском саду (пылесос, мясорубка, стиральная машина и т. д.).</a:t>
            </a:r>
          </a:p>
          <a:p>
            <a:pPr>
              <a:lnSpc>
                <a:spcPct val="110000"/>
              </a:lnSpc>
              <a:spcAft>
                <a:spcPts val="0"/>
              </a:spcAft>
            </a:pPr>
            <a:r>
              <a:rPr lang="ru-RU" sz="1400" dirty="0">
                <a:latin typeface="Times New Roman" pitchFamily="18" charset="0"/>
                <a:cs typeface="Times New Roman" pitchFamily="18" charset="0"/>
              </a:rPr>
              <a:t>•  Схемы, модели слов и предложений, дидактические игры по обучению грамоте, касса букв с цветовым обозначением гласных, согласных, твердых и мягких звуков</a:t>
            </a:r>
            <a:r>
              <a:rPr lang="ru-RU" sz="1400" dirty="0" smtClean="0">
                <a:latin typeface="Times New Roman" pitchFamily="18" charset="0"/>
                <a:cs typeface="Times New Roman" pitchFamily="18" charset="0"/>
              </a:rPr>
              <a:t>.  </a:t>
            </a:r>
          </a:p>
          <a:p>
            <a:pPr marL="285750" indent="-285750">
              <a:lnSpc>
                <a:spcPct val="110000"/>
              </a:lnSpc>
              <a:spcAft>
                <a:spcPts val="0"/>
              </a:spcAft>
              <a:buFont typeface="Arial" pitchFamily="34" charset="0"/>
              <a:buChar char="•"/>
            </a:pP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Числовой ряд</a:t>
            </a:r>
            <a:r>
              <a:rPr lang="ru-RU" sz="1400" dirty="0" smtClean="0">
                <a:latin typeface="Times New Roman" pitchFamily="18" charset="0"/>
                <a:cs typeface="Times New Roman" pitchFamily="18" charset="0"/>
              </a:rPr>
              <a:t>.</a:t>
            </a:r>
          </a:p>
          <a:p>
            <a:pPr>
              <a:lnSpc>
                <a:spcPct val="110000"/>
              </a:lnSpc>
              <a:spcAft>
                <a:spcPts val="0"/>
              </a:spcAft>
            </a:pPr>
            <a:r>
              <a:rPr lang="ru-RU" sz="1400" dirty="0">
                <a:latin typeface="Times New Roman" pitchFamily="18" charset="0"/>
                <a:cs typeface="Times New Roman" pitchFamily="18" charset="0"/>
              </a:rPr>
              <a:t>•  Картинки с изображением частей суток и их последовательности.</a:t>
            </a:r>
          </a:p>
          <a:p>
            <a:pPr>
              <a:lnSpc>
                <a:spcPct val="110000"/>
              </a:lnSpc>
              <a:spcAft>
                <a:spcPts val="0"/>
              </a:spcAft>
            </a:pPr>
            <a:r>
              <a:rPr lang="ru-RU" sz="1400" dirty="0">
                <a:latin typeface="Times New Roman" pitchFamily="18" charset="0"/>
                <a:cs typeface="Times New Roman" pitchFamily="18" charset="0"/>
              </a:rPr>
              <a:t>•  Мелкая и крупная геометрическая мозаика. </a:t>
            </a:r>
            <a:endParaRPr lang="ru-RU" sz="1400" dirty="0" smtClean="0">
              <a:latin typeface="Times New Roman" pitchFamily="18" charset="0"/>
              <a:cs typeface="Times New Roman" pitchFamily="18" charset="0"/>
            </a:endParaRPr>
          </a:p>
          <a:p>
            <a:pPr>
              <a:lnSpc>
                <a:spcPct val="110000"/>
              </a:lnSpc>
            </a:pPr>
            <a:r>
              <a:rPr lang="ru-RU" sz="1400" dirty="0">
                <a:latin typeface="Times New Roman" pitchFamily="18" charset="0"/>
                <a:cs typeface="Times New Roman" pitchFamily="18" charset="0"/>
              </a:rPr>
              <a:t>•  Материал на развитие мелкой моторики кистей рук (бусы, леска для нанизывания,  различные виды застежек, пуговицы, шнуровки, молнии).</a:t>
            </a:r>
          </a:p>
          <a:p>
            <a:pPr>
              <a:lnSpc>
                <a:spcPct val="110000"/>
              </a:lnSpc>
              <a:spcAft>
                <a:spcPts val="0"/>
              </a:spcAft>
            </a:pPr>
            <a:endParaRPr lang="ru-RU" sz="1400" dirty="0">
              <a:latin typeface="Times New Roman" pitchFamily="18" charset="0"/>
              <a:cs typeface="Times New Roman" pitchFamily="18" charset="0"/>
            </a:endParaRPr>
          </a:p>
          <a:p>
            <a:pPr marL="285750" indent="-285750">
              <a:lnSpc>
                <a:spcPct val="110000"/>
              </a:lnSpc>
              <a:spcAft>
                <a:spcPts val="0"/>
              </a:spcAft>
              <a:buFont typeface="Arial" pitchFamily="34" charset="0"/>
              <a:buChar char="•"/>
            </a:pPr>
            <a:endParaRPr lang="ru-RU" sz="1400" dirty="0"/>
          </a:p>
        </p:txBody>
      </p:sp>
      <p:pic>
        <p:nvPicPr>
          <p:cNvPr id="5" name="Picture 2" descr="C:\Users\Admin\AppData\Local\Temp\Rar$DIa3120.39447\20210101_2023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480" y="5076056"/>
            <a:ext cx="5775825" cy="35574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503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idx="1"/>
          </p:nvPr>
        </p:nvGraphicFramePr>
        <p:xfrm>
          <a:off x="900147" y="2123980"/>
          <a:ext cx="5057705" cy="6053328"/>
        </p:xfrm>
        <a:graphic>
          <a:graphicData uri="http://schemas.openxmlformats.org/drawingml/2006/table">
            <a:tbl>
              <a:tblPr firstRow="1" firstCol="1" bandRow="1">
                <a:tableStyleId>{5C22544A-7EE6-4342-B048-85BDC9FD1C3A}</a:tableStyleId>
              </a:tblPr>
              <a:tblGrid>
                <a:gridCol w="520311"/>
                <a:gridCol w="3076291"/>
                <a:gridCol w="1461103"/>
              </a:tblGrid>
              <a:tr h="419287">
                <a:tc>
                  <a:txBody>
                    <a:bodyPr/>
                    <a:lstStyle/>
                    <a:p>
                      <a:pPr algn="ctr">
                        <a:lnSpc>
                          <a:spcPct val="115000"/>
                        </a:lnSpc>
                        <a:spcAft>
                          <a:spcPts val="0"/>
                        </a:spcAft>
                      </a:pPr>
                      <a:r>
                        <a:rPr lang="ru-RU" sz="1200">
                          <a:effectLst/>
                        </a:rPr>
                        <a:t>№ п/п</a:t>
                      </a:r>
                      <a:endParaRPr lang="ru-RU" sz="900">
                        <a:effectLst/>
                        <a:latin typeface="Calibri"/>
                        <a:ea typeface="Calibri"/>
                        <a:cs typeface="Times New Roman"/>
                      </a:endParaRPr>
                    </a:p>
                  </a:txBody>
                  <a:tcPr marL="58596" marR="58596" marT="0" marB="0"/>
                </a:tc>
                <a:tc>
                  <a:txBody>
                    <a:bodyPr/>
                    <a:lstStyle/>
                    <a:p>
                      <a:pPr algn="ctr">
                        <a:lnSpc>
                          <a:spcPct val="115000"/>
                        </a:lnSpc>
                        <a:spcAft>
                          <a:spcPts val="0"/>
                        </a:spcAft>
                      </a:pPr>
                      <a:r>
                        <a:rPr lang="ru-RU" sz="1200">
                          <a:effectLst/>
                        </a:rPr>
                        <a:t>Ф.И. ребенка</a:t>
                      </a:r>
                      <a:endParaRPr lang="ru-RU" sz="900">
                        <a:effectLst/>
                        <a:latin typeface="Calibri"/>
                        <a:ea typeface="Calibri"/>
                        <a:cs typeface="Times New Roman"/>
                      </a:endParaRPr>
                    </a:p>
                  </a:txBody>
                  <a:tcPr marL="58596" marR="58596" marT="0" marB="0"/>
                </a:tc>
                <a:tc>
                  <a:txBody>
                    <a:bodyPr/>
                    <a:lstStyle/>
                    <a:p>
                      <a:pPr algn="ctr">
                        <a:lnSpc>
                          <a:spcPct val="115000"/>
                        </a:lnSpc>
                        <a:spcAft>
                          <a:spcPts val="0"/>
                        </a:spcAft>
                      </a:pPr>
                      <a:r>
                        <a:rPr lang="ru-RU" sz="1200">
                          <a:effectLst/>
                        </a:rPr>
                        <a:t>Дата рождения</a:t>
                      </a:r>
                      <a:endParaRPr lang="ru-RU" sz="900">
                        <a:effectLst/>
                        <a:latin typeface="Calibri"/>
                        <a:ea typeface="Calibri"/>
                        <a:cs typeface="Times New Roman"/>
                      </a:endParaRPr>
                    </a:p>
                  </a:txBody>
                  <a:tcPr marL="58596" marR="58596" marT="0" marB="0"/>
                </a:tc>
              </a:tr>
              <a:tr h="182299">
                <a:tc>
                  <a:txBody>
                    <a:bodyPr/>
                    <a:lstStyle/>
                    <a:p>
                      <a:pPr algn="ctr">
                        <a:spcAft>
                          <a:spcPts val="0"/>
                        </a:spcAft>
                      </a:pPr>
                      <a:r>
                        <a:rPr lang="ru-RU" sz="1200">
                          <a:effectLst/>
                        </a:rPr>
                        <a:t>1</a:t>
                      </a:r>
                      <a:endParaRPr lang="ru-RU" sz="900">
                        <a:effectLst/>
                        <a:latin typeface="Calibri"/>
                        <a:ea typeface="Calibri"/>
                        <a:cs typeface="Times New Roman"/>
                      </a:endParaRPr>
                    </a:p>
                  </a:txBody>
                  <a:tcPr marL="58596" marR="58596" marT="0" marB="0"/>
                </a:tc>
                <a:tc>
                  <a:txBody>
                    <a:bodyPr/>
                    <a:lstStyle/>
                    <a:p>
                      <a:pPr algn="l">
                        <a:spcAft>
                          <a:spcPts val="0"/>
                        </a:spcAft>
                      </a:pPr>
                      <a:r>
                        <a:rPr lang="ru-RU" sz="1200">
                          <a:effectLst/>
                        </a:rPr>
                        <a:t>Абдулганиев Ратмир</a:t>
                      </a:r>
                      <a:endParaRPr lang="ru-RU" sz="900">
                        <a:effectLst/>
                        <a:latin typeface="Calibri"/>
                        <a:ea typeface="Calibri"/>
                        <a:cs typeface="Times New Roman"/>
                      </a:endParaRPr>
                    </a:p>
                  </a:txBody>
                  <a:tcPr marL="58596" marR="58596" marT="0" marB="0"/>
                </a:tc>
                <a:tc>
                  <a:txBody>
                    <a:bodyPr/>
                    <a:lstStyle/>
                    <a:p>
                      <a:pPr algn="ctr">
                        <a:spcAft>
                          <a:spcPts val="0"/>
                        </a:spcAft>
                      </a:pPr>
                      <a:r>
                        <a:rPr lang="ru-RU" sz="1200">
                          <a:effectLst/>
                        </a:rPr>
                        <a:t>11.09.2015</a:t>
                      </a:r>
                      <a:endParaRPr lang="ru-RU" sz="900">
                        <a:effectLst/>
                        <a:latin typeface="Calibri"/>
                        <a:ea typeface="Calibri"/>
                        <a:cs typeface="Times New Roman"/>
                      </a:endParaRPr>
                    </a:p>
                  </a:txBody>
                  <a:tcPr marL="58596" marR="58596" marT="0" marB="0"/>
                </a:tc>
              </a:tr>
              <a:tr h="182299">
                <a:tc>
                  <a:txBody>
                    <a:bodyPr/>
                    <a:lstStyle/>
                    <a:p>
                      <a:pPr algn="ctr">
                        <a:spcAft>
                          <a:spcPts val="0"/>
                        </a:spcAft>
                      </a:pPr>
                      <a:r>
                        <a:rPr lang="ru-RU" sz="1200">
                          <a:effectLst/>
                        </a:rPr>
                        <a:t>2</a:t>
                      </a:r>
                      <a:endParaRPr lang="ru-RU" sz="900">
                        <a:effectLst/>
                        <a:latin typeface="Calibri"/>
                        <a:ea typeface="Calibri"/>
                        <a:cs typeface="Times New Roman"/>
                      </a:endParaRPr>
                    </a:p>
                  </a:txBody>
                  <a:tcPr marL="58596" marR="58596" marT="0" marB="0"/>
                </a:tc>
                <a:tc>
                  <a:txBody>
                    <a:bodyPr/>
                    <a:lstStyle/>
                    <a:p>
                      <a:pPr algn="l">
                        <a:spcAft>
                          <a:spcPts val="0"/>
                        </a:spcAft>
                      </a:pPr>
                      <a:r>
                        <a:rPr lang="ru-RU" sz="1200">
                          <a:effectLst/>
                        </a:rPr>
                        <a:t>Амонов Амонджон </a:t>
                      </a:r>
                      <a:endParaRPr lang="ru-RU" sz="900">
                        <a:effectLst/>
                        <a:latin typeface="Calibri"/>
                        <a:ea typeface="Calibri"/>
                        <a:cs typeface="Times New Roman"/>
                      </a:endParaRPr>
                    </a:p>
                  </a:txBody>
                  <a:tcPr marL="58596" marR="58596" marT="0" marB="0"/>
                </a:tc>
                <a:tc>
                  <a:txBody>
                    <a:bodyPr/>
                    <a:lstStyle/>
                    <a:p>
                      <a:pPr algn="ctr">
                        <a:spcAft>
                          <a:spcPts val="0"/>
                        </a:spcAft>
                      </a:pPr>
                      <a:r>
                        <a:rPr lang="ru-RU" sz="1200">
                          <a:effectLst/>
                        </a:rPr>
                        <a:t>29.02.2016</a:t>
                      </a:r>
                      <a:endParaRPr lang="ru-RU" sz="900">
                        <a:effectLst/>
                        <a:latin typeface="Calibri"/>
                        <a:ea typeface="Calibri"/>
                        <a:cs typeface="Times New Roman"/>
                      </a:endParaRPr>
                    </a:p>
                  </a:txBody>
                  <a:tcPr marL="58596" marR="58596" marT="0" marB="0"/>
                </a:tc>
              </a:tr>
              <a:tr h="182299">
                <a:tc>
                  <a:txBody>
                    <a:bodyPr/>
                    <a:lstStyle/>
                    <a:p>
                      <a:pPr algn="ctr">
                        <a:spcAft>
                          <a:spcPts val="0"/>
                        </a:spcAft>
                      </a:pPr>
                      <a:r>
                        <a:rPr lang="ru-RU" sz="1200">
                          <a:effectLst/>
                        </a:rPr>
                        <a:t>3</a:t>
                      </a:r>
                      <a:endParaRPr lang="ru-RU" sz="900">
                        <a:effectLst/>
                        <a:latin typeface="Calibri"/>
                        <a:ea typeface="Calibri"/>
                        <a:cs typeface="Times New Roman"/>
                      </a:endParaRPr>
                    </a:p>
                  </a:txBody>
                  <a:tcPr marL="58596" marR="58596" marT="0" marB="0"/>
                </a:tc>
                <a:tc>
                  <a:txBody>
                    <a:bodyPr/>
                    <a:lstStyle/>
                    <a:p>
                      <a:pPr algn="l">
                        <a:spcAft>
                          <a:spcPts val="0"/>
                        </a:spcAft>
                      </a:pPr>
                      <a:r>
                        <a:rPr lang="ru-RU" sz="1200">
                          <a:effectLst/>
                        </a:rPr>
                        <a:t>Апарин Илья</a:t>
                      </a:r>
                      <a:endParaRPr lang="ru-RU" sz="900">
                        <a:effectLst/>
                        <a:latin typeface="Calibri"/>
                        <a:ea typeface="Calibri"/>
                        <a:cs typeface="Times New Roman"/>
                      </a:endParaRPr>
                    </a:p>
                  </a:txBody>
                  <a:tcPr marL="58596" marR="58596" marT="0" marB="0"/>
                </a:tc>
                <a:tc>
                  <a:txBody>
                    <a:bodyPr/>
                    <a:lstStyle/>
                    <a:p>
                      <a:pPr algn="ctr">
                        <a:spcAft>
                          <a:spcPts val="0"/>
                        </a:spcAft>
                      </a:pPr>
                      <a:r>
                        <a:rPr lang="ru-RU" sz="1200">
                          <a:effectLst/>
                        </a:rPr>
                        <a:t>07.06.2015.</a:t>
                      </a:r>
                      <a:endParaRPr lang="ru-RU" sz="900">
                        <a:effectLst/>
                        <a:latin typeface="Calibri"/>
                        <a:ea typeface="Calibri"/>
                        <a:cs typeface="Times New Roman"/>
                      </a:endParaRPr>
                    </a:p>
                  </a:txBody>
                  <a:tcPr marL="58596" marR="58596" marT="0" marB="0"/>
                </a:tc>
              </a:tr>
              <a:tr h="182299">
                <a:tc>
                  <a:txBody>
                    <a:bodyPr/>
                    <a:lstStyle/>
                    <a:p>
                      <a:pPr algn="ctr">
                        <a:spcAft>
                          <a:spcPts val="0"/>
                        </a:spcAft>
                      </a:pPr>
                      <a:r>
                        <a:rPr lang="ru-RU" sz="1200">
                          <a:effectLst/>
                        </a:rPr>
                        <a:t>4</a:t>
                      </a:r>
                      <a:endParaRPr lang="ru-RU" sz="900">
                        <a:effectLst/>
                        <a:latin typeface="Calibri"/>
                        <a:ea typeface="Calibri"/>
                        <a:cs typeface="Times New Roman"/>
                      </a:endParaRPr>
                    </a:p>
                  </a:txBody>
                  <a:tcPr marL="58596" marR="58596" marT="0" marB="0"/>
                </a:tc>
                <a:tc>
                  <a:txBody>
                    <a:bodyPr/>
                    <a:lstStyle/>
                    <a:p>
                      <a:pPr algn="l">
                        <a:spcAft>
                          <a:spcPts val="0"/>
                        </a:spcAft>
                      </a:pPr>
                      <a:r>
                        <a:rPr lang="ru-RU" sz="1200">
                          <a:effectLst/>
                        </a:rPr>
                        <a:t>Вагнер Юрий</a:t>
                      </a:r>
                      <a:endParaRPr lang="ru-RU" sz="900">
                        <a:effectLst/>
                        <a:latin typeface="Calibri"/>
                        <a:ea typeface="Calibri"/>
                        <a:cs typeface="Times New Roman"/>
                      </a:endParaRPr>
                    </a:p>
                  </a:txBody>
                  <a:tcPr marL="58596" marR="58596" marT="0" marB="0"/>
                </a:tc>
                <a:tc>
                  <a:txBody>
                    <a:bodyPr/>
                    <a:lstStyle/>
                    <a:p>
                      <a:pPr algn="ctr">
                        <a:spcAft>
                          <a:spcPts val="0"/>
                        </a:spcAft>
                      </a:pPr>
                      <a:r>
                        <a:rPr lang="ru-RU" sz="1200">
                          <a:effectLst/>
                        </a:rPr>
                        <a:t>12.01.2015</a:t>
                      </a:r>
                      <a:endParaRPr lang="ru-RU" sz="900">
                        <a:effectLst/>
                        <a:latin typeface="Calibri"/>
                        <a:ea typeface="Calibri"/>
                        <a:cs typeface="Times New Roman"/>
                      </a:endParaRPr>
                    </a:p>
                  </a:txBody>
                  <a:tcPr marL="58596" marR="58596" marT="0" marB="0"/>
                </a:tc>
              </a:tr>
              <a:tr h="182299">
                <a:tc>
                  <a:txBody>
                    <a:bodyPr/>
                    <a:lstStyle/>
                    <a:p>
                      <a:pPr algn="ctr">
                        <a:spcAft>
                          <a:spcPts val="0"/>
                        </a:spcAft>
                      </a:pPr>
                      <a:r>
                        <a:rPr lang="ru-RU" sz="1200">
                          <a:effectLst/>
                        </a:rPr>
                        <a:t>5</a:t>
                      </a:r>
                      <a:endParaRPr lang="ru-RU" sz="900">
                        <a:effectLst/>
                        <a:latin typeface="Calibri"/>
                        <a:ea typeface="Calibri"/>
                        <a:cs typeface="Times New Roman"/>
                      </a:endParaRPr>
                    </a:p>
                  </a:txBody>
                  <a:tcPr marL="58596" marR="58596" marT="0" marB="0"/>
                </a:tc>
                <a:tc>
                  <a:txBody>
                    <a:bodyPr/>
                    <a:lstStyle/>
                    <a:p>
                      <a:pPr algn="l">
                        <a:spcAft>
                          <a:spcPts val="0"/>
                        </a:spcAft>
                      </a:pPr>
                      <a:r>
                        <a:rPr lang="ru-RU" sz="1200">
                          <a:effectLst/>
                        </a:rPr>
                        <a:t>Воробьев Александр </a:t>
                      </a:r>
                      <a:endParaRPr lang="ru-RU" sz="900">
                        <a:effectLst/>
                        <a:latin typeface="Calibri"/>
                        <a:ea typeface="Calibri"/>
                        <a:cs typeface="Times New Roman"/>
                      </a:endParaRPr>
                    </a:p>
                  </a:txBody>
                  <a:tcPr marL="58596" marR="58596" marT="0" marB="0"/>
                </a:tc>
                <a:tc>
                  <a:txBody>
                    <a:bodyPr/>
                    <a:lstStyle/>
                    <a:p>
                      <a:pPr algn="ctr">
                        <a:spcAft>
                          <a:spcPts val="0"/>
                        </a:spcAft>
                      </a:pPr>
                      <a:r>
                        <a:rPr lang="ru-RU" sz="1200">
                          <a:effectLst/>
                        </a:rPr>
                        <a:t>22.07.2015</a:t>
                      </a:r>
                      <a:endParaRPr lang="ru-RU" sz="900">
                        <a:effectLst/>
                        <a:latin typeface="Calibri"/>
                        <a:ea typeface="Calibri"/>
                        <a:cs typeface="Times New Roman"/>
                      </a:endParaRPr>
                    </a:p>
                  </a:txBody>
                  <a:tcPr marL="58596" marR="58596" marT="0" marB="0"/>
                </a:tc>
              </a:tr>
              <a:tr h="182299">
                <a:tc>
                  <a:txBody>
                    <a:bodyPr/>
                    <a:lstStyle/>
                    <a:p>
                      <a:pPr algn="ctr">
                        <a:spcAft>
                          <a:spcPts val="0"/>
                        </a:spcAft>
                      </a:pPr>
                      <a:r>
                        <a:rPr lang="ru-RU" sz="1200">
                          <a:effectLst/>
                        </a:rPr>
                        <a:t>6</a:t>
                      </a:r>
                      <a:endParaRPr lang="ru-RU" sz="900">
                        <a:effectLst/>
                        <a:latin typeface="Calibri"/>
                        <a:ea typeface="Calibri"/>
                        <a:cs typeface="Times New Roman"/>
                      </a:endParaRPr>
                    </a:p>
                  </a:txBody>
                  <a:tcPr marL="58596" marR="58596" marT="0" marB="0"/>
                </a:tc>
                <a:tc>
                  <a:txBody>
                    <a:bodyPr/>
                    <a:lstStyle/>
                    <a:p>
                      <a:pPr algn="l">
                        <a:spcAft>
                          <a:spcPts val="0"/>
                        </a:spcAft>
                      </a:pPr>
                      <a:r>
                        <a:rPr lang="ru-RU" sz="1200">
                          <a:effectLst/>
                        </a:rPr>
                        <a:t>Ворожейкин Данила </a:t>
                      </a:r>
                      <a:endParaRPr lang="ru-RU" sz="900">
                        <a:effectLst/>
                        <a:latin typeface="Calibri"/>
                        <a:ea typeface="Calibri"/>
                        <a:cs typeface="Times New Roman"/>
                      </a:endParaRPr>
                    </a:p>
                  </a:txBody>
                  <a:tcPr marL="58596" marR="58596" marT="0" marB="0"/>
                </a:tc>
                <a:tc>
                  <a:txBody>
                    <a:bodyPr/>
                    <a:lstStyle/>
                    <a:p>
                      <a:pPr algn="ctr">
                        <a:spcAft>
                          <a:spcPts val="0"/>
                        </a:spcAft>
                      </a:pPr>
                      <a:r>
                        <a:rPr lang="ru-RU" sz="1200">
                          <a:effectLst/>
                        </a:rPr>
                        <a:t>14.01.2016 г</a:t>
                      </a:r>
                      <a:endParaRPr lang="ru-RU" sz="900">
                        <a:effectLst/>
                        <a:latin typeface="Calibri"/>
                        <a:ea typeface="Calibri"/>
                        <a:cs typeface="Times New Roman"/>
                      </a:endParaRPr>
                    </a:p>
                  </a:txBody>
                  <a:tcPr marL="58596" marR="58596" marT="0" marB="0"/>
                </a:tc>
              </a:tr>
              <a:tr h="209644">
                <a:tc>
                  <a:txBody>
                    <a:bodyPr/>
                    <a:lstStyle/>
                    <a:p>
                      <a:pPr algn="ctr">
                        <a:spcAft>
                          <a:spcPts val="0"/>
                        </a:spcAft>
                      </a:pPr>
                      <a:r>
                        <a:rPr lang="ru-RU" sz="1200">
                          <a:effectLst/>
                        </a:rPr>
                        <a:t>7</a:t>
                      </a:r>
                      <a:endParaRPr lang="ru-RU" sz="900">
                        <a:effectLst/>
                        <a:latin typeface="Calibri"/>
                        <a:ea typeface="Calibri"/>
                        <a:cs typeface="Times New Roman"/>
                      </a:endParaRPr>
                    </a:p>
                  </a:txBody>
                  <a:tcPr marL="58596" marR="58596" marT="0" marB="0"/>
                </a:tc>
                <a:tc>
                  <a:txBody>
                    <a:bodyPr/>
                    <a:lstStyle/>
                    <a:p>
                      <a:pPr algn="l">
                        <a:spcAft>
                          <a:spcPts val="0"/>
                        </a:spcAft>
                      </a:pPr>
                      <a:r>
                        <a:rPr lang="ru-RU" sz="1200">
                          <a:effectLst/>
                        </a:rPr>
                        <a:t>Годунова Анастасия </a:t>
                      </a:r>
                      <a:endParaRPr lang="ru-RU" sz="900">
                        <a:effectLst/>
                        <a:latin typeface="Calibri"/>
                        <a:ea typeface="Calibri"/>
                        <a:cs typeface="Times New Roman"/>
                      </a:endParaRPr>
                    </a:p>
                  </a:txBody>
                  <a:tcPr marL="58596" marR="58596" marT="0" marB="0"/>
                </a:tc>
                <a:tc>
                  <a:txBody>
                    <a:bodyPr/>
                    <a:lstStyle/>
                    <a:p>
                      <a:pPr algn="ctr">
                        <a:lnSpc>
                          <a:spcPct val="115000"/>
                        </a:lnSpc>
                        <a:spcAft>
                          <a:spcPts val="0"/>
                        </a:spcAft>
                      </a:pPr>
                      <a:r>
                        <a:rPr lang="ru-RU" sz="1200">
                          <a:effectLst/>
                        </a:rPr>
                        <a:t>11.03.2015</a:t>
                      </a:r>
                      <a:endParaRPr lang="ru-RU" sz="900">
                        <a:effectLst/>
                        <a:latin typeface="Calibri"/>
                        <a:ea typeface="Calibri"/>
                        <a:cs typeface="Times New Roman"/>
                      </a:endParaRPr>
                    </a:p>
                  </a:txBody>
                  <a:tcPr marL="58596" marR="58596" marT="0" marB="0"/>
                </a:tc>
              </a:tr>
              <a:tr h="209644">
                <a:tc>
                  <a:txBody>
                    <a:bodyPr/>
                    <a:lstStyle/>
                    <a:p>
                      <a:pPr algn="ctr">
                        <a:spcAft>
                          <a:spcPts val="0"/>
                        </a:spcAft>
                      </a:pPr>
                      <a:r>
                        <a:rPr lang="ru-RU" sz="1200">
                          <a:effectLst/>
                        </a:rPr>
                        <a:t>8</a:t>
                      </a:r>
                      <a:endParaRPr lang="ru-RU" sz="900">
                        <a:effectLst/>
                        <a:latin typeface="Calibri"/>
                        <a:ea typeface="Calibri"/>
                        <a:cs typeface="Times New Roman"/>
                      </a:endParaRPr>
                    </a:p>
                  </a:txBody>
                  <a:tcPr marL="58596" marR="58596" marT="0" marB="0"/>
                </a:tc>
                <a:tc>
                  <a:txBody>
                    <a:bodyPr/>
                    <a:lstStyle/>
                    <a:p>
                      <a:pPr algn="l">
                        <a:spcAft>
                          <a:spcPts val="0"/>
                        </a:spcAft>
                      </a:pPr>
                      <a:r>
                        <a:rPr lang="ru-RU" sz="1200">
                          <a:effectLst/>
                        </a:rPr>
                        <a:t>Ивлев Дмитрий </a:t>
                      </a:r>
                      <a:endParaRPr lang="ru-RU" sz="900">
                        <a:effectLst/>
                        <a:latin typeface="Calibri"/>
                        <a:ea typeface="Calibri"/>
                        <a:cs typeface="Times New Roman"/>
                      </a:endParaRPr>
                    </a:p>
                  </a:txBody>
                  <a:tcPr marL="58596" marR="58596" marT="0" marB="0"/>
                </a:tc>
                <a:tc>
                  <a:txBody>
                    <a:bodyPr/>
                    <a:lstStyle/>
                    <a:p>
                      <a:pPr algn="ctr">
                        <a:lnSpc>
                          <a:spcPct val="115000"/>
                        </a:lnSpc>
                        <a:spcAft>
                          <a:spcPts val="0"/>
                        </a:spcAft>
                      </a:pPr>
                      <a:r>
                        <a:rPr lang="ru-RU" sz="1200">
                          <a:effectLst/>
                        </a:rPr>
                        <a:t>8.09.2015 г.</a:t>
                      </a:r>
                      <a:endParaRPr lang="ru-RU" sz="900">
                        <a:effectLst/>
                        <a:latin typeface="Calibri"/>
                        <a:ea typeface="Calibri"/>
                        <a:cs typeface="Times New Roman"/>
                      </a:endParaRPr>
                    </a:p>
                  </a:txBody>
                  <a:tcPr marL="58596" marR="58596" marT="0" marB="0"/>
                </a:tc>
              </a:tr>
              <a:tr h="209644">
                <a:tc>
                  <a:txBody>
                    <a:bodyPr/>
                    <a:lstStyle/>
                    <a:p>
                      <a:pPr algn="ctr">
                        <a:spcAft>
                          <a:spcPts val="0"/>
                        </a:spcAft>
                      </a:pPr>
                      <a:r>
                        <a:rPr lang="ru-RU" sz="1200">
                          <a:effectLst/>
                        </a:rPr>
                        <a:t>9</a:t>
                      </a:r>
                      <a:endParaRPr lang="ru-RU" sz="900">
                        <a:effectLst/>
                        <a:latin typeface="Calibri"/>
                        <a:ea typeface="Calibri"/>
                        <a:cs typeface="Times New Roman"/>
                      </a:endParaRPr>
                    </a:p>
                  </a:txBody>
                  <a:tcPr marL="58596" marR="58596" marT="0" marB="0"/>
                </a:tc>
                <a:tc>
                  <a:txBody>
                    <a:bodyPr/>
                    <a:lstStyle/>
                    <a:p>
                      <a:pPr algn="l">
                        <a:spcAft>
                          <a:spcPts val="0"/>
                        </a:spcAft>
                      </a:pPr>
                      <a:r>
                        <a:rPr lang="ru-RU" sz="1200">
                          <a:effectLst/>
                        </a:rPr>
                        <a:t>Ильин Глеб </a:t>
                      </a:r>
                      <a:endParaRPr lang="ru-RU" sz="900">
                        <a:effectLst/>
                        <a:latin typeface="Calibri"/>
                        <a:ea typeface="Calibri"/>
                        <a:cs typeface="Times New Roman"/>
                      </a:endParaRPr>
                    </a:p>
                  </a:txBody>
                  <a:tcPr marL="58596" marR="58596" marT="0" marB="0"/>
                </a:tc>
                <a:tc>
                  <a:txBody>
                    <a:bodyPr/>
                    <a:lstStyle/>
                    <a:p>
                      <a:pPr algn="ctr">
                        <a:lnSpc>
                          <a:spcPct val="115000"/>
                        </a:lnSpc>
                        <a:spcAft>
                          <a:spcPts val="0"/>
                        </a:spcAft>
                      </a:pPr>
                      <a:r>
                        <a:rPr lang="ru-RU" sz="1200">
                          <a:effectLst/>
                        </a:rPr>
                        <a:t>10.08.2015 г.</a:t>
                      </a:r>
                      <a:endParaRPr lang="ru-RU" sz="900">
                        <a:effectLst/>
                        <a:latin typeface="Calibri"/>
                        <a:ea typeface="Calibri"/>
                        <a:cs typeface="Times New Roman"/>
                      </a:endParaRPr>
                    </a:p>
                  </a:txBody>
                  <a:tcPr marL="58596" marR="58596" marT="0" marB="0"/>
                </a:tc>
              </a:tr>
              <a:tr h="182299">
                <a:tc>
                  <a:txBody>
                    <a:bodyPr/>
                    <a:lstStyle/>
                    <a:p>
                      <a:pPr algn="ctr">
                        <a:spcAft>
                          <a:spcPts val="0"/>
                        </a:spcAft>
                      </a:pPr>
                      <a:r>
                        <a:rPr lang="ru-RU" sz="1200">
                          <a:effectLst/>
                        </a:rPr>
                        <a:t>10</a:t>
                      </a:r>
                      <a:endParaRPr lang="ru-RU" sz="900">
                        <a:effectLst/>
                        <a:latin typeface="Calibri"/>
                        <a:ea typeface="Calibri"/>
                        <a:cs typeface="Times New Roman"/>
                      </a:endParaRPr>
                    </a:p>
                  </a:txBody>
                  <a:tcPr marL="58596" marR="58596" marT="0" marB="0"/>
                </a:tc>
                <a:tc>
                  <a:txBody>
                    <a:bodyPr/>
                    <a:lstStyle/>
                    <a:p>
                      <a:pPr algn="l">
                        <a:spcAft>
                          <a:spcPts val="0"/>
                        </a:spcAft>
                      </a:pPr>
                      <a:r>
                        <a:rPr lang="ru-RU" sz="1200">
                          <a:effectLst/>
                        </a:rPr>
                        <a:t>Киржаев Семен </a:t>
                      </a:r>
                      <a:endParaRPr lang="ru-RU" sz="900">
                        <a:effectLst/>
                        <a:latin typeface="Calibri"/>
                        <a:ea typeface="Calibri"/>
                        <a:cs typeface="Times New Roman"/>
                      </a:endParaRPr>
                    </a:p>
                  </a:txBody>
                  <a:tcPr marL="58596" marR="58596" marT="0" marB="0"/>
                </a:tc>
                <a:tc>
                  <a:txBody>
                    <a:bodyPr/>
                    <a:lstStyle/>
                    <a:p>
                      <a:pPr algn="ctr">
                        <a:spcAft>
                          <a:spcPts val="0"/>
                        </a:spcAft>
                      </a:pPr>
                      <a:r>
                        <a:rPr lang="ru-RU" sz="1200">
                          <a:effectLst/>
                        </a:rPr>
                        <a:t>01.02.2015 г.</a:t>
                      </a:r>
                      <a:endParaRPr lang="ru-RU" sz="900">
                        <a:effectLst/>
                        <a:latin typeface="Calibri"/>
                        <a:ea typeface="Calibri"/>
                        <a:cs typeface="Times New Roman"/>
                      </a:endParaRPr>
                    </a:p>
                  </a:txBody>
                  <a:tcPr marL="58596" marR="58596" marT="0" marB="0"/>
                </a:tc>
              </a:tr>
              <a:tr h="182299">
                <a:tc>
                  <a:txBody>
                    <a:bodyPr/>
                    <a:lstStyle/>
                    <a:p>
                      <a:pPr algn="ctr">
                        <a:spcAft>
                          <a:spcPts val="0"/>
                        </a:spcAft>
                      </a:pPr>
                      <a:r>
                        <a:rPr lang="ru-RU" sz="1200">
                          <a:effectLst/>
                        </a:rPr>
                        <a:t>11</a:t>
                      </a:r>
                      <a:endParaRPr lang="ru-RU" sz="900">
                        <a:effectLst/>
                        <a:latin typeface="Calibri"/>
                        <a:ea typeface="Calibri"/>
                        <a:cs typeface="Times New Roman"/>
                      </a:endParaRPr>
                    </a:p>
                  </a:txBody>
                  <a:tcPr marL="58596" marR="58596" marT="0" marB="0"/>
                </a:tc>
                <a:tc>
                  <a:txBody>
                    <a:bodyPr/>
                    <a:lstStyle/>
                    <a:p>
                      <a:pPr algn="l">
                        <a:spcAft>
                          <a:spcPts val="0"/>
                        </a:spcAft>
                      </a:pPr>
                      <a:r>
                        <a:rPr lang="ru-RU" sz="1200">
                          <a:effectLst/>
                        </a:rPr>
                        <a:t>Климкин Коля</a:t>
                      </a:r>
                      <a:endParaRPr lang="ru-RU" sz="900">
                        <a:effectLst/>
                        <a:latin typeface="Calibri"/>
                        <a:ea typeface="Calibri"/>
                        <a:cs typeface="Times New Roman"/>
                      </a:endParaRPr>
                    </a:p>
                  </a:txBody>
                  <a:tcPr marL="58596" marR="58596" marT="0" marB="0"/>
                </a:tc>
                <a:tc>
                  <a:txBody>
                    <a:bodyPr/>
                    <a:lstStyle/>
                    <a:p>
                      <a:pPr algn="ctr">
                        <a:spcAft>
                          <a:spcPts val="0"/>
                        </a:spcAft>
                      </a:pPr>
                      <a:r>
                        <a:rPr lang="ru-RU" sz="1200">
                          <a:effectLst/>
                        </a:rPr>
                        <a:t>15.12.2015</a:t>
                      </a:r>
                      <a:endParaRPr lang="ru-RU" sz="900">
                        <a:effectLst/>
                        <a:latin typeface="Calibri"/>
                        <a:ea typeface="Calibri"/>
                        <a:cs typeface="Times New Roman"/>
                      </a:endParaRPr>
                    </a:p>
                  </a:txBody>
                  <a:tcPr marL="58596" marR="58596" marT="0" marB="0"/>
                </a:tc>
              </a:tr>
              <a:tr h="182299">
                <a:tc>
                  <a:txBody>
                    <a:bodyPr/>
                    <a:lstStyle/>
                    <a:p>
                      <a:pPr algn="ctr">
                        <a:spcAft>
                          <a:spcPts val="0"/>
                        </a:spcAft>
                      </a:pPr>
                      <a:r>
                        <a:rPr lang="ru-RU" sz="1200">
                          <a:effectLst/>
                        </a:rPr>
                        <a:t>12</a:t>
                      </a:r>
                      <a:endParaRPr lang="ru-RU" sz="900">
                        <a:effectLst/>
                        <a:latin typeface="Calibri"/>
                        <a:ea typeface="Calibri"/>
                        <a:cs typeface="Times New Roman"/>
                      </a:endParaRPr>
                    </a:p>
                  </a:txBody>
                  <a:tcPr marL="58596" marR="58596" marT="0" marB="0"/>
                </a:tc>
                <a:tc>
                  <a:txBody>
                    <a:bodyPr/>
                    <a:lstStyle/>
                    <a:p>
                      <a:pPr algn="l">
                        <a:spcAft>
                          <a:spcPts val="0"/>
                        </a:spcAft>
                      </a:pPr>
                      <a:r>
                        <a:rPr lang="ru-RU" sz="1200">
                          <a:effectLst/>
                        </a:rPr>
                        <a:t>Коляденкова Маргарита</a:t>
                      </a:r>
                      <a:endParaRPr lang="ru-RU" sz="900">
                        <a:effectLst/>
                        <a:latin typeface="Calibri"/>
                        <a:ea typeface="Calibri"/>
                        <a:cs typeface="Times New Roman"/>
                      </a:endParaRPr>
                    </a:p>
                  </a:txBody>
                  <a:tcPr marL="58596" marR="58596" marT="0" marB="0"/>
                </a:tc>
                <a:tc>
                  <a:txBody>
                    <a:bodyPr/>
                    <a:lstStyle/>
                    <a:p>
                      <a:pPr algn="ctr">
                        <a:spcAft>
                          <a:spcPts val="0"/>
                        </a:spcAft>
                      </a:pPr>
                      <a:r>
                        <a:rPr lang="ru-RU" sz="1200">
                          <a:effectLst/>
                        </a:rPr>
                        <a:t>06.01.2016 г</a:t>
                      </a:r>
                      <a:endParaRPr lang="ru-RU" sz="900">
                        <a:effectLst/>
                        <a:latin typeface="Calibri"/>
                        <a:ea typeface="Calibri"/>
                        <a:cs typeface="Times New Roman"/>
                      </a:endParaRPr>
                    </a:p>
                  </a:txBody>
                  <a:tcPr marL="58596" marR="58596" marT="0" marB="0"/>
                </a:tc>
              </a:tr>
              <a:tr h="182299">
                <a:tc>
                  <a:txBody>
                    <a:bodyPr/>
                    <a:lstStyle/>
                    <a:p>
                      <a:pPr algn="ctr">
                        <a:spcAft>
                          <a:spcPts val="0"/>
                        </a:spcAft>
                      </a:pPr>
                      <a:r>
                        <a:rPr lang="ru-RU" sz="1200">
                          <a:effectLst/>
                        </a:rPr>
                        <a:t>13</a:t>
                      </a:r>
                      <a:endParaRPr lang="ru-RU" sz="900">
                        <a:effectLst/>
                        <a:latin typeface="Calibri"/>
                        <a:ea typeface="Calibri"/>
                        <a:cs typeface="Times New Roman"/>
                      </a:endParaRPr>
                    </a:p>
                  </a:txBody>
                  <a:tcPr marL="58596" marR="58596" marT="0" marB="0"/>
                </a:tc>
                <a:tc>
                  <a:txBody>
                    <a:bodyPr/>
                    <a:lstStyle/>
                    <a:p>
                      <a:pPr algn="l">
                        <a:spcAft>
                          <a:spcPts val="0"/>
                        </a:spcAft>
                      </a:pPr>
                      <a:r>
                        <a:rPr lang="ru-RU" sz="1200">
                          <a:effectLst/>
                        </a:rPr>
                        <a:t>Кудряшкина Ксюша</a:t>
                      </a:r>
                      <a:endParaRPr lang="ru-RU" sz="900">
                        <a:effectLst/>
                        <a:latin typeface="Calibri"/>
                        <a:ea typeface="Calibri"/>
                        <a:cs typeface="Times New Roman"/>
                      </a:endParaRPr>
                    </a:p>
                  </a:txBody>
                  <a:tcPr marL="58596" marR="58596" marT="0" marB="0"/>
                </a:tc>
                <a:tc>
                  <a:txBody>
                    <a:bodyPr/>
                    <a:lstStyle/>
                    <a:p>
                      <a:pPr algn="ctr">
                        <a:spcAft>
                          <a:spcPts val="0"/>
                        </a:spcAft>
                      </a:pPr>
                      <a:r>
                        <a:rPr lang="ru-RU" sz="1200">
                          <a:effectLst/>
                        </a:rPr>
                        <a:t>11.12.2015</a:t>
                      </a:r>
                      <a:endParaRPr lang="ru-RU" sz="900">
                        <a:effectLst/>
                        <a:latin typeface="Calibri"/>
                        <a:ea typeface="Calibri"/>
                        <a:cs typeface="Times New Roman"/>
                      </a:endParaRPr>
                    </a:p>
                  </a:txBody>
                  <a:tcPr marL="58596" marR="58596" marT="0" marB="0"/>
                </a:tc>
              </a:tr>
              <a:tr h="209644">
                <a:tc>
                  <a:txBody>
                    <a:bodyPr/>
                    <a:lstStyle/>
                    <a:p>
                      <a:pPr algn="ctr">
                        <a:spcAft>
                          <a:spcPts val="0"/>
                        </a:spcAft>
                      </a:pPr>
                      <a:r>
                        <a:rPr lang="ru-RU" sz="1200">
                          <a:effectLst/>
                        </a:rPr>
                        <a:t>14</a:t>
                      </a:r>
                      <a:endParaRPr lang="ru-RU" sz="900">
                        <a:effectLst/>
                        <a:latin typeface="Calibri"/>
                        <a:ea typeface="Calibri"/>
                        <a:cs typeface="Times New Roman"/>
                      </a:endParaRPr>
                    </a:p>
                  </a:txBody>
                  <a:tcPr marL="58596" marR="58596" marT="0" marB="0"/>
                </a:tc>
                <a:tc>
                  <a:txBody>
                    <a:bodyPr/>
                    <a:lstStyle/>
                    <a:p>
                      <a:pPr algn="l">
                        <a:spcAft>
                          <a:spcPts val="0"/>
                        </a:spcAft>
                      </a:pPr>
                      <a:r>
                        <a:rPr lang="ru-RU" sz="1200">
                          <a:effectLst/>
                        </a:rPr>
                        <a:t>Ладыгин Захар </a:t>
                      </a:r>
                      <a:endParaRPr lang="ru-RU" sz="900">
                        <a:effectLst/>
                        <a:latin typeface="Calibri"/>
                        <a:ea typeface="Calibri"/>
                        <a:cs typeface="Times New Roman"/>
                      </a:endParaRPr>
                    </a:p>
                  </a:txBody>
                  <a:tcPr marL="58596" marR="58596" marT="0" marB="0"/>
                </a:tc>
                <a:tc>
                  <a:txBody>
                    <a:bodyPr/>
                    <a:lstStyle/>
                    <a:p>
                      <a:pPr algn="ctr">
                        <a:lnSpc>
                          <a:spcPct val="115000"/>
                        </a:lnSpc>
                        <a:spcAft>
                          <a:spcPts val="0"/>
                        </a:spcAft>
                      </a:pPr>
                      <a:r>
                        <a:rPr lang="ru-RU" sz="1200">
                          <a:effectLst/>
                        </a:rPr>
                        <a:t>24.08.2015 г.</a:t>
                      </a:r>
                      <a:endParaRPr lang="ru-RU" sz="900">
                        <a:effectLst/>
                        <a:latin typeface="Calibri"/>
                        <a:ea typeface="Calibri"/>
                        <a:cs typeface="Times New Roman"/>
                      </a:endParaRPr>
                    </a:p>
                  </a:txBody>
                  <a:tcPr marL="58596" marR="58596" marT="0" marB="0"/>
                </a:tc>
              </a:tr>
              <a:tr h="209644">
                <a:tc>
                  <a:txBody>
                    <a:bodyPr/>
                    <a:lstStyle/>
                    <a:p>
                      <a:pPr algn="ctr">
                        <a:spcAft>
                          <a:spcPts val="0"/>
                        </a:spcAft>
                      </a:pPr>
                      <a:r>
                        <a:rPr lang="ru-RU" sz="1200">
                          <a:effectLst/>
                        </a:rPr>
                        <a:t>15</a:t>
                      </a:r>
                      <a:endParaRPr lang="ru-RU" sz="900">
                        <a:effectLst/>
                        <a:latin typeface="Calibri"/>
                        <a:ea typeface="Calibri"/>
                        <a:cs typeface="Times New Roman"/>
                      </a:endParaRPr>
                    </a:p>
                  </a:txBody>
                  <a:tcPr marL="58596" marR="58596" marT="0" marB="0"/>
                </a:tc>
                <a:tc>
                  <a:txBody>
                    <a:bodyPr/>
                    <a:lstStyle/>
                    <a:p>
                      <a:pPr algn="l">
                        <a:spcAft>
                          <a:spcPts val="0"/>
                        </a:spcAft>
                      </a:pPr>
                      <a:r>
                        <a:rPr lang="ru-RU" sz="1200">
                          <a:effectLst/>
                        </a:rPr>
                        <a:t>Лутонин Артем </a:t>
                      </a:r>
                      <a:endParaRPr lang="ru-RU" sz="900">
                        <a:effectLst/>
                        <a:latin typeface="Calibri"/>
                        <a:ea typeface="Calibri"/>
                        <a:cs typeface="Times New Roman"/>
                      </a:endParaRPr>
                    </a:p>
                  </a:txBody>
                  <a:tcPr marL="58596" marR="58596" marT="0" marB="0"/>
                </a:tc>
                <a:tc>
                  <a:txBody>
                    <a:bodyPr/>
                    <a:lstStyle/>
                    <a:p>
                      <a:pPr algn="ctr">
                        <a:lnSpc>
                          <a:spcPct val="115000"/>
                        </a:lnSpc>
                        <a:spcAft>
                          <a:spcPts val="0"/>
                        </a:spcAft>
                      </a:pPr>
                      <a:r>
                        <a:rPr lang="ru-RU" sz="1200">
                          <a:effectLst/>
                        </a:rPr>
                        <a:t>14.10.2015 г.</a:t>
                      </a:r>
                      <a:endParaRPr lang="ru-RU" sz="900">
                        <a:effectLst/>
                        <a:latin typeface="Calibri"/>
                        <a:ea typeface="Calibri"/>
                        <a:cs typeface="Times New Roman"/>
                      </a:endParaRPr>
                    </a:p>
                  </a:txBody>
                  <a:tcPr marL="58596" marR="58596" marT="0" marB="0"/>
                </a:tc>
              </a:tr>
              <a:tr h="209644">
                <a:tc>
                  <a:txBody>
                    <a:bodyPr/>
                    <a:lstStyle/>
                    <a:p>
                      <a:pPr algn="ctr">
                        <a:spcAft>
                          <a:spcPts val="0"/>
                        </a:spcAft>
                      </a:pPr>
                      <a:r>
                        <a:rPr lang="ru-RU" sz="1200">
                          <a:effectLst/>
                        </a:rPr>
                        <a:t>16</a:t>
                      </a:r>
                      <a:endParaRPr lang="ru-RU" sz="900">
                        <a:effectLst/>
                        <a:latin typeface="Calibri"/>
                        <a:ea typeface="Calibri"/>
                        <a:cs typeface="Times New Roman"/>
                      </a:endParaRPr>
                    </a:p>
                  </a:txBody>
                  <a:tcPr marL="58596" marR="58596" marT="0" marB="0"/>
                </a:tc>
                <a:tc>
                  <a:txBody>
                    <a:bodyPr/>
                    <a:lstStyle/>
                    <a:p>
                      <a:pPr algn="l">
                        <a:spcAft>
                          <a:spcPts val="0"/>
                        </a:spcAft>
                      </a:pPr>
                      <a:r>
                        <a:rPr lang="ru-RU" sz="1200">
                          <a:effectLst/>
                        </a:rPr>
                        <a:t>Макаров Дмиртий </a:t>
                      </a:r>
                      <a:endParaRPr lang="ru-RU" sz="900">
                        <a:effectLst/>
                        <a:latin typeface="Calibri"/>
                        <a:ea typeface="Calibri"/>
                        <a:cs typeface="Times New Roman"/>
                      </a:endParaRPr>
                    </a:p>
                  </a:txBody>
                  <a:tcPr marL="58596" marR="58596" marT="0" marB="0"/>
                </a:tc>
                <a:tc>
                  <a:txBody>
                    <a:bodyPr/>
                    <a:lstStyle/>
                    <a:p>
                      <a:pPr algn="ctr">
                        <a:lnSpc>
                          <a:spcPct val="115000"/>
                        </a:lnSpc>
                        <a:spcAft>
                          <a:spcPts val="0"/>
                        </a:spcAft>
                      </a:pPr>
                      <a:r>
                        <a:rPr lang="ru-RU" sz="1200">
                          <a:effectLst/>
                        </a:rPr>
                        <a:t>26.04.2015 г.</a:t>
                      </a:r>
                      <a:endParaRPr lang="ru-RU" sz="900">
                        <a:effectLst/>
                        <a:latin typeface="Calibri"/>
                        <a:ea typeface="Calibri"/>
                        <a:cs typeface="Times New Roman"/>
                      </a:endParaRPr>
                    </a:p>
                  </a:txBody>
                  <a:tcPr marL="58596" marR="58596" marT="0" marB="0"/>
                </a:tc>
              </a:tr>
              <a:tr h="209644">
                <a:tc>
                  <a:txBody>
                    <a:bodyPr/>
                    <a:lstStyle/>
                    <a:p>
                      <a:pPr algn="ctr">
                        <a:spcAft>
                          <a:spcPts val="0"/>
                        </a:spcAft>
                      </a:pPr>
                      <a:r>
                        <a:rPr lang="ru-RU" sz="1200">
                          <a:effectLst/>
                        </a:rPr>
                        <a:t>17</a:t>
                      </a:r>
                      <a:endParaRPr lang="ru-RU" sz="900">
                        <a:effectLst/>
                        <a:latin typeface="Calibri"/>
                        <a:ea typeface="Calibri"/>
                        <a:cs typeface="Times New Roman"/>
                      </a:endParaRPr>
                    </a:p>
                  </a:txBody>
                  <a:tcPr marL="58596" marR="58596" marT="0" marB="0"/>
                </a:tc>
                <a:tc>
                  <a:txBody>
                    <a:bodyPr/>
                    <a:lstStyle/>
                    <a:p>
                      <a:pPr algn="l">
                        <a:spcAft>
                          <a:spcPts val="0"/>
                        </a:spcAft>
                      </a:pPr>
                      <a:r>
                        <a:rPr lang="ru-RU" sz="1200">
                          <a:effectLst/>
                        </a:rPr>
                        <a:t>Милешин Андрей </a:t>
                      </a:r>
                      <a:endParaRPr lang="ru-RU" sz="900">
                        <a:effectLst/>
                        <a:latin typeface="Calibri"/>
                        <a:ea typeface="Calibri"/>
                        <a:cs typeface="Times New Roman"/>
                      </a:endParaRPr>
                    </a:p>
                  </a:txBody>
                  <a:tcPr marL="58596" marR="58596" marT="0" marB="0"/>
                </a:tc>
                <a:tc>
                  <a:txBody>
                    <a:bodyPr/>
                    <a:lstStyle/>
                    <a:p>
                      <a:pPr algn="ctr">
                        <a:lnSpc>
                          <a:spcPct val="115000"/>
                        </a:lnSpc>
                        <a:spcAft>
                          <a:spcPts val="0"/>
                        </a:spcAft>
                      </a:pPr>
                      <a:r>
                        <a:rPr lang="ru-RU" sz="1200">
                          <a:effectLst/>
                        </a:rPr>
                        <a:t>02.10.2015 г.</a:t>
                      </a:r>
                      <a:endParaRPr lang="ru-RU" sz="900">
                        <a:effectLst/>
                        <a:latin typeface="Calibri"/>
                        <a:ea typeface="Calibri"/>
                        <a:cs typeface="Times New Roman"/>
                      </a:endParaRPr>
                    </a:p>
                  </a:txBody>
                  <a:tcPr marL="58596" marR="58596" marT="0" marB="0"/>
                </a:tc>
              </a:tr>
              <a:tr h="209644">
                <a:tc>
                  <a:txBody>
                    <a:bodyPr/>
                    <a:lstStyle/>
                    <a:p>
                      <a:pPr algn="ctr">
                        <a:spcAft>
                          <a:spcPts val="0"/>
                        </a:spcAft>
                      </a:pPr>
                      <a:r>
                        <a:rPr lang="ru-RU" sz="1200">
                          <a:effectLst/>
                        </a:rPr>
                        <a:t>18</a:t>
                      </a:r>
                      <a:endParaRPr lang="ru-RU" sz="900">
                        <a:effectLst/>
                        <a:latin typeface="Calibri"/>
                        <a:ea typeface="Calibri"/>
                        <a:cs typeface="Times New Roman"/>
                      </a:endParaRPr>
                    </a:p>
                  </a:txBody>
                  <a:tcPr marL="58596" marR="58596" marT="0" marB="0"/>
                </a:tc>
                <a:tc>
                  <a:txBody>
                    <a:bodyPr/>
                    <a:lstStyle/>
                    <a:p>
                      <a:pPr algn="l">
                        <a:spcAft>
                          <a:spcPts val="0"/>
                        </a:spcAft>
                      </a:pPr>
                      <a:r>
                        <a:rPr lang="ru-RU" sz="1200">
                          <a:effectLst/>
                        </a:rPr>
                        <a:t>Моисеева Ульяна </a:t>
                      </a:r>
                      <a:endParaRPr lang="ru-RU" sz="900">
                        <a:effectLst/>
                        <a:latin typeface="Calibri"/>
                        <a:ea typeface="Calibri"/>
                        <a:cs typeface="Times New Roman"/>
                      </a:endParaRPr>
                    </a:p>
                  </a:txBody>
                  <a:tcPr marL="58596" marR="58596" marT="0" marB="0"/>
                </a:tc>
                <a:tc>
                  <a:txBody>
                    <a:bodyPr/>
                    <a:lstStyle/>
                    <a:p>
                      <a:pPr algn="ctr">
                        <a:lnSpc>
                          <a:spcPct val="115000"/>
                        </a:lnSpc>
                        <a:spcAft>
                          <a:spcPts val="0"/>
                        </a:spcAft>
                      </a:pPr>
                      <a:r>
                        <a:rPr lang="ru-RU" sz="1200">
                          <a:effectLst/>
                        </a:rPr>
                        <a:t>30.08.2015 г.</a:t>
                      </a:r>
                      <a:endParaRPr lang="ru-RU" sz="900">
                        <a:effectLst/>
                        <a:latin typeface="Calibri"/>
                        <a:ea typeface="Calibri"/>
                        <a:cs typeface="Times New Roman"/>
                      </a:endParaRPr>
                    </a:p>
                  </a:txBody>
                  <a:tcPr marL="58596" marR="58596" marT="0" marB="0"/>
                </a:tc>
              </a:tr>
              <a:tr h="182299">
                <a:tc>
                  <a:txBody>
                    <a:bodyPr/>
                    <a:lstStyle/>
                    <a:p>
                      <a:pPr algn="ctr">
                        <a:spcAft>
                          <a:spcPts val="0"/>
                        </a:spcAft>
                      </a:pPr>
                      <a:r>
                        <a:rPr lang="ru-RU" sz="1200">
                          <a:effectLst/>
                        </a:rPr>
                        <a:t>19</a:t>
                      </a:r>
                      <a:endParaRPr lang="ru-RU" sz="900">
                        <a:effectLst/>
                        <a:latin typeface="Calibri"/>
                        <a:ea typeface="Calibri"/>
                        <a:cs typeface="Times New Roman"/>
                      </a:endParaRPr>
                    </a:p>
                  </a:txBody>
                  <a:tcPr marL="58596" marR="58596" marT="0" marB="0"/>
                </a:tc>
                <a:tc>
                  <a:txBody>
                    <a:bodyPr/>
                    <a:lstStyle/>
                    <a:p>
                      <a:pPr algn="l">
                        <a:spcAft>
                          <a:spcPts val="0"/>
                        </a:spcAft>
                      </a:pPr>
                      <a:r>
                        <a:rPr lang="ru-RU" sz="1200">
                          <a:effectLst/>
                        </a:rPr>
                        <a:t>Мусин Шамиль</a:t>
                      </a:r>
                      <a:endParaRPr lang="ru-RU" sz="900">
                        <a:effectLst/>
                        <a:latin typeface="Calibri"/>
                        <a:ea typeface="Calibri"/>
                        <a:cs typeface="Times New Roman"/>
                      </a:endParaRPr>
                    </a:p>
                  </a:txBody>
                  <a:tcPr marL="58596" marR="58596" marT="0" marB="0"/>
                </a:tc>
                <a:tc>
                  <a:txBody>
                    <a:bodyPr/>
                    <a:lstStyle/>
                    <a:p>
                      <a:pPr algn="ctr">
                        <a:spcAft>
                          <a:spcPts val="0"/>
                        </a:spcAft>
                      </a:pPr>
                      <a:r>
                        <a:rPr lang="ru-RU" sz="1200">
                          <a:effectLst/>
                        </a:rPr>
                        <a:t>18.09.2016</a:t>
                      </a:r>
                      <a:endParaRPr lang="ru-RU" sz="900">
                        <a:effectLst/>
                        <a:latin typeface="Calibri"/>
                        <a:ea typeface="Calibri"/>
                        <a:cs typeface="Times New Roman"/>
                      </a:endParaRPr>
                    </a:p>
                  </a:txBody>
                  <a:tcPr marL="58596" marR="58596" marT="0" marB="0"/>
                </a:tc>
              </a:tr>
              <a:tr h="209644">
                <a:tc>
                  <a:txBody>
                    <a:bodyPr/>
                    <a:lstStyle/>
                    <a:p>
                      <a:pPr algn="ctr">
                        <a:spcAft>
                          <a:spcPts val="0"/>
                        </a:spcAft>
                      </a:pPr>
                      <a:r>
                        <a:rPr lang="ru-RU" sz="1200">
                          <a:effectLst/>
                        </a:rPr>
                        <a:t>20</a:t>
                      </a:r>
                      <a:endParaRPr lang="ru-RU" sz="900">
                        <a:effectLst/>
                        <a:latin typeface="Calibri"/>
                        <a:ea typeface="Calibri"/>
                        <a:cs typeface="Times New Roman"/>
                      </a:endParaRPr>
                    </a:p>
                  </a:txBody>
                  <a:tcPr marL="58596" marR="58596" marT="0" marB="0"/>
                </a:tc>
                <a:tc>
                  <a:txBody>
                    <a:bodyPr/>
                    <a:lstStyle/>
                    <a:p>
                      <a:pPr algn="l">
                        <a:spcAft>
                          <a:spcPts val="0"/>
                        </a:spcAft>
                      </a:pPr>
                      <a:r>
                        <a:rPr lang="ru-RU" sz="1200">
                          <a:effectLst/>
                        </a:rPr>
                        <a:t>Панкратова София </a:t>
                      </a:r>
                      <a:endParaRPr lang="ru-RU" sz="900">
                        <a:effectLst/>
                        <a:latin typeface="Calibri"/>
                        <a:ea typeface="Calibri"/>
                        <a:cs typeface="Times New Roman"/>
                      </a:endParaRPr>
                    </a:p>
                  </a:txBody>
                  <a:tcPr marL="58596" marR="58596" marT="0" marB="0"/>
                </a:tc>
                <a:tc>
                  <a:txBody>
                    <a:bodyPr/>
                    <a:lstStyle/>
                    <a:p>
                      <a:pPr algn="ctr">
                        <a:lnSpc>
                          <a:spcPct val="115000"/>
                        </a:lnSpc>
                        <a:spcAft>
                          <a:spcPts val="0"/>
                        </a:spcAft>
                      </a:pPr>
                      <a:r>
                        <a:rPr lang="ru-RU" sz="1200">
                          <a:effectLst/>
                        </a:rPr>
                        <a:t>11.06.2015 г.</a:t>
                      </a:r>
                      <a:endParaRPr lang="ru-RU" sz="900">
                        <a:effectLst/>
                        <a:latin typeface="Calibri"/>
                        <a:ea typeface="Calibri"/>
                        <a:cs typeface="Times New Roman"/>
                      </a:endParaRPr>
                    </a:p>
                  </a:txBody>
                  <a:tcPr marL="58596" marR="58596" marT="0" marB="0"/>
                </a:tc>
              </a:tr>
              <a:tr h="209644">
                <a:tc>
                  <a:txBody>
                    <a:bodyPr/>
                    <a:lstStyle/>
                    <a:p>
                      <a:pPr algn="ctr">
                        <a:spcAft>
                          <a:spcPts val="0"/>
                        </a:spcAft>
                      </a:pPr>
                      <a:r>
                        <a:rPr lang="ru-RU" sz="1200">
                          <a:effectLst/>
                        </a:rPr>
                        <a:t>21</a:t>
                      </a:r>
                      <a:endParaRPr lang="ru-RU" sz="900">
                        <a:effectLst/>
                        <a:latin typeface="Calibri"/>
                        <a:ea typeface="Calibri"/>
                        <a:cs typeface="Times New Roman"/>
                      </a:endParaRPr>
                    </a:p>
                  </a:txBody>
                  <a:tcPr marL="58596" marR="58596" marT="0" marB="0"/>
                </a:tc>
                <a:tc>
                  <a:txBody>
                    <a:bodyPr/>
                    <a:lstStyle/>
                    <a:p>
                      <a:pPr algn="l">
                        <a:spcAft>
                          <a:spcPts val="0"/>
                        </a:spcAft>
                      </a:pPr>
                      <a:r>
                        <a:rPr lang="ru-RU" sz="1200">
                          <a:effectLst/>
                        </a:rPr>
                        <a:t>Плотников Кирилл </a:t>
                      </a:r>
                      <a:endParaRPr lang="ru-RU" sz="900">
                        <a:effectLst/>
                        <a:latin typeface="Calibri"/>
                        <a:ea typeface="Calibri"/>
                        <a:cs typeface="Times New Roman"/>
                      </a:endParaRPr>
                    </a:p>
                  </a:txBody>
                  <a:tcPr marL="58596" marR="58596" marT="0" marB="0"/>
                </a:tc>
                <a:tc>
                  <a:txBody>
                    <a:bodyPr/>
                    <a:lstStyle/>
                    <a:p>
                      <a:pPr algn="ctr">
                        <a:lnSpc>
                          <a:spcPct val="115000"/>
                        </a:lnSpc>
                        <a:spcAft>
                          <a:spcPts val="0"/>
                        </a:spcAft>
                      </a:pPr>
                      <a:r>
                        <a:rPr lang="ru-RU" sz="1200">
                          <a:effectLst/>
                        </a:rPr>
                        <a:t>16.05.2015 г.</a:t>
                      </a:r>
                      <a:endParaRPr lang="ru-RU" sz="900">
                        <a:effectLst/>
                        <a:latin typeface="Calibri"/>
                        <a:ea typeface="Calibri"/>
                        <a:cs typeface="Times New Roman"/>
                      </a:endParaRPr>
                    </a:p>
                  </a:txBody>
                  <a:tcPr marL="58596" marR="58596" marT="0" marB="0"/>
                </a:tc>
              </a:tr>
              <a:tr h="209644">
                <a:tc>
                  <a:txBody>
                    <a:bodyPr/>
                    <a:lstStyle/>
                    <a:p>
                      <a:pPr algn="ctr">
                        <a:spcAft>
                          <a:spcPts val="0"/>
                        </a:spcAft>
                      </a:pPr>
                      <a:r>
                        <a:rPr lang="ru-RU" sz="1200">
                          <a:effectLst/>
                        </a:rPr>
                        <a:t>22</a:t>
                      </a:r>
                      <a:endParaRPr lang="ru-RU" sz="900">
                        <a:effectLst/>
                        <a:latin typeface="Calibri"/>
                        <a:ea typeface="Calibri"/>
                        <a:cs typeface="Times New Roman"/>
                      </a:endParaRPr>
                    </a:p>
                  </a:txBody>
                  <a:tcPr marL="58596" marR="58596" marT="0" marB="0"/>
                </a:tc>
                <a:tc>
                  <a:txBody>
                    <a:bodyPr/>
                    <a:lstStyle/>
                    <a:p>
                      <a:pPr algn="l">
                        <a:spcAft>
                          <a:spcPts val="0"/>
                        </a:spcAft>
                      </a:pPr>
                      <a:r>
                        <a:rPr lang="ru-RU" sz="1200">
                          <a:effectLst/>
                        </a:rPr>
                        <a:t>Родькина Кристина </a:t>
                      </a:r>
                      <a:endParaRPr lang="ru-RU" sz="900">
                        <a:effectLst/>
                        <a:latin typeface="Calibri"/>
                        <a:ea typeface="Calibri"/>
                        <a:cs typeface="Times New Roman"/>
                      </a:endParaRPr>
                    </a:p>
                  </a:txBody>
                  <a:tcPr marL="58596" marR="58596" marT="0" marB="0"/>
                </a:tc>
                <a:tc>
                  <a:txBody>
                    <a:bodyPr/>
                    <a:lstStyle/>
                    <a:p>
                      <a:pPr algn="ctr">
                        <a:lnSpc>
                          <a:spcPct val="115000"/>
                        </a:lnSpc>
                        <a:spcAft>
                          <a:spcPts val="0"/>
                        </a:spcAft>
                      </a:pPr>
                      <a:r>
                        <a:rPr lang="ru-RU" sz="1200">
                          <a:effectLst/>
                        </a:rPr>
                        <a:t>19.08.2015 г.</a:t>
                      </a:r>
                      <a:endParaRPr lang="ru-RU" sz="900">
                        <a:effectLst/>
                        <a:latin typeface="Calibri"/>
                        <a:ea typeface="Calibri"/>
                        <a:cs typeface="Times New Roman"/>
                      </a:endParaRPr>
                    </a:p>
                  </a:txBody>
                  <a:tcPr marL="58596" marR="58596" marT="0" marB="0"/>
                </a:tc>
              </a:tr>
              <a:tr h="209644">
                <a:tc>
                  <a:txBody>
                    <a:bodyPr/>
                    <a:lstStyle/>
                    <a:p>
                      <a:pPr algn="ctr">
                        <a:spcAft>
                          <a:spcPts val="0"/>
                        </a:spcAft>
                      </a:pPr>
                      <a:r>
                        <a:rPr lang="ru-RU" sz="1200">
                          <a:effectLst/>
                        </a:rPr>
                        <a:t>23</a:t>
                      </a:r>
                      <a:endParaRPr lang="ru-RU" sz="900">
                        <a:effectLst/>
                        <a:latin typeface="Calibri"/>
                        <a:ea typeface="Calibri"/>
                        <a:cs typeface="Times New Roman"/>
                      </a:endParaRPr>
                    </a:p>
                  </a:txBody>
                  <a:tcPr marL="58596" marR="58596" marT="0" marB="0"/>
                </a:tc>
                <a:tc>
                  <a:txBody>
                    <a:bodyPr/>
                    <a:lstStyle/>
                    <a:p>
                      <a:pPr algn="l">
                        <a:spcAft>
                          <a:spcPts val="0"/>
                        </a:spcAft>
                      </a:pPr>
                      <a:r>
                        <a:rPr lang="ru-RU" sz="1200">
                          <a:effectLst/>
                        </a:rPr>
                        <a:t>Суяковская Вероника </a:t>
                      </a:r>
                      <a:endParaRPr lang="ru-RU" sz="900">
                        <a:effectLst/>
                        <a:latin typeface="Calibri"/>
                        <a:ea typeface="Calibri"/>
                        <a:cs typeface="Times New Roman"/>
                      </a:endParaRPr>
                    </a:p>
                  </a:txBody>
                  <a:tcPr marL="58596" marR="58596" marT="0" marB="0"/>
                </a:tc>
                <a:tc>
                  <a:txBody>
                    <a:bodyPr/>
                    <a:lstStyle/>
                    <a:p>
                      <a:pPr algn="ctr">
                        <a:lnSpc>
                          <a:spcPct val="115000"/>
                        </a:lnSpc>
                        <a:spcAft>
                          <a:spcPts val="0"/>
                        </a:spcAft>
                      </a:pPr>
                      <a:r>
                        <a:rPr lang="ru-RU" sz="1200">
                          <a:effectLst/>
                        </a:rPr>
                        <a:t>07.04.2015 г.</a:t>
                      </a:r>
                      <a:endParaRPr lang="ru-RU" sz="900">
                        <a:effectLst/>
                        <a:latin typeface="Calibri"/>
                        <a:ea typeface="Calibri"/>
                        <a:cs typeface="Times New Roman"/>
                      </a:endParaRPr>
                    </a:p>
                  </a:txBody>
                  <a:tcPr marL="58596" marR="58596" marT="0" marB="0"/>
                </a:tc>
              </a:tr>
              <a:tr h="182299">
                <a:tc>
                  <a:txBody>
                    <a:bodyPr/>
                    <a:lstStyle/>
                    <a:p>
                      <a:pPr algn="ctr">
                        <a:spcAft>
                          <a:spcPts val="0"/>
                        </a:spcAft>
                      </a:pPr>
                      <a:r>
                        <a:rPr lang="ru-RU" sz="1200">
                          <a:effectLst/>
                        </a:rPr>
                        <a:t>24</a:t>
                      </a:r>
                      <a:endParaRPr lang="ru-RU" sz="900">
                        <a:effectLst/>
                        <a:latin typeface="Calibri"/>
                        <a:ea typeface="Calibri"/>
                        <a:cs typeface="Times New Roman"/>
                      </a:endParaRPr>
                    </a:p>
                  </a:txBody>
                  <a:tcPr marL="58596" marR="58596" marT="0" marB="0"/>
                </a:tc>
                <a:tc>
                  <a:txBody>
                    <a:bodyPr/>
                    <a:lstStyle/>
                    <a:p>
                      <a:pPr algn="l">
                        <a:spcAft>
                          <a:spcPts val="0"/>
                        </a:spcAft>
                      </a:pPr>
                      <a:r>
                        <a:rPr lang="ru-RU" sz="1200">
                          <a:effectLst/>
                        </a:rPr>
                        <a:t>Трусова Элина</a:t>
                      </a:r>
                      <a:endParaRPr lang="ru-RU" sz="900">
                        <a:effectLst/>
                        <a:latin typeface="Calibri"/>
                        <a:ea typeface="Calibri"/>
                        <a:cs typeface="Times New Roman"/>
                      </a:endParaRPr>
                    </a:p>
                  </a:txBody>
                  <a:tcPr marL="58596" marR="58596" marT="0" marB="0"/>
                </a:tc>
                <a:tc>
                  <a:txBody>
                    <a:bodyPr/>
                    <a:lstStyle/>
                    <a:p>
                      <a:pPr algn="ctr">
                        <a:spcAft>
                          <a:spcPts val="0"/>
                        </a:spcAft>
                      </a:pPr>
                      <a:r>
                        <a:rPr lang="ru-RU" sz="1200">
                          <a:effectLst/>
                        </a:rPr>
                        <a:t>02.03.2016 г</a:t>
                      </a:r>
                      <a:endParaRPr lang="ru-RU" sz="900">
                        <a:effectLst/>
                        <a:latin typeface="Calibri"/>
                        <a:ea typeface="Calibri"/>
                        <a:cs typeface="Times New Roman"/>
                      </a:endParaRPr>
                    </a:p>
                  </a:txBody>
                  <a:tcPr marL="58596" marR="58596" marT="0" marB="0"/>
                </a:tc>
              </a:tr>
              <a:tr h="182299">
                <a:tc>
                  <a:txBody>
                    <a:bodyPr/>
                    <a:lstStyle/>
                    <a:p>
                      <a:pPr algn="ctr">
                        <a:spcAft>
                          <a:spcPts val="0"/>
                        </a:spcAft>
                      </a:pPr>
                      <a:r>
                        <a:rPr lang="ru-RU" sz="1200">
                          <a:effectLst/>
                        </a:rPr>
                        <a:t>25</a:t>
                      </a:r>
                      <a:endParaRPr lang="ru-RU" sz="900">
                        <a:effectLst/>
                        <a:latin typeface="Calibri"/>
                        <a:ea typeface="Calibri"/>
                        <a:cs typeface="Times New Roman"/>
                      </a:endParaRPr>
                    </a:p>
                  </a:txBody>
                  <a:tcPr marL="58596" marR="58596" marT="0" marB="0"/>
                </a:tc>
                <a:tc>
                  <a:txBody>
                    <a:bodyPr/>
                    <a:lstStyle/>
                    <a:p>
                      <a:pPr algn="l">
                        <a:spcAft>
                          <a:spcPts val="0"/>
                        </a:spcAft>
                      </a:pPr>
                      <a:r>
                        <a:rPr lang="ru-RU" sz="1200">
                          <a:effectLst/>
                        </a:rPr>
                        <a:t>Шумилова Дарья </a:t>
                      </a:r>
                      <a:endParaRPr lang="ru-RU" sz="900">
                        <a:effectLst/>
                        <a:latin typeface="Calibri"/>
                        <a:ea typeface="Calibri"/>
                        <a:cs typeface="Times New Roman"/>
                      </a:endParaRPr>
                    </a:p>
                  </a:txBody>
                  <a:tcPr marL="58596" marR="58596" marT="0" marB="0"/>
                </a:tc>
                <a:tc>
                  <a:txBody>
                    <a:bodyPr/>
                    <a:lstStyle/>
                    <a:p>
                      <a:pPr algn="ctr">
                        <a:spcAft>
                          <a:spcPts val="0"/>
                        </a:spcAft>
                      </a:pPr>
                      <a:r>
                        <a:rPr lang="ru-RU" sz="1200">
                          <a:effectLst/>
                        </a:rPr>
                        <a:t>10.11.2015 г.</a:t>
                      </a:r>
                      <a:endParaRPr lang="ru-RU" sz="900">
                        <a:effectLst/>
                        <a:latin typeface="Calibri"/>
                        <a:ea typeface="Calibri"/>
                        <a:cs typeface="Times New Roman"/>
                      </a:endParaRPr>
                    </a:p>
                  </a:txBody>
                  <a:tcPr marL="58596" marR="58596" marT="0" marB="0"/>
                </a:tc>
              </a:tr>
              <a:tr h="182299">
                <a:tc>
                  <a:txBody>
                    <a:bodyPr/>
                    <a:lstStyle/>
                    <a:p>
                      <a:pPr algn="ctr">
                        <a:spcAft>
                          <a:spcPts val="0"/>
                        </a:spcAft>
                      </a:pPr>
                      <a:r>
                        <a:rPr lang="ru-RU" sz="1200">
                          <a:effectLst/>
                        </a:rPr>
                        <a:t>26</a:t>
                      </a:r>
                      <a:endParaRPr lang="ru-RU" sz="900">
                        <a:effectLst/>
                        <a:latin typeface="Calibri"/>
                        <a:ea typeface="Calibri"/>
                        <a:cs typeface="Times New Roman"/>
                      </a:endParaRPr>
                    </a:p>
                  </a:txBody>
                  <a:tcPr marL="58596" marR="58596" marT="0" marB="0"/>
                </a:tc>
                <a:tc>
                  <a:txBody>
                    <a:bodyPr/>
                    <a:lstStyle/>
                    <a:p>
                      <a:pPr algn="l">
                        <a:spcAft>
                          <a:spcPts val="0"/>
                        </a:spcAft>
                      </a:pPr>
                      <a:r>
                        <a:rPr lang="ru-RU" sz="1200">
                          <a:effectLst/>
                        </a:rPr>
                        <a:t>Шевченко София  </a:t>
                      </a:r>
                      <a:endParaRPr lang="ru-RU" sz="900">
                        <a:effectLst/>
                        <a:latin typeface="Calibri"/>
                        <a:ea typeface="Calibri"/>
                        <a:cs typeface="Times New Roman"/>
                      </a:endParaRPr>
                    </a:p>
                  </a:txBody>
                  <a:tcPr marL="58596" marR="58596" marT="0" marB="0"/>
                </a:tc>
                <a:tc>
                  <a:txBody>
                    <a:bodyPr/>
                    <a:lstStyle/>
                    <a:p>
                      <a:pPr algn="ctr">
                        <a:spcAft>
                          <a:spcPts val="0"/>
                        </a:spcAft>
                      </a:pPr>
                      <a:r>
                        <a:rPr lang="ru-RU" sz="1200">
                          <a:effectLst/>
                        </a:rPr>
                        <a:t>13.01.2016 г.</a:t>
                      </a:r>
                      <a:endParaRPr lang="ru-RU" sz="900">
                        <a:effectLst/>
                        <a:latin typeface="Calibri"/>
                        <a:ea typeface="Calibri"/>
                        <a:cs typeface="Times New Roman"/>
                      </a:endParaRPr>
                    </a:p>
                  </a:txBody>
                  <a:tcPr marL="58596" marR="58596" marT="0" marB="0"/>
                </a:tc>
              </a:tr>
              <a:tr h="182299">
                <a:tc>
                  <a:txBody>
                    <a:bodyPr/>
                    <a:lstStyle/>
                    <a:p>
                      <a:pPr algn="ctr">
                        <a:spcAft>
                          <a:spcPts val="0"/>
                        </a:spcAft>
                      </a:pPr>
                      <a:r>
                        <a:rPr lang="ru-RU" sz="1200">
                          <a:effectLst/>
                        </a:rPr>
                        <a:t>27</a:t>
                      </a:r>
                      <a:endParaRPr lang="ru-RU" sz="900">
                        <a:effectLst/>
                        <a:latin typeface="Calibri"/>
                        <a:ea typeface="Calibri"/>
                        <a:cs typeface="Times New Roman"/>
                      </a:endParaRPr>
                    </a:p>
                  </a:txBody>
                  <a:tcPr marL="58596" marR="58596" marT="0" marB="0"/>
                </a:tc>
                <a:tc>
                  <a:txBody>
                    <a:bodyPr/>
                    <a:lstStyle/>
                    <a:p>
                      <a:pPr algn="l">
                        <a:spcAft>
                          <a:spcPts val="0"/>
                        </a:spcAft>
                      </a:pPr>
                      <a:r>
                        <a:rPr lang="ru-RU" sz="1200">
                          <a:effectLst/>
                        </a:rPr>
                        <a:t>Файзулова Азалия </a:t>
                      </a:r>
                      <a:endParaRPr lang="ru-RU" sz="900">
                        <a:effectLst/>
                        <a:latin typeface="Calibri"/>
                        <a:ea typeface="Calibri"/>
                        <a:cs typeface="Times New Roman"/>
                      </a:endParaRPr>
                    </a:p>
                  </a:txBody>
                  <a:tcPr marL="58596" marR="58596" marT="0" marB="0"/>
                </a:tc>
                <a:tc>
                  <a:txBody>
                    <a:bodyPr/>
                    <a:lstStyle/>
                    <a:p>
                      <a:pPr algn="ctr">
                        <a:spcAft>
                          <a:spcPts val="0"/>
                        </a:spcAft>
                      </a:pPr>
                      <a:r>
                        <a:rPr lang="ru-RU" sz="1200">
                          <a:effectLst/>
                        </a:rPr>
                        <a:t>07.07.2015 г</a:t>
                      </a:r>
                      <a:endParaRPr lang="ru-RU" sz="900">
                        <a:effectLst/>
                        <a:latin typeface="Calibri"/>
                        <a:ea typeface="Calibri"/>
                        <a:cs typeface="Times New Roman"/>
                      </a:endParaRPr>
                    </a:p>
                  </a:txBody>
                  <a:tcPr marL="58596" marR="58596" marT="0" marB="0"/>
                </a:tc>
              </a:tr>
              <a:tr h="182299">
                <a:tc>
                  <a:txBody>
                    <a:bodyPr/>
                    <a:lstStyle/>
                    <a:p>
                      <a:pPr algn="ctr">
                        <a:spcAft>
                          <a:spcPts val="0"/>
                        </a:spcAft>
                      </a:pPr>
                      <a:r>
                        <a:rPr lang="ru-RU" sz="1200">
                          <a:effectLst/>
                        </a:rPr>
                        <a:t>28</a:t>
                      </a:r>
                      <a:endParaRPr lang="ru-RU" sz="900">
                        <a:effectLst/>
                        <a:latin typeface="Calibri"/>
                        <a:ea typeface="Calibri"/>
                        <a:cs typeface="Times New Roman"/>
                      </a:endParaRPr>
                    </a:p>
                  </a:txBody>
                  <a:tcPr marL="58596" marR="58596" marT="0" marB="0"/>
                </a:tc>
                <a:tc>
                  <a:txBody>
                    <a:bodyPr/>
                    <a:lstStyle/>
                    <a:p>
                      <a:pPr algn="l">
                        <a:spcAft>
                          <a:spcPts val="0"/>
                        </a:spcAft>
                      </a:pPr>
                      <a:r>
                        <a:rPr lang="ru-RU" sz="1200">
                          <a:effectLst/>
                        </a:rPr>
                        <a:t>Щукин Никита</a:t>
                      </a:r>
                      <a:endParaRPr lang="ru-RU" sz="900">
                        <a:effectLst/>
                        <a:latin typeface="Calibri"/>
                        <a:ea typeface="Calibri"/>
                        <a:cs typeface="Times New Roman"/>
                      </a:endParaRPr>
                    </a:p>
                  </a:txBody>
                  <a:tcPr marL="58596" marR="58596" marT="0" marB="0"/>
                </a:tc>
                <a:tc>
                  <a:txBody>
                    <a:bodyPr/>
                    <a:lstStyle/>
                    <a:p>
                      <a:pPr algn="ctr">
                        <a:spcAft>
                          <a:spcPts val="0"/>
                        </a:spcAft>
                      </a:pPr>
                      <a:r>
                        <a:rPr lang="ru-RU" sz="1200">
                          <a:effectLst/>
                        </a:rPr>
                        <a:t>25.05.2016</a:t>
                      </a:r>
                      <a:endParaRPr lang="ru-RU" sz="900">
                        <a:effectLst/>
                        <a:latin typeface="Calibri"/>
                        <a:ea typeface="Calibri"/>
                        <a:cs typeface="Times New Roman"/>
                      </a:endParaRPr>
                    </a:p>
                  </a:txBody>
                  <a:tcPr marL="58596" marR="58596" marT="0" marB="0"/>
                </a:tc>
              </a:tr>
              <a:tr h="182299">
                <a:tc>
                  <a:txBody>
                    <a:bodyPr/>
                    <a:lstStyle/>
                    <a:p>
                      <a:pPr algn="ctr">
                        <a:spcAft>
                          <a:spcPts val="0"/>
                        </a:spcAft>
                      </a:pPr>
                      <a:r>
                        <a:rPr lang="ru-RU" sz="1200">
                          <a:effectLst/>
                        </a:rPr>
                        <a:t>29</a:t>
                      </a:r>
                      <a:endParaRPr lang="ru-RU" sz="900">
                        <a:effectLst/>
                        <a:latin typeface="Calibri"/>
                        <a:ea typeface="Calibri"/>
                        <a:cs typeface="Times New Roman"/>
                      </a:endParaRPr>
                    </a:p>
                  </a:txBody>
                  <a:tcPr marL="58596" marR="58596" marT="0" marB="0"/>
                </a:tc>
                <a:tc>
                  <a:txBody>
                    <a:bodyPr/>
                    <a:lstStyle/>
                    <a:p>
                      <a:pPr algn="l">
                        <a:spcAft>
                          <a:spcPts val="0"/>
                        </a:spcAft>
                      </a:pPr>
                      <a:r>
                        <a:rPr lang="ru-RU" sz="1200">
                          <a:effectLst/>
                        </a:rPr>
                        <a:t>Ягодкин Лев </a:t>
                      </a:r>
                      <a:endParaRPr lang="ru-RU" sz="900">
                        <a:effectLst/>
                        <a:latin typeface="Calibri"/>
                        <a:ea typeface="Calibri"/>
                        <a:cs typeface="Times New Roman"/>
                      </a:endParaRPr>
                    </a:p>
                  </a:txBody>
                  <a:tcPr marL="58596" marR="58596" marT="0" marB="0"/>
                </a:tc>
                <a:tc>
                  <a:txBody>
                    <a:bodyPr/>
                    <a:lstStyle/>
                    <a:p>
                      <a:pPr algn="ctr">
                        <a:spcAft>
                          <a:spcPts val="0"/>
                        </a:spcAft>
                      </a:pPr>
                      <a:r>
                        <a:rPr lang="ru-RU" sz="1200" dirty="0">
                          <a:effectLst/>
                        </a:rPr>
                        <a:t>19.03.2015</a:t>
                      </a:r>
                      <a:endParaRPr lang="ru-RU" sz="900" dirty="0">
                        <a:effectLst/>
                        <a:latin typeface="Calibri"/>
                        <a:ea typeface="Calibri"/>
                        <a:cs typeface="Times New Roman"/>
                      </a:endParaRPr>
                    </a:p>
                  </a:txBody>
                  <a:tcPr marL="58596" marR="58596" marT="0" marB="0"/>
                </a:tc>
              </a:tr>
            </a:tbl>
          </a:graphicData>
        </a:graphic>
      </p:graphicFrame>
      <p:sp>
        <p:nvSpPr>
          <p:cNvPr id="4" name="TextBox 3"/>
          <p:cNvSpPr txBox="1"/>
          <p:nvPr/>
        </p:nvSpPr>
        <p:spPr>
          <a:xfrm>
            <a:off x="2031666" y="467544"/>
            <a:ext cx="2968970" cy="1200329"/>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Список детей </a:t>
            </a:r>
          </a:p>
          <a:p>
            <a:pPr algn="ctr"/>
            <a:r>
              <a:rPr lang="ru-RU" b="1" dirty="0">
                <a:latin typeface="Times New Roman" pitchFamily="18" charset="0"/>
                <a:cs typeface="Times New Roman" pitchFamily="18" charset="0"/>
              </a:rPr>
              <a:t>в</a:t>
            </a:r>
            <a:r>
              <a:rPr lang="ru-RU" b="1" dirty="0" smtClean="0">
                <a:latin typeface="Times New Roman" pitchFamily="18" charset="0"/>
                <a:cs typeface="Times New Roman" pitchFamily="18" charset="0"/>
              </a:rPr>
              <a:t>торой младшей группы </a:t>
            </a:r>
          </a:p>
          <a:p>
            <a:pPr algn="ctr"/>
            <a:r>
              <a:rPr lang="ru-RU" b="1" dirty="0">
                <a:latin typeface="Times New Roman" pitchFamily="18" charset="0"/>
                <a:cs typeface="Times New Roman" pitchFamily="18" charset="0"/>
              </a:rPr>
              <a:t>н</a:t>
            </a:r>
            <a:r>
              <a:rPr lang="ru-RU" b="1" dirty="0" smtClean="0">
                <a:latin typeface="Times New Roman" pitchFamily="18" charset="0"/>
                <a:cs typeface="Times New Roman" pitchFamily="18" charset="0"/>
              </a:rPr>
              <a:t>а 2022 – 2023 учебный год</a:t>
            </a:r>
          </a:p>
          <a:p>
            <a:pPr algn="ctr"/>
            <a:endParaRPr lang="ru-RU" b="1" dirty="0">
              <a:latin typeface="Times New Roman" pitchFamily="18" charset="0"/>
              <a:cs typeface="Times New Roman" pitchFamily="18"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399076836"/>
              </p:ext>
            </p:extLst>
          </p:nvPr>
        </p:nvGraphicFramePr>
        <p:xfrm>
          <a:off x="500042" y="1410495"/>
          <a:ext cx="5857916" cy="7400544"/>
        </p:xfrm>
        <a:graphic>
          <a:graphicData uri="http://schemas.openxmlformats.org/drawingml/2006/table">
            <a:tbl>
              <a:tblPr firstRow="1" firstCol="1" bandRow="1">
                <a:tableStyleId>{5C22544A-7EE6-4342-B048-85BDC9FD1C3A}</a:tableStyleId>
              </a:tblPr>
              <a:tblGrid>
                <a:gridCol w="584291"/>
                <a:gridCol w="3581352"/>
                <a:gridCol w="1692273"/>
              </a:tblGrid>
              <a:tr h="465162">
                <a:tc>
                  <a:txBody>
                    <a:bodyPr/>
                    <a:lstStyle/>
                    <a:p>
                      <a:pPr algn="ctr">
                        <a:lnSpc>
                          <a:spcPct val="115000"/>
                        </a:lnSpc>
                        <a:spcAft>
                          <a:spcPts val="0"/>
                        </a:spcAft>
                      </a:pPr>
                      <a:r>
                        <a:rPr lang="ru-RU" sz="1400" b="1" dirty="0">
                          <a:solidFill>
                            <a:schemeClr val="tx1"/>
                          </a:solidFill>
                          <a:effectLst/>
                          <a:latin typeface="Times New Roman" pitchFamily="18" charset="0"/>
                          <a:cs typeface="Times New Roman" pitchFamily="18" charset="0"/>
                        </a:rPr>
                        <a:t>№ п/п</a:t>
                      </a:r>
                      <a:endParaRPr lang="ru-RU" sz="1400" b="1" dirty="0">
                        <a:solidFill>
                          <a:schemeClr val="tx1"/>
                        </a:solidFill>
                        <a:effectLst/>
                        <a:latin typeface="Times New Roman" pitchFamily="18" charset="0"/>
                        <a:ea typeface="Calibri"/>
                        <a:cs typeface="Times New Roman" pitchFamily="18" charset="0"/>
                      </a:endParaRPr>
                    </a:p>
                  </a:txBody>
                  <a:tcPr marL="58596" marR="58596" marT="0" marB="0" anchor="ctr">
                    <a:solidFill>
                      <a:schemeClr val="accent1">
                        <a:lumMod val="20000"/>
                        <a:lumOff val="80000"/>
                      </a:schemeClr>
                    </a:solidFill>
                  </a:tcPr>
                </a:tc>
                <a:tc>
                  <a:txBody>
                    <a:bodyPr/>
                    <a:lstStyle/>
                    <a:p>
                      <a:pPr algn="ctr">
                        <a:lnSpc>
                          <a:spcPct val="115000"/>
                        </a:lnSpc>
                        <a:spcAft>
                          <a:spcPts val="0"/>
                        </a:spcAft>
                      </a:pPr>
                      <a:r>
                        <a:rPr lang="ru-RU" sz="1400" b="1" dirty="0">
                          <a:solidFill>
                            <a:schemeClr val="tx1"/>
                          </a:solidFill>
                          <a:effectLst/>
                          <a:latin typeface="Times New Roman" pitchFamily="18" charset="0"/>
                          <a:cs typeface="Times New Roman" pitchFamily="18" charset="0"/>
                        </a:rPr>
                        <a:t>Ф.И. ребенка</a:t>
                      </a:r>
                      <a:endParaRPr lang="ru-RU" sz="1400" b="1" dirty="0">
                        <a:solidFill>
                          <a:schemeClr val="tx1"/>
                        </a:solidFill>
                        <a:effectLst/>
                        <a:latin typeface="Times New Roman" pitchFamily="18" charset="0"/>
                        <a:ea typeface="Calibri"/>
                        <a:cs typeface="Times New Roman" pitchFamily="18" charset="0"/>
                      </a:endParaRPr>
                    </a:p>
                  </a:txBody>
                  <a:tcPr marL="58596" marR="58596" marT="0" marB="0" anchor="ctr">
                    <a:solidFill>
                      <a:schemeClr val="accent1">
                        <a:lumMod val="20000"/>
                        <a:lumOff val="80000"/>
                      </a:schemeClr>
                    </a:solidFill>
                  </a:tcPr>
                </a:tc>
                <a:tc>
                  <a:txBody>
                    <a:bodyPr/>
                    <a:lstStyle/>
                    <a:p>
                      <a:pPr algn="ctr">
                        <a:lnSpc>
                          <a:spcPct val="115000"/>
                        </a:lnSpc>
                        <a:spcAft>
                          <a:spcPts val="0"/>
                        </a:spcAft>
                      </a:pPr>
                      <a:r>
                        <a:rPr lang="ru-RU" sz="1400" b="1" dirty="0">
                          <a:solidFill>
                            <a:schemeClr val="tx1"/>
                          </a:solidFill>
                          <a:effectLst/>
                          <a:latin typeface="Times New Roman" pitchFamily="18" charset="0"/>
                          <a:cs typeface="Times New Roman" pitchFamily="18" charset="0"/>
                        </a:rPr>
                        <a:t>Дата рождения</a:t>
                      </a:r>
                      <a:endParaRPr lang="ru-RU" sz="1400" b="1" dirty="0">
                        <a:solidFill>
                          <a:schemeClr val="tx1"/>
                        </a:solidFill>
                        <a:effectLst/>
                        <a:latin typeface="Times New Roman" pitchFamily="18" charset="0"/>
                        <a:ea typeface="Calibri"/>
                        <a:cs typeface="Times New Roman" pitchFamily="18" charset="0"/>
                      </a:endParaRPr>
                    </a:p>
                  </a:txBody>
                  <a:tcPr marL="58596" marR="58596" marT="0" marB="0" anchor="ctr">
                    <a:solidFill>
                      <a:schemeClr val="accent1">
                        <a:lumMod val="20000"/>
                        <a:lumOff val="80000"/>
                      </a:schemeClr>
                    </a:solidFill>
                  </a:tcPr>
                </a:tc>
              </a:tr>
              <a:tr h="210668">
                <a:tc>
                  <a:txBody>
                    <a:bodyPr/>
                    <a:lstStyle/>
                    <a:p>
                      <a:pPr algn="ctr">
                        <a:spcAft>
                          <a:spcPts val="0"/>
                        </a:spcAft>
                      </a:pPr>
                      <a:r>
                        <a:rPr lang="ru-RU" sz="1400" b="0" dirty="0">
                          <a:solidFill>
                            <a:schemeClr val="tx1"/>
                          </a:solidFill>
                          <a:effectLst/>
                          <a:latin typeface="Times New Roman" pitchFamily="18" charset="0"/>
                          <a:cs typeface="Times New Roman" pitchFamily="18" charset="0"/>
                        </a:rPr>
                        <a:t>1</a:t>
                      </a:r>
                      <a:endParaRPr lang="ru-RU" sz="1400" b="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l">
                        <a:spcAft>
                          <a:spcPts val="0"/>
                        </a:spcAft>
                      </a:pPr>
                      <a:r>
                        <a:rPr lang="ru-RU" sz="1400" dirty="0" err="1" smtClean="0">
                          <a:solidFill>
                            <a:schemeClr val="tx1"/>
                          </a:solidFill>
                          <a:effectLst/>
                          <a:latin typeface="Times New Roman" pitchFamily="18" charset="0"/>
                          <a:ea typeface="Calibri"/>
                          <a:cs typeface="Times New Roman" pitchFamily="18" charset="0"/>
                        </a:rPr>
                        <a:t>Арискина</a:t>
                      </a:r>
                      <a:r>
                        <a:rPr lang="ru-RU" sz="1400" dirty="0" smtClean="0">
                          <a:solidFill>
                            <a:schemeClr val="tx1"/>
                          </a:solidFill>
                          <a:effectLst/>
                          <a:latin typeface="Times New Roman" pitchFamily="18" charset="0"/>
                          <a:ea typeface="Calibri"/>
                          <a:cs typeface="Times New Roman" pitchFamily="18" charset="0"/>
                        </a:rPr>
                        <a:t> Злата</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ctr">
                        <a:spcAft>
                          <a:spcPts val="0"/>
                        </a:spcAft>
                      </a:pPr>
                      <a:r>
                        <a:rPr lang="ru-RU" sz="1400" dirty="0" smtClean="0">
                          <a:solidFill>
                            <a:schemeClr val="tx1"/>
                          </a:solidFill>
                          <a:effectLst/>
                          <a:latin typeface="Times New Roman" pitchFamily="18" charset="0"/>
                          <a:cs typeface="Times New Roman" pitchFamily="18" charset="0"/>
                        </a:rPr>
                        <a:t>09.12.2019</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r>
              <a:tr h="210668">
                <a:tc>
                  <a:txBody>
                    <a:bodyPr/>
                    <a:lstStyle/>
                    <a:p>
                      <a:pPr algn="ctr">
                        <a:spcAft>
                          <a:spcPts val="0"/>
                        </a:spcAft>
                      </a:pPr>
                      <a:r>
                        <a:rPr lang="ru-RU" sz="1400" b="0" dirty="0">
                          <a:solidFill>
                            <a:schemeClr val="tx1"/>
                          </a:solidFill>
                          <a:effectLst/>
                          <a:latin typeface="Times New Roman" pitchFamily="18" charset="0"/>
                          <a:cs typeface="Times New Roman" pitchFamily="18" charset="0"/>
                        </a:rPr>
                        <a:t>2</a:t>
                      </a:r>
                      <a:endParaRPr lang="ru-RU" sz="1400" b="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l">
                        <a:spcAft>
                          <a:spcPts val="0"/>
                        </a:spcAft>
                      </a:pPr>
                      <a:r>
                        <a:rPr lang="ru-RU" sz="1400" dirty="0" err="1" smtClean="0">
                          <a:solidFill>
                            <a:schemeClr val="tx1"/>
                          </a:solidFill>
                          <a:effectLst/>
                          <a:latin typeface="Times New Roman" pitchFamily="18" charset="0"/>
                          <a:ea typeface="Calibri"/>
                          <a:cs typeface="Times New Roman" pitchFamily="18" charset="0"/>
                        </a:rPr>
                        <a:t>Бикеев</a:t>
                      </a:r>
                      <a:r>
                        <a:rPr lang="ru-RU" sz="1400" dirty="0" smtClean="0">
                          <a:solidFill>
                            <a:schemeClr val="tx1"/>
                          </a:solidFill>
                          <a:effectLst/>
                          <a:latin typeface="Times New Roman" pitchFamily="18" charset="0"/>
                          <a:ea typeface="Calibri"/>
                          <a:cs typeface="Times New Roman" pitchFamily="18" charset="0"/>
                        </a:rPr>
                        <a:t> Роман</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ctr">
                        <a:spcAft>
                          <a:spcPts val="0"/>
                        </a:spcAft>
                      </a:pPr>
                      <a:r>
                        <a:rPr lang="ru-RU" sz="1400" dirty="0" smtClean="0">
                          <a:solidFill>
                            <a:schemeClr val="tx1"/>
                          </a:solidFill>
                          <a:effectLst/>
                          <a:latin typeface="Times New Roman" pitchFamily="18" charset="0"/>
                          <a:cs typeface="Times New Roman" pitchFamily="18" charset="0"/>
                        </a:rPr>
                        <a:t>06.12.2019</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r>
              <a:tr h="210668">
                <a:tc>
                  <a:txBody>
                    <a:bodyPr/>
                    <a:lstStyle/>
                    <a:p>
                      <a:pPr algn="ctr">
                        <a:spcAft>
                          <a:spcPts val="0"/>
                        </a:spcAft>
                      </a:pPr>
                      <a:r>
                        <a:rPr lang="ru-RU" sz="1400" b="0" dirty="0">
                          <a:solidFill>
                            <a:schemeClr val="tx1"/>
                          </a:solidFill>
                          <a:effectLst/>
                          <a:latin typeface="Times New Roman" pitchFamily="18" charset="0"/>
                          <a:cs typeface="Times New Roman" pitchFamily="18" charset="0"/>
                        </a:rPr>
                        <a:t>3</a:t>
                      </a:r>
                      <a:endParaRPr lang="ru-RU" sz="1400" b="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l">
                        <a:spcAft>
                          <a:spcPts val="0"/>
                        </a:spcAft>
                      </a:pPr>
                      <a:r>
                        <a:rPr lang="ru-RU" sz="1400" dirty="0" smtClean="0">
                          <a:solidFill>
                            <a:schemeClr val="tx1"/>
                          </a:solidFill>
                          <a:effectLst/>
                          <a:latin typeface="Times New Roman" pitchFamily="18" charset="0"/>
                          <a:ea typeface="Calibri"/>
                          <a:cs typeface="Times New Roman" pitchFamily="18" charset="0"/>
                        </a:rPr>
                        <a:t>Бурдюк Иван</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ctr">
                        <a:spcAft>
                          <a:spcPts val="0"/>
                        </a:spcAft>
                      </a:pPr>
                      <a:r>
                        <a:rPr lang="ru-RU" sz="1400" dirty="0" smtClean="0">
                          <a:solidFill>
                            <a:schemeClr val="tx1"/>
                          </a:solidFill>
                          <a:effectLst/>
                          <a:latin typeface="Times New Roman" pitchFamily="18" charset="0"/>
                          <a:cs typeface="Times New Roman" pitchFamily="18" charset="0"/>
                        </a:rPr>
                        <a:t>17.11.2019</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r>
              <a:tr h="210668">
                <a:tc>
                  <a:txBody>
                    <a:bodyPr/>
                    <a:lstStyle/>
                    <a:p>
                      <a:pPr algn="ctr">
                        <a:spcAft>
                          <a:spcPts val="0"/>
                        </a:spcAft>
                      </a:pPr>
                      <a:r>
                        <a:rPr lang="ru-RU" sz="1400" b="0" dirty="0">
                          <a:solidFill>
                            <a:schemeClr val="tx1"/>
                          </a:solidFill>
                          <a:effectLst/>
                          <a:latin typeface="Times New Roman" pitchFamily="18" charset="0"/>
                          <a:cs typeface="Times New Roman" pitchFamily="18" charset="0"/>
                        </a:rPr>
                        <a:t>4</a:t>
                      </a:r>
                      <a:endParaRPr lang="ru-RU" sz="1400" b="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l">
                        <a:spcAft>
                          <a:spcPts val="0"/>
                        </a:spcAft>
                      </a:pPr>
                      <a:r>
                        <a:rPr lang="ru-RU" sz="1400" dirty="0" smtClean="0">
                          <a:solidFill>
                            <a:schemeClr val="tx1"/>
                          </a:solidFill>
                          <a:effectLst/>
                          <a:latin typeface="Times New Roman" pitchFamily="18" charset="0"/>
                          <a:cs typeface="Times New Roman" pitchFamily="18" charset="0"/>
                        </a:rPr>
                        <a:t>Васин Матвей </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ctr">
                        <a:spcAft>
                          <a:spcPts val="0"/>
                        </a:spcAft>
                      </a:pPr>
                      <a:r>
                        <a:rPr lang="ru-RU" sz="1400" dirty="0">
                          <a:solidFill>
                            <a:schemeClr val="tx1"/>
                          </a:solidFill>
                          <a:effectLst/>
                          <a:latin typeface="Times New Roman" pitchFamily="18" charset="0"/>
                          <a:cs typeface="Times New Roman" pitchFamily="18" charset="0"/>
                        </a:rPr>
                        <a:t>22.07.2015</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r>
              <a:tr h="210668">
                <a:tc>
                  <a:txBody>
                    <a:bodyPr/>
                    <a:lstStyle/>
                    <a:p>
                      <a:pPr algn="ctr">
                        <a:spcAft>
                          <a:spcPts val="0"/>
                        </a:spcAft>
                      </a:pPr>
                      <a:r>
                        <a:rPr lang="ru-RU" sz="1400" b="0" dirty="0">
                          <a:solidFill>
                            <a:schemeClr val="tx1"/>
                          </a:solidFill>
                          <a:effectLst/>
                          <a:latin typeface="Times New Roman" pitchFamily="18" charset="0"/>
                          <a:cs typeface="Times New Roman" pitchFamily="18" charset="0"/>
                        </a:rPr>
                        <a:t>5</a:t>
                      </a:r>
                      <a:endParaRPr lang="ru-RU" sz="1400" b="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l">
                        <a:spcAft>
                          <a:spcPts val="0"/>
                        </a:spcAft>
                      </a:pPr>
                      <a:r>
                        <a:rPr lang="ru-RU" sz="1400" dirty="0" smtClean="0">
                          <a:solidFill>
                            <a:schemeClr val="tx1"/>
                          </a:solidFill>
                          <a:effectLst/>
                          <a:latin typeface="Times New Roman" pitchFamily="18" charset="0"/>
                          <a:ea typeface="Calibri"/>
                          <a:cs typeface="Times New Roman" pitchFamily="18" charset="0"/>
                        </a:rPr>
                        <a:t>Горшков Никита</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ctr">
                        <a:spcAft>
                          <a:spcPts val="0"/>
                        </a:spcAft>
                      </a:pPr>
                      <a:r>
                        <a:rPr lang="ru-RU" sz="1400" dirty="0" smtClean="0">
                          <a:solidFill>
                            <a:schemeClr val="tx1"/>
                          </a:solidFill>
                          <a:effectLst/>
                          <a:latin typeface="Times New Roman" pitchFamily="18" charset="0"/>
                          <a:ea typeface="Calibri"/>
                          <a:cs typeface="Times New Roman" pitchFamily="18" charset="0"/>
                        </a:rPr>
                        <a:t>12.11.2019</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r>
              <a:tr h="222894">
                <a:tc>
                  <a:txBody>
                    <a:bodyPr/>
                    <a:lstStyle/>
                    <a:p>
                      <a:pPr algn="ctr">
                        <a:spcAft>
                          <a:spcPts val="0"/>
                        </a:spcAft>
                      </a:pPr>
                      <a:r>
                        <a:rPr lang="ru-RU" sz="1400" b="0" dirty="0">
                          <a:solidFill>
                            <a:schemeClr val="tx1"/>
                          </a:solidFill>
                          <a:effectLst/>
                          <a:latin typeface="Times New Roman" pitchFamily="18" charset="0"/>
                          <a:cs typeface="Times New Roman" pitchFamily="18" charset="0"/>
                        </a:rPr>
                        <a:t>6</a:t>
                      </a:r>
                      <a:endParaRPr lang="ru-RU" sz="1400" b="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l">
                        <a:spcAft>
                          <a:spcPts val="0"/>
                        </a:spcAft>
                      </a:pPr>
                      <a:r>
                        <a:rPr lang="ru-RU" sz="1400" dirty="0" smtClean="0">
                          <a:solidFill>
                            <a:schemeClr val="tx1"/>
                          </a:solidFill>
                          <a:effectLst/>
                          <a:latin typeface="Times New Roman" pitchFamily="18" charset="0"/>
                          <a:ea typeface="Calibri"/>
                          <a:cs typeface="Times New Roman" pitchFamily="18" charset="0"/>
                        </a:rPr>
                        <a:t>Давыдкина Виктория</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ctr">
                        <a:lnSpc>
                          <a:spcPct val="115000"/>
                        </a:lnSpc>
                        <a:spcAft>
                          <a:spcPts val="0"/>
                        </a:spcAft>
                      </a:pPr>
                      <a:r>
                        <a:rPr lang="ru-RU" sz="1400" dirty="0" smtClean="0">
                          <a:solidFill>
                            <a:schemeClr val="tx1"/>
                          </a:solidFill>
                          <a:effectLst/>
                          <a:latin typeface="Times New Roman" pitchFamily="18" charset="0"/>
                          <a:ea typeface="Calibri"/>
                          <a:cs typeface="Times New Roman" pitchFamily="18" charset="0"/>
                        </a:rPr>
                        <a:t>12.07.2019</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r>
              <a:tr h="222894">
                <a:tc>
                  <a:txBody>
                    <a:bodyPr/>
                    <a:lstStyle/>
                    <a:p>
                      <a:pPr algn="ctr">
                        <a:spcAft>
                          <a:spcPts val="0"/>
                        </a:spcAft>
                      </a:pPr>
                      <a:r>
                        <a:rPr lang="ru-RU" sz="1400" b="0" dirty="0">
                          <a:solidFill>
                            <a:schemeClr val="tx1"/>
                          </a:solidFill>
                          <a:effectLst/>
                          <a:latin typeface="Times New Roman" pitchFamily="18" charset="0"/>
                          <a:cs typeface="Times New Roman" pitchFamily="18" charset="0"/>
                        </a:rPr>
                        <a:t>7</a:t>
                      </a:r>
                      <a:endParaRPr lang="ru-RU" sz="1400" b="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marL="0" algn="l" defTabSz="914400" rtl="0" eaLnBrk="1" latinLnBrk="0" hangingPunct="1">
                        <a:spcAft>
                          <a:spcPts val="0"/>
                        </a:spcAft>
                      </a:pPr>
                      <a:r>
                        <a:rPr lang="ru-RU" sz="1400" kern="1200" dirty="0" err="1" smtClean="0">
                          <a:solidFill>
                            <a:schemeClr val="tx1"/>
                          </a:solidFill>
                          <a:effectLst/>
                          <a:latin typeface="Times New Roman" pitchFamily="18" charset="0"/>
                          <a:ea typeface="+mn-ea"/>
                          <a:cs typeface="Times New Roman" pitchFamily="18" charset="0"/>
                        </a:rPr>
                        <a:t>Емелин</a:t>
                      </a:r>
                      <a:r>
                        <a:rPr lang="ru-RU" sz="1400" kern="1200" dirty="0" smtClean="0">
                          <a:solidFill>
                            <a:schemeClr val="tx1"/>
                          </a:solidFill>
                          <a:effectLst/>
                          <a:latin typeface="Times New Roman" pitchFamily="18" charset="0"/>
                          <a:ea typeface="+mn-ea"/>
                          <a:cs typeface="Times New Roman" pitchFamily="18" charset="0"/>
                        </a:rPr>
                        <a:t> Матвей</a:t>
                      </a:r>
                      <a:endParaRPr lang="ru-RU" sz="1400" kern="1200" dirty="0">
                        <a:solidFill>
                          <a:schemeClr val="tx1"/>
                        </a:solidFill>
                        <a:effectLst/>
                        <a:latin typeface="Times New Roman" pitchFamily="18" charset="0"/>
                        <a:ea typeface="+mn-ea"/>
                        <a:cs typeface="Times New Roman" pitchFamily="18" charset="0"/>
                      </a:endParaRPr>
                    </a:p>
                  </a:txBody>
                  <a:tcPr marL="58596" marR="58596" marT="0" marB="0">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ru-RU" sz="1400" kern="1200" dirty="0" smtClean="0">
                          <a:solidFill>
                            <a:schemeClr val="tx1"/>
                          </a:solidFill>
                          <a:effectLst/>
                          <a:latin typeface="Times New Roman" pitchFamily="18" charset="0"/>
                          <a:ea typeface="+mn-ea"/>
                          <a:cs typeface="Times New Roman" pitchFamily="18" charset="0"/>
                        </a:rPr>
                        <a:t>09.04.2019</a:t>
                      </a:r>
                      <a:endParaRPr lang="ru-RU" sz="1400" kern="1200" dirty="0">
                        <a:solidFill>
                          <a:schemeClr val="tx1"/>
                        </a:solidFill>
                        <a:effectLst/>
                        <a:latin typeface="Times New Roman" pitchFamily="18" charset="0"/>
                        <a:ea typeface="+mn-ea"/>
                        <a:cs typeface="Times New Roman" pitchFamily="18" charset="0"/>
                      </a:endParaRPr>
                    </a:p>
                  </a:txBody>
                  <a:tcPr marL="58596" marR="58596" marT="0" marB="0">
                    <a:solidFill>
                      <a:schemeClr val="accent1">
                        <a:lumMod val="20000"/>
                        <a:lumOff val="80000"/>
                      </a:schemeClr>
                    </a:solidFill>
                  </a:tcPr>
                </a:tc>
              </a:tr>
              <a:tr h="222894">
                <a:tc>
                  <a:txBody>
                    <a:bodyPr/>
                    <a:lstStyle/>
                    <a:p>
                      <a:pPr algn="ctr">
                        <a:spcAft>
                          <a:spcPts val="0"/>
                        </a:spcAft>
                      </a:pPr>
                      <a:r>
                        <a:rPr lang="ru-RU" sz="1400" b="0" dirty="0">
                          <a:solidFill>
                            <a:schemeClr val="tx1"/>
                          </a:solidFill>
                          <a:effectLst/>
                          <a:latin typeface="Times New Roman" pitchFamily="18" charset="0"/>
                          <a:cs typeface="Times New Roman" pitchFamily="18" charset="0"/>
                        </a:rPr>
                        <a:t>8</a:t>
                      </a:r>
                      <a:endParaRPr lang="ru-RU" sz="1400" b="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l">
                        <a:spcAft>
                          <a:spcPts val="0"/>
                        </a:spcAft>
                      </a:pPr>
                      <a:r>
                        <a:rPr lang="ru-RU" sz="1400" dirty="0" smtClean="0">
                          <a:solidFill>
                            <a:schemeClr val="tx1"/>
                          </a:solidFill>
                          <a:effectLst/>
                          <a:latin typeface="Times New Roman" pitchFamily="18" charset="0"/>
                          <a:ea typeface="Calibri"/>
                          <a:cs typeface="Times New Roman" pitchFamily="18" charset="0"/>
                        </a:rPr>
                        <a:t>Ивакина Алиса</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ctr">
                        <a:lnSpc>
                          <a:spcPct val="115000"/>
                        </a:lnSpc>
                        <a:spcAft>
                          <a:spcPts val="0"/>
                        </a:spcAft>
                      </a:pPr>
                      <a:r>
                        <a:rPr lang="ru-RU" sz="1400" dirty="0" smtClean="0">
                          <a:solidFill>
                            <a:schemeClr val="tx1"/>
                          </a:solidFill>
                          <a:effectLst/>
                          <a:latin typeface="Times New Roman" pitchFamily="18" charset="0"/>
                          <a:ea typeface="Calibri"/>
                          <a:cs typeface="Times New Roman" pitchFamily="18" charset="0"/>
                        </a:rPr>
                        <a:t>10.01.2020</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r>
              <a:tr h="222894">
                <a:tc>
                  <a:txBody>
                    <a:bodyPr/>
                    <a:lstStyle/>
                    <a:p>
                      <a:pPr algn="ctr">
                        <a:spcAft>
                          <a:spcPts val="0"/>
                        </a:spcAft>
                      </a:pPr>
                      <a:r>
                        <a:rPr lang="ru-RU" sz="1400" b="0" dirty="0">
                          <a:solidFill>
                            <a:schemeClr val="tx1"/>
                          </a:solidFill>
                          <a:effectLst/>
                          <a:latin typeface="Times New Roman" pitchFamily="18" charset="0"/>
                          <a:cs typeface="Times New Roman" pitchFamily="18" charset="0"/>
                        </a:rPr>
                        <a:t>9</a:t>
                      </a:r>
                      <a:endParaRPr lang="ru-RU" sz="1400" b="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l">
                        <a:spcAft>
                          <a:spcPts val="0"/>
                        </a:spcAft>
                      </a:pPr>
                      <a:r>
                        <a:rPr lang="ru-RU" sz="1400" dirty="0" smtClean="0">
                          <a:solidFill>
                            <a:schemeClr val="tx1"/>
                          </a:solidFill>
                          <a:effectLst/>
                          <a:latin typeface="Times New Roman" pitchFamily="18" charset="0"/>
                          <a:ea typeface="Calibri"/>
                          <a:cs typeface="Times New Roman" pitchFamily="18" charset="0"/>
                        </a:rPr>
                        <a:t>Калинин</a:t>
                      </a:r>
                      <a:r>
                        <a:rPr lang="ru-RU" sz="1400" baseline="0" dirty="0" smtClean="0">
                          <a:solidFill>
                            <a:schemeClr val="tx1"/>
                          </a:solidFill>
                          <a:effectLst/>
                          <a:latin typeface="Times New Roman" pitchFamily="18" charset="0"/>
                          <a:ea typeface="Calibri"/>
                          <a:cs typeface="Times New Roman" pitchFamily="18" charset="0"/>
                        </a:rPr>
                        <a:t> Матвей</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ctr">
                        <a:lnSpc>
                          <a:spcPct val="115000"/>
                        </a:lnSpc>
                        <a:spcAft>
                          <a:spcPts val="0"/>
                        </a:spcAft>
                      </a:pPr>
                      <a:r>
                        <a:rPr lang="ru-RU" sz="1400" dirty="0" smtClean="0">
                          <a:solidFill>
                            <a:schemeClr val="tx1"/>
                          </a:solidFill>
                          <a:effectLst/>
                          <a:latin typeface="Times New Roman" pitchFamily="18" charset="0"/>
                          <a:ea typeface="Calibri"/>
                          <a:cs typeface="Times New Roman" pitchFamily="18" charset="0"/>
                        </a:rPr>
                        <a:t>26.10.2019</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r>
              <a:tr h="210668">
                <a:tc>
                  <a:txBody>
                    <a:bodyPr/>
                    <a:lstStyle/>
                    <a:p>
                      <a:pPr algn="ctr">
                        <a:spcAft>
                          <a:spcPts val="0"/>
                        </a:spcAft>
                      </a:pPr>
                      <a:r>
                        <a:rPr lang="ru-RU" sz="1400" b="0" dirty="0">
                          <a:solidFill>
                            <a:schemeClr val="tx1"/>
                          </a:solidFill>
                          <a:effectLst/>
                          <a:latin typeface="Times New Roman" pitchFamily="18" charset="0"/>
                          <a:cs typeface="Times New Roman" pitchFamily="18" charset="0"/>
                        </a:rPr>
                        <a:t>10</a:t>
                      </a:r>
                      <a:endParaRPr lang="ru-RU" sz="1400" b="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l">
                        <a:spcAft>
                          <a:spcPts val="0"/>
                        </a:spcAft>
                      </a:pPr>
                      <a:r>
                        <a:rPr lang="ru-RU" sz="1400" dirty="0" err="1" smtClean="0">
                          <a:solidFill>
                            <a:schemeClr val="tx1"/>
                          </a:solidFill>
                          <a:effectLst/>
                          <a:latin typeface="Times New Roman" pitchFamily="18" charset="0"/>
                          <a:ea typeface="Calibri"/>
                          <a:cs typeface="Times New Roman" pitchFamily="18" charset="0"/>
                        </a:rPr>
                        <a:t>Киянкин</a:t>
                      </a:r>
                      <a:r>
                        <a:rPr lang="ru-RU" sz="1400" dirty="0" smtClean="0">
                          <a:solidFill>
                            <a:schemeClr val="tx1"/>
                          </a:solidFill>
                          <a:effectLst/>
                          <a:latin typeface="Times New Roman" pitchFamily="18" charset="0"/>
                          <a:ea typeface="Calibri"/>
                          <a:cs typeface="Times New Roman" pitchFamily="18" charset="0"/>
                        </a:rPr>
                        <a:t> Лев</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ctr">
                        <a:spcAft>
                          <a:spcPts val="0"/>
                        </a:spcAft>
                      </a:pPr>
                      <a:r>
                        <a:rPr lang="ru-RU" sz="1400" dirty="0" smtClean="0">
                          <a:solidFill>
                            <a:schemeClr val="tx1"/>
                          </a:solidFill>
                          <a:effectLst/>
                          <a:latin typeface="Times New Roman" pitchFamily="18" charset="0"/>
                          <a:ea typeface="Calibri"/>
                          <a:cs typeface="Times New Roman" pitchFamily="18" charset="0"/>
                        </a:rPr>
                        <a:t>11.10.2019</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r>
              <a:tr h="210668">
                <a:tc>
                  <a:txBody>
                    <a:bodyPr/>
                    <a:lstStyle/>
                    <a:p>
                      <a:pPr algn="ctr">
                        <a:spcAft>
                          <a:spcPts val="0"/>
                        </a:spcAft>
                      </a:pPr>
                      <a:r>
                        <a:rPr lang="ru-RU" sz="1400" b="0" dirty="0">
                          <a:solidFill>
                            <a:schemeClr val="tx1"/>
                          </a:solidFill>
                          <a:effectLst/>
                          <a:latin typeface="Times New Roman" pitchFamily="18" charset="0"/>
                          <a:cs typeface="Times New Roman" pitchFamily="18" charset="0"/>
                        </a:rPr>
                        <a:t>11</a:t>
                      </a:r>
                      <a:endParaRPr lang="ru-RU" sz="1400" b="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l">
                        <a:spcAft>
                          <a:spcPts val="0"/>
                        </a:spcAft>
                      </a:pPr>
                      <a:r>
                        <a:rPr lang="ru-RU" sz="1400" dirty="0" smtClean="0">
                          <a:solidFill>
                            <a:schemeClr val="tx1"/>
                          </a:solidFill>
                          <a:effectLst/>
                          <a:latin typeface="Times New Roman" pitchFamily="18" charset="0"/>
                          <a:ea typeface="Calibri"/>
                          <a:cs typeface="Times New Roman" pitchFamily="18" charset="0"/>
                        </a:rPr>
                        <a:t>Кувшинова Алиса</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ctr">
                        <a:spcAft>
                          <a:spcPts val="0"/>
                        </a:spcAft>
                      </a:pPr>
                      <a:r>
                        <a:rPr lang="ru-RU" sz="1400" dirty="0" smtClean="0">
                          <a:solidFill>
                            <a:schemeClr val="tx1"/>
                          </a:solidFill>
                          <a:effectLst/>
                          <a:latin typeface="Times New Roman" pitchFamily="18" charset="0"/>
                          <a:ea typeface="Calibri"/>
                          <a:cs typeface="Times New Roman" pitchFamily="18" charset="0"/>
                        </a:rPr>
                        <a:t>13.08.2019</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r>
              <a:tr h="210668">
                <a:tc>
                  <a:txBody>
                    <a:bodyPr/>
                    <a:lstStyle/>
                    <a:p>
                      <a:pPr algn="ctr">
                        <a:spcAft>
                          <a:spcPts val="0"/>
                        </a:spcAft>
                      </a:pPr>
                      <a:r>
                        <a:rPr lang="ru-RU" sz="1400" b="0" dirty="0">
                          <a:solidFill>
                            <a:schemeClr val="tx1"/>
                          </a:solidFill>
                          <a:effectLst/>
                          <a:latin typeface="Times New Roman" pitchFamily="18" charset="0"/>
                          <a:cs typeface="Times New Roman" pitchFamily="18" charset="0"/>
                        </a:rPr>
                        <a:t>12</a:t>
                      </a:r>
                      <a:endParaRPr lang="ru-RU" sz="1400" b="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l">
                        <a:spcAft>
                          <a:spcPts val="0"/>
                        </a:spcAft>
                      </a:pPr>
                      <a:r>
                        <a:rPr lang="ru-RU" sz="1400" dirty="0" err="1" smtClean="0">
                          <a:solidFill>
                            <a:schemeClr val="tx1"/>
                          </a:solidFill>
                          <a:effectLst/>
                          <a:latin typeface="Times New Roman" pitchFamily="18" charset="0"/>
                          <a:ea typeface="Calibri"/>
                          <a:cs typeface="Times New Roman" pitchFamily="18" charset="0"/>
                        </a:rPr>
                        <a:t>Локьяев</a:t>
                      </a:r>
                      <a:r>
                        <a:rPr lang="ru-RU" sz="1400" dirty="0" smtClean="0">
                          <a:solidFill>
                            <a:schemeClr val="tx1"/>
                          </a:solidFill>
                          <a:effectLst/>
                          <a:latin typeface="Times New Roman" pitchFamily="18" charset="0"/>
                          <a:ea typeface="Calibri"/>
                          <a:cs typeface="Times New Roman" pitchFamily="18" charset="0"/>
                        </a:rPr>
                        <a:t> Али</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ctr">
                        <a:spcAft>
                          <a:spcPts val="0"/>
                        </a:spcAft>
                      </a:pPr>
                      <a:r>
                        <a:rPr lang="ru-RU" sz="1400" dirty="0" smtClean="0">
                          <a:solidFill>
                            <a:schemeClr val="tx1"/>
                          </a:solidFill>
                          <a:effectLst/>
                          <a:latin typeface="Times New Roman" pitchFamily="18" charset="0"/>
                          <a:ea typeface="Calibri"/>
                          <a:cs typeface="Times New Roman" pitchFamily="18" charset="0"/>
                        </a:rPr>
                        <a:t>16.07.2019</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r>
              <a:tr h="222894">
                <a:tc>
                  <a:txBody>
                    <a:bodyPr/>
                    <a:lstStyle/>
                    <a:p>
                      <a:pPr algn="ctr">
                        <a:spcAft>
                          <a:spcPts val="0"/>
                        </a:spcAft>
                      </a:pPr>
                      <a:r>
                        <a:rPr lang="ru-RU" sz="1400" b="0" dirty="0">
                          <a:solidFill>
                            <a:schemeClr val="tx1"/>
                          </a:solidFill>
                          <a:effectLst/>
                          <a:latin typeface="Times New Roman" pitchFamily="18" charset="0"/>
                          <a:cs typeface="Times New Roman" pitchFamily="18" charset="0"/>
                        </a:rPr>
                        <a:t>13</a:t>
                      </a:r>
                      <a:endParaRPr lang="ru-RU" sz="1400" b="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l">
                        <a:spcAft>
                          <a:spcPts val="0"/>
                        </a:spcAft>
                      </a:pPr>
                      <a:r>
                        <a:rPr lang="ru-RU" sz="1400" dirty="0" err="1" smtClean="0">
                          <a:solidFill>
                            <a:schemeClr val="tx1"/>
                          </a:solidFill>
                          <a:effectLst/>
                          <a:latin typeface="Times New Roman" pitchFamily="18" charset="0"/>
                          <a:ea typeface="Calibri"/>
                          <a:cs typeface="Times New Roman" pitchFamily="18" charset="0"/>
                        </a:rPr>
                        <a:t>Начаркин</a:t>
                      </a:r>
                      <a:r>
                        <a:rPr lang="ru-RU" sz="1400" dirty="0" smtClean="0">
                          <a:solidFill>
                            <a:schemeClr val="tx1"/>
                          </a:solidFill>
                          <a:effectLst/>
                          <a:latin typeface="Times New Roman" pitchFamily="18" charset="0"/>
                          <a:ea typeface="Calibri"/>
                          <a:cs typeface="Times New Roman" pitchFamily="18" charset="0"/>
                        </a:rPr>
                        <a:t> Федор</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ctr">
                        <a:lnSpc>
                          <a:spcPct val="115000"/>
                        </a:lnSpc>
                        <a:spcAft>
                          <a:spcPts val="0"/>
                        </a:spcAft>
                      </a:pPr>
                      <a:r>
                        <a:rPr lang="ru-RU" sz="1400" dirty="0" smtClean="0">
                          <a:solidFill>
                            <a:schemeClr val="tx1"/>
                          </a:solidFill>
                          <a:effectLst/>
                          <a:latin typeface="Times New Roman" pitchFamily="18" charset="0"/>
                          <a:ea typeface="Calibri"/>
                          <a:cs typeface="Times New Roman" pitchFamily="18" charset="0"/>
                        </a:rPr>
                        <a:t>18.10.2019</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r>
              <a:tr h="222894">
                <a:tc>
                  <a:txBody>
                    <a:bodyPr/>
                    <a:lstStyle/>
                    <a:p>
                      <a:pPr algn="ctr">
                        <a:spcAft>
                          <a:spcPts val="0"/>
                        </a:spcAft>
                      </a:pPr>
                      <a:r>
                        <a:rPr lang="ru-RU" sz="1400" b="0" dirty="0">
                          <a:solidFill>
                            <a:schemeClr val="tx1"/>
                          </a:solidFill>
                          <a:effectLst/>
                          <a:latin typeface="Times New Roman" pitchFamily="18" charset="0"/>
                          <a:cs typeface="Times New Roman" pitchFamily="18" charset="0"/>
                        </a:rPr>
                        <a:t>14</a:t>
                      </a:r>
                      <a:endParaRPr lang="ru-RU" sz="1400" b="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l">
                        <a:spcAft>
                          <a:spcPts val="0"/>
                        </a:spcAft>
                      </a:pPr>
                      <a:r>
                        <a:rPr lang="ru-RU" sz="1400" dirty="0" smtClean="0">
                          <a:solidFill>
                            <a:schemeClr val="tx1"/>
                          </a:solidFill>
                          <a:effectLst/>
                          <a:latin typeface="Times New Roman" pitchFamily="18" charset="0"/>
                          <a:ea typeface="Calibri"/>
                          <a:cs typeface="Times New Roman" pitchFamily="18" charset="0"/>
                        </a:rPr>
                        <a:t>Рамазанов Саид</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ctr">
                        <a:lnSpc>
                          <a:spcPct val="115000"/>
                        </a:lnSpc>
                        <a:spcAft>
                          <a:spcPts val="0"/>
                        </a:spcAft>
                      </a:pPr>
                      <a:r>
                        <a:rPr lang="ru-RU" sz="1400" dirty="0" smtClean="0">
                          <a:solidFill>
                            <a:schemeClr val="tx1"/>
                          </a:solidFill>
                          <a:effectLst/>
                          <a:latin typeface="Times New Roman" pitchFamily="18" charset="0"/>
                          <a:ea typeface="Calibri"/>
                          <a:cs typeface="Times New Roman" pitchFamily="18" charset="0"/>
                        </a:rPr>
                        <a:t>28.11.2019</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r>
              <a:tr h="222894">
                <a:tc>
                  <a:txBody>
                    <a:bodyPr/>
                    <a:lstStyle/>
                    <a:p>
                      <a:pPr algn="ctr">
                        <a:spcAft>
                          <a:spcPts val="0"/>
                        </a:spcAft>
                      </a:pPr>
                      <a:r>
                        <a:rPr lang="ru-RU" sz="1400" b="0" dirty="0">
                          <a:solidFill>
                            <a:schemeClr val="tx1"/>
                          </a:solidFill>
                          <a:effectLst/>
                          <a:latin typeface="Times New Roman" pitchFamily="18" charset="0"/>
                          <a:cs typeface="Times New Roman" pitchFamily="18" charset="0"/>
                        </a:rPr>
                        <a:t>15</a:t>
                      </a:r>
                      <a:endParaRPr lang="ru-RU" sz="1400" b="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l">
                        <a:spcAft>
                          <a:spcPts val="0"/>
                        </a:spcAft>
                      </a:pPr>
                      <a:r>
                        <a:rPr lang="ru-RU" sz="1400" dirty="0" smtClean="0">
                          <a:solidFill>
                            <a:schemeClr val="tx1"/>
                          </a:solidFill>
                          <a:effectLst/>
                          <a:latin typeface="Times New Roman" pitchFamily="18" charset="0"/>
                          <a:ea typeface="Calibri"/>
                          <a:cs typeface="Times New Roman" pitchFamily="18" charset="0"/>
                        </a:rPr>
                        <a:t>Романов Артем</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ctr">
                        <a:lnSpc>
                          <a:spcPct val="115000"/>
                        </a:lnSpc>
                        <a:spcAft>
                          <a:spcPts val="0"/>
                        </a:spcAft>
                      </a:pPr>
                      <a:r>
                        <a:rPr lang="ru-RU" sz="1400" dirty="0" smtClean="0">
                          <a:solidFill>
                            <a:schemeClr val="tx1"/>
                          </a:solidFill>
                          <a:effectLst/>
                          <a:latin typeface="Times New Roman" pitchFamily="18" charset="0"/>
                          <a:ea typeface="Calibri"/>
                          <a:cs typeface="Times New Roman" pitchFamily="18" charset="0"/>
                        </a:rPr>
                        <a:t>06.05.2019</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r>
              <a:tr h="222894">
                <a:tc>
                  <a:txBody>
                    <a:bodyPr/>
                    <a:lstStyle/>
                    <a:p>
                      <a:pPr algn="ctr">
                        <a:spcAft>
                          <a:spcPts val="0"/>
                        </a:spcAft>
                      </a:pPr>
                      <a:r>
                        <a:rPr lang="ru-RU" sz="1400" b="0" dirty="0">
                          <a:solidFill>
                            <a:schemeClr val="tx1"/>
                          </a:solidFill>
                          <a:effectLst/>
                          <a:latin typeface="Times New Roman" pitchFamily="18" charset="0"/>
                          <a:cs typeface="Times New Roman" pitchFamily="18" charset="0"/>
                        </a:rPr>
                        <a:t>16</a:t>
                      </a:r>
                      <a:endParaRPr lang="ru-RU" sz="1400" b="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l">
                        <a:spcAft>
                          <a:spcPts val="0"/>
                        </a:spcAft>
                      </a:pPr>
                      <a:r>
                        <a:rPr lang="ru-RU" sz="1400" dirty="0" smtClean="0">
                          <a:solidFill>
                            <a:schemeClr val="tx1"/>
                          </a:solidFill>
                          <a:effectLst/>
                          <a:latin typeface="Times New Roman" pitchFamily="18" charset="0"/>
                          <a:ea typeface="Calibri"/>
                          <a:cs typeface="Times New Roman" pitchFamily="18" charset="0"/>
                        </a:rPr>
                        <a:t>Савинова</a:t>
                      </a:r>
                      <a:r>
                        <a:rPr lang="ru-RU" sz="1400" baseline="0" dirty="0" smtClean="0">
                          <a:solidFill>
                            <a:schemeClr val="tx1"/>
                          </a:solidFill>
                          <a:effectLst/>
                          <a:latin typeface="Times New Roman" pitchFamily="18" charset="0"/>
                          <a:ea typeface="Calibri"/>
                          <a:cs typeface="Times New Roman" pitchFamily="18" charset="0"/>
                        </a:rPr>
                        <a:t> Мирослава</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ctr">
                        <a:lnSpc>
                          <a:spcPct val="115000"/>
                        </a:lnSpc>
                        <a:spcAft>
                          <a:spcPts val="0"/>
                        </a:spcAft>
                      </a:pPr>
                      <a:r>
                        <a:rPr lang="ru-RU" sz="1400" dirty="0" smtClean="0">
                          <a:solidFill>
                            <a:schemeClr val="tx1"/>
                          </a:solidFill>
                          <a:effectLst/>
                          <a:latin typeface="Times New Roman" pitchFamily="18" charset="0"/>
                          <a:ea typeface="Calibri"/>
                          <a:cs typeface="Times New Roman" pitchFamily="18" charset="0"/>
                        </a:rPr>
                        <a:t>06.11.2019</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r>
              <a:tr h="222894">
                <a:tc>
                  <a:txBody>
                    <a:bodyPr/>
                    <a:lstStyle/>
                    <a:p>
                      <a:pPr algn="ctr">
                        <a:spcAft>
                          <a:spcPts val="0"/>
                        </a:spcAft>
                      </a:pPr>
                      <a:r>
                        <a:rPr lang="ru-RU" sz="1400" b="0" dirty="0">
                          <a:solidFill>
                            <a:schemeClr val="tx1"/>
                          </a:solidFill>
                          <a:effectLst/>
                          <a:latin typeface="Times New Roman" pitchFamily="18" charset="0"/>
                          <a:cs typeface="Times New Roman" pitchFamily="18" charset="0"/>
                        </a:rPr>
                        <a:t>17</a:t>
                      </a:r>
                      <a:endParaRPr lang="ru-RU" sz="1400" b="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l">
                        <a:spcAft>
                          <a:spcPts val="0"/>
                        </a:spcAft>
                      </a:pPr>
                      <a:r>
                        <a:rPr lang="ru-RU" sz="1400" dirty="0" smtClean="0">
                          <a:solidFill>
                            <a:schemeClr val="tx1"/>
                          </a:solidFill>
                          <a:effectLst/>
                          <a:latin typeface="Times New Roman" pitchFamily="18" charset="0"/>
                          <a:ea typeface="Calibri"/>
                          <a:cs typeface="Times New Roman" pitchFamily="18" charset="0"/>
                        </a:rPr>
                        <a:t>Савинов Глеб</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ctr">
                        <a:lnSpc>
                          <a:spcPct val="115000"/>
                        </a:lnSpc>
                        <a:spcAft>
                          <a:spcPts val="0"/>
                        </a:spcAft>
                      </a:pPr>
                      <a:r>
                        <a:rPr lang="ru-RU" sz="1400" dirty="0" smtClean="0">
                          <a:solidFill>
                            <a:schemeClr val="tx1"/>
                          </a:solidFill>
                          <a:effectLst/>
                          <a:latin typeface="Times New Roman" pitchFamily="18" charset="0"/>
                          <a:ea typeface="Calibri"/>
                          <a:cs typeface="Times New Roman" pitchFamily="18" charset="0"/>
                        </a:rPr>
                        <a:t>27.12.2019</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r>
              <a:tr h="210668">
                <a:tc>
                  <a:txBody>
                    <a:bodyPr/>
                    <a:lstStyle/>
                    <a:p>
                      <a:pPr algn="ctr">
                        <a:spcAft>
                          <a:spcPts val="0"/>
                        </a:spcAft>
                      </a:pPr>
                      <a:r>
                        <a:rPr lang="ru-RU" sz="1400" b="0" dirty="0">
                          <a:solidFill>
                            <a:schemeClr val="tx1"/>
                          </a:solidFill>
                          <a:effectLst/>
                          <a:latin typeface="Times New Roman" pitchFamily="18" charset="0"/>
                          <a:cs typeface="Times New Roman" pitchFamily="18" charset="0"/>
                        </a:rPr>
                        <a:t>18</a:t>
                      </a:r>
                      <a:endParaRPr lang="ru-RU" sz="1400" b="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l">
                        <a:spcAft>
                          <a:spcPts val="0"/>
                        </a:spcAft>
                      </a:pPr>
                      <a:r>
                        <a:rPr lang="ru-RU" sz="1400" dirty="0" smtClean="0">
                          <a:solidFill>
                            <a:schemeClr val="tx1"/>
                          </a:solidFill>
                          <a:effectLst/>
                          <a:latin typeface="Times New Roman" pitchFamily="18" charset="0"/>
                          <a:ea typeface="Calibri"/>
                          <a:cs typeface="Times New Roman" pitchFamily="18" charset="0"/>
                        </a:rPr>
                        <a:t>Трофимов Ярослав</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ctr">
                        <a:spcAft>
                          <a:spcPts val="0"/>
                        </a:spcAft>
                      </a:pPr>
                      <a:r>
                        <a:rPr lang="ru-RU" sz="1400" dirty="0" smtClean="0">
                          <a:solidFill>
                            <a:schemeClr val="tx1"/>
                          </a:solidFill>
                          <a:effectLst/>
                          <a:latin typeface="Times New Roman" pitchFamily="18" charset="0"/>
                          <a:ea typeface="Calibri"/>
                          <a:cs typeface="Times New Roman" pitchFamily="18" charset="0"/>
                        </a:rPr>
                        <a:t>04.10.2019</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r>
              <a:tr h="222894">
                <a:tc>
                  <a:txBody>
                    <a:bodyPr/>
                    <a:lstStyle/>
                    <a:p>
                      <a:pPr algn="ctr">
                        <a:spcAft>
                          <a:spcPts val="0"/>
                        </a:spcAft>
                      </a:pPr>
                      <a:r>
                        <a:rPr lang="ru-RU" sz="1400" b="0" dirty="0">
                          <a:solidFill>
                            <a:schemeClr val="tx1"/>
                          </a:solidFill>
                          <a:effectLst/>
                          <a:latin typeface="Times New Roman" pitchFamily="18" charset="0"/>
                          <a:cs typeface="Times New Roman" pitchFamily="18" charset="0"/>
                        </a:rPr>
                        <a:t>19</a:t>
                      </a:r>
                      <a:endParaRPr lang="ru-RU" sz="1400" b="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l">
                        <a:spcAft>
                          <a:spcPts val="0"/>
                        </a:spcAft>
                      </a:pPr>
                      <a:r>
                        <a:rPr lang="ru-RU" sz="1400" dirty="0" err="1" smtClean="0">
                          <a:solidFill>
                            <a:schemeClr val="tx1"/>
                          </a:solidFill>
                          <a:effectLst/>
                          <a:latin typeface="Times New Roman" pitchFamily="18" charset="0"/>
                          <a:ea typeface="Calibri"/>
                          <a:cs typeface="Times New Roman" pitchFamily="18" charset="0"/>
                        </a:rPr>
                        <a:t>Трясучкина</a:t>
                      </a:r>
                      <a:r>
                        <a:rPr lang="ru-RU" sz="1400" dirty="0" smtClean="0">
                          <a:solidFill>
                            <a:schemeClr val="tx1"/>
                          </a:solidFill>
                          <a:effectLst/>
                          <a:latin typeface="Times New Roman" pitchFamily="18" charset="0"/>
                          <a:ea typeface="Calibri"/>
                          <a:cs typeface="Times New Roman" pitchFamily="18" charset="0"/>
                        </a:rPr>
                        <a:t> Алина</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ctr">
                        <a:lnSpc>
                          <a:spcPct val="115000"/>
                        </a:lnSpc>
                        <a:spcAft>
                          <a:spcPts val="0"/>
                        </a:spcAft>
                      </a:pPr>
                      <a:r>
                        <a:rPr lang="ru-RU" sz="1400" dirty="0" smtClean="0">
                          <a:solidFill>
                            <a:schemeClr val="tx1"/>
                          </a:solidFill>
                          <a:effectLst/>
                          <a:latin typeface="Times New Roman" pitchFamily="18" charset="0"/>
                          <a:ea typeface="Calibri"/>
                          <a:cs typeface="Times New Roman" pitchFamily="18" charset="0"/>
                        </a:rPr>
                        <a:t>06.05.2019</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r>
              <a:tr h="222894">
                <a:tc>
                  <a:txBody>
                    <a:bodyPr/>
                    <a:lstStyle/>
                    <a:p>
                      <a:pPr algn="ctr">
                        <a:spcAft>
                          <a:spcPts val="0"/>
                        </a:spcAft>
                      </a:pPr>
                      <a:r>
                        <a:rPr lang="ru-RU" sz="1400" b="0" dirty="0">
                          <a:solidFill>
                            <a:schemeClr val="tx1"/>
                          </a:solidFill>
                          <a:effectLst/>
                          <a:latin typeface="Times New Roman" pitchFamily="18" charset="0"/>
                          <a:cs typeface="Times New Roman" pitchFamily="18" charset="0"/>
                        </a:rPr>
                        <a:t>20</a:t>
                      </a:r>
                      <a:endParaRPr lang="ru-RU" sz="1400" b="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l">
                        <a:spcAft>
                          <a:spcPts val="0"/>
                        </a:spcAft>
                      </a:pPr>
                      <a:r>
                        <a:rPr lang="ru-RU" sz="1400" dirty="0" err="1" smtClean="0">
                          <a:solidFill>
                            <a:schemeClr val="tx1"/>
                          </a:solidFill>
                          <a:effectLst/>
                          <a:latin typeface="Times New Roman" pitchFamily="18" charset="0"/>
                          <a:ea typeface="Calibri"/>
                          <a:cs typeface="Times New Roman" pitchFamily="18" charset="0"/>
                        </a:rPr>
                        <a:t>Халикова</a:t>
                      </a:r>
                      <a:r>
                        <a:rPr lang="ru-RU" sz="1400" dirty="0" smtClean="0">
                          <a:solidFill>
                            <a:schemeClr val="tx1"/>
                          </a:solidFill>
                          <a:effectLst/>
                          <a:latin typeface="Times New Roman" pitchFamily="18" charset="0"/>
                          <a:ea typeface="Calibri"/>
                          <a:cs typeface="Times New Roman" pitchFamily="18" charset="0"/>
                        </a:rPr>
                        <a:t> Амина</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ctr">
                        <a:lnSpc>
                          <a:spcPct val="115000"/>
                        </a:lnSpc>
                        <a:spcAft>
                          <a:spcPts val="0"/>
                        </a:spcAft>
                      </a:pPr>
                      <a:r>
                        <a:rPr lang="ru-RU" sz="1400" dirty="0" smtClean="0">
                          <a:solidFill>
                            <a:schemeClr val="tx1"/>
                          </a:solidFill>
                          <a:effectLst/>
                          <a:latin typeface="Times New Roman" pitchFamily="18" charset="0"/>
                          <a:ea typeface="Calibri"/>
                          <a:cs typeface="Times New Roman" pitchFamily="18" charset="0"/>
                        </a:rPr>
                        <a:t>25.12.2019</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r>
              <a:tr h="222894">
                <a:tc>
                  <a:txBody>
                    <a:bodyPr/>
                    <a:lstStyle/>
                    <a:p>
                      <a:pPr algn="ctr">
                        <a:spcAft>
                          <a:spcPts val="0"/>
                        </a:spcAft>
                      </a:pPr>
                      <a:r>
                        <a:rPr lang="ru-RU" sz="1400" b="0" dirty="0">
                          <a:solidFill>
                            <a:schemeClr val="tx1"/>
                          </a:solidFill>
                          <a:effectLst/>
                          <a:latin typeface="Times New Roman" pitchFamily="18" charset="0"/>
                          <a:cs typeface="Times New Roman" pitchFamily="18" charset="0"/>
                        </a:rPr>
                        <a:t>21</a:t>
                      </a:r>
                      <a:endParaRPr lang="ru-RU" sz="1400" b="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l">
                        <a:spcAft>
                          <a:spcPts val="0"/>
                        </a:spcAft>
                      </a:pPr>
                      <a:r>
                        <a:rPr lang="ru-RU" sz="1400" dirty="0" err="1" smtClean="0">
                          <a:solidFill>
                            <a:schemeClr val="tx1"/>
                          </a:solidFill>
                          <a:effectLst/>
                          <a:latin typeface="Times New Roman" pitchFamily="18" charset="0"/>
                          <a:ea typeface="Calibri"/>
                          <a:cs typeface="Times New Roman" pitchFamily="18" charset="0"/>
                        </a:rPr>
                        <a:t>Чичевичкин</a:t>
                      </a:r>
                      <a:r>
                        <a:rPr lang="ru-RU" sz="1400" dirty="0" smtClean="0">
                          <a:solidFill>
                            <a:schemeClr val="tx1"/>
                          </a:solidFill>
                          <a:effectLst/>
                          <a:latin typeface="Times New Roman" pitchFamily="18" charset="0"/>
                          <a:ea typeface="Calibri"/>
                          <a:cs typeface="Times New Roman" pitchFamily="18" charset="0"/>
                        </a:rPr>
                        <a:t> Андрей</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ctr">
                        <a:lnSpc>
                          <a:spcPct val="115000"/>
                        </a:lnSpc>
                        <a:spcAft>
                          <a:spcPts val="0"/>
                        </a:spcAft>
                      </a:pPr>
                      <a:r>
                        <a:rPr lang="ru-RU" sz="1400" dirty="0" smtClean="0">
                          <a:solidFill>
                            <a:schemeClr val="tx1"/>
                          </a:solidFill>
                          <a:effectLst/>
                          <a:latin typeface="Times New Roman" pitchFamily="18" charset="0"/>
                          <a:ea typeface="Calibri"/>
                          <a:cs typeface="Times New Roman" pitchFamily="18" charset="0"/>
                        </a:rPr>
                        <a:t>20.10.2019</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r>
              <a:tr h="222894">
                <a:tc>
                  <a:txBody>
                    <a:bodyPr/>
                    <a:lstStyle/>
                    <a:p>
                      <a:pPr algn="ctr">
                        <a:spcAft>
                          <a:spcPts val="0"/>
                        </a:spcAft>
                      </a:pPr>
                      <a:r>
                        <a:rPr lang="ru-RU" sz="1400" b="0" dirty="0">
                          <a:solidFill>
                            <a:schemeClr val="tx1"/>
                          </a:solidFill>
                          <a:effectLst/>
                          <a:latin typeface="Times New Roman" pitchFamily="18" charset="0"/>
                          <a:cs typeface="Times New Roman" pitchFamily="18" charset="0"/>
                        </a:rPr>
                        <a:t>22</a:t>
                      </a:r>
                      <a:endParaRPr lang="ru-RU" sz="1400" b="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l">
                        <a:spcAft>
                          <a:spcPts val="0"/>
                        </a:spcAft>
                      </a:pPr>
                      <a:r>
                        <a:rPr lang="ru-RU" sz="1400" dirty="0" err="1" smtClean="0">
                          <a:solidFill>
                            <a:schemeClr val="tx1"/>
                          </a:solidFill>
                          <a:effectLst/>
                          <a:latin typeface="Times New Roman" pitchFamily="18" charset="0"/>
                          <a:ea typeface="Calibri"/>
                          <a:cs typeface="Times New Roman" pitchFamily="18" charset="0"/>
                        </a:rPr>
                        <a:t>Шаляев</a:t>
                      </a:r>
                      <a:r>
                        <a:rPr lang="ru-RU" sz="1400" dirty="0" smtClean="0">
                          <a:solidFill>
                            <a:schemeClr val="tx1"/>
                          </a:solidFill>
                          <a:effectLst/>
                          <a:latin typeface="Times New Roman" pitchFamily="18" charset="0"/>
                          <a:ea typeface="Calibri"/>
                          <a:cs typeface="Times New Roman" pitchFamily="18" charset="0"/>
                        </a:rPr>
                        <a:t> Егор</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ctr">
                        <a:lnSpc>
                          <a:spcPct val="115000"/>
                        </a:lnSpc>
                        <a:spcAft>
                          <a:spcPts val="0"/>
                        </a:spcAft>
                      </a:pPr>
                      <a:r>
                        <a:rPr lang="ru-RU" sz="1400" dirty="0" smtClean="0">
                          <a:solidFill>
                            <a:schemeClr val="tx1"/>
                          </a:solidFill>
                          <a:effectLst/>
                          <a:latin typeface="Times New Roman" pitchFamily="18" charset="0"/>
                          <a:ea typeface="Calibri"/>
                          <a:cs typeface="Times New Roman" pitchFamily="18" charset="0"/>
                        </a:rPr>
                        <a:t>09.12.2019</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r>
              <a:tr h="222894">
                <a:tc>
                  <a:txBody>
                    <a:bodyPr/>
                    <a:lstStyle/>
                    <a:p>
                      <a:pPr algn="ctr">
                        <a:spcAft>
                          <a:spcPts val="0"/>
                        </a:spcAft>
                      </a:pPr>
                      <a:r>
                        <a:rPr lang="ru-RU" sz="1400" b="0" dirty="0">
                          <a:solidFill>
                            <a:schemeClr val="tx1"/>
                          </a:solidFill>
                          <a:effectLst/>
                          <a:latin typeface="Times New Roman" pitchFamily="18" charset="0"/>
                          <a:cs typeface="Times New Roman" pitchFamily="18" charset="0"/>
                        </a:rPr>
                        <a:t>23</a:t>
                      </a:r>
                      <a:endParaRPr lang="ru-RU" sz="1400" b="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l">
                        <a:spcAft>
                          <a:spcPts val="0"/>
                        </a:spcAft>
                      </a:pPr>
                      <a:r>
                        <a:rPr lang="ru-RU" sz="1400" dirty="0" smtClean="0">
                          <a:solidFill>
                            <a:schemeClr val="tx1"/>
                          </a:solidFill>
                          <a:effectLst/>
                          <a:latin typeface="Times New Roman" pitchFamily="18" charset="0"/>
                          <a:ea typeface="Calibri"/>
                          <a:cs typeface="Times New Roman" pitchFamily="18" charset="0"/>
                        </a:rPr>
                        <a:t>Яшин Лев</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ctr">
                        <a:lnSpc>
                          <a:spcPct val="115000"/>
                        </a:lnSpc>
                        <a:spcAft>
                          <a:spcPts val="0"/>
                        </a:spcAft>
                      </a:pPr>
                      <a:r>
                        <a:rPr lang="ru-RU" sz="1400" dirty="0" smtClean="0">
                          <a:solidFill>
                            <a:schemeClr val="tx1"/>
                          </a:solidFill>
                          <a:effectLst/>
                          <a:latin typeface="Times New Roman" pitchFamily="18" charset="0"/>
                          <a:ea typeface="Calibri"/>
                          <a:cs typeface="Times New Roman" pitchFamily="18" charset="0"/>
                        </a:rPr>
                        <a:t>13.04.2019</a:t>
                      </a: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r>
              <a:tr h="210668">
                <a:tc>
                  <a:txBody>
                    <a:bodyPr/>
                    <a:lstStyle/>
                    <a:p>
                      <a:pPr algn="ctr">
                        <a:spcAft>
                          <a:spcPts val="0"/>
                        </a:spcAft>
                      </a:pPr>
                      <a:endParaRPr lang="ru-RU" sz="1400" b="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l">
                        <a:spcAft>
                          <a:spcPts val="0"/>
                        </a:spcAft>
                      </a:pP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ctr">
                        <a:spcAft>
                          <a:spcPts val="0"/>
                        </a:spcAft>
                      </a:pP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r>
              <a:tr h="210668">
                <a:tc>
                  <a:txBody>
                    <a:bodyPr/>
                    <a:lstStyle/>
                    <a:p>
                      <a:pPr algn="ctr">
                        <a:spcAft>
                          <a:spcPts val="0"/>
                        </a:spcAft>
                      </a:pPr>
                      <a:endParaRPr lang="ru-RU" sz="1400" b="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l">
                        <a:spcAft>
                          <a:spcPts val="0"/>
                        </a:spcAft>
                      </a:pP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ctr">
                        <a:spcAft>
                          <a:spcPts val="0"/>
                        </a:spcAft>
                      </a:pP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r>
              <a:tr h="210668">
                <a:tc>
                  <a:txBody>
                    <a:bodyPr/>
                    <a:lstStyle/>
                    <a:p>
                      <a:pPr algn="ctr">
                        <a:spcAft>
                          <a:spcPts val="0"/>
                        </a:spcAft>
                      </a:pPr>
                      <a:endParaRPr lang="ru-RU" sz="1400" b="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l">
                        <a:spcAft>
                          <a:spcPts val="0"/>
                        </a:spcAft>
                      </a:pP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ctr">
                        <a:spcAft>
                          <a:spcPts val="0"/>
                        </a:spcAft>
                      </a:pP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r>
              <a:tr h="210668">
                <a:tc>
                  <a:txBody>
                    <a:bodyPr/>
                    <a:lstStyle/>
                    <a:p>
                      <a:pPr algn="ctr">
                        <a:spcAft>
                          <a:spcPts val="0"/>
                        </a:spcAft>
                      </a:pPr>
                      <a:endParaRPr lang="ru-RU" sz="1400" b="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l">
                        <a:spcAft>
                          <a:spcPts val="0"/>
                        </a:spcAft>
                      </a:pP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ctr">
                        <a:spcAft>
                          <a:spcPts val="0"/>
                        </a:spcAft>
                      </a:pP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r>
              <a:tr h="210668">
                <a:tc>
                  <a:txBody>
                    <a:bodyPr/>
                    <a:lstStyle/>
                    <a:p>
                      <a:pPr algn="ctr">
                        <a:spcAft>
                          <a:spcPts val="0"/>
                        </a:spcAft>
                      </a:pPr>
                      <a:endParaRPr lang="ru-RU" sz="1400" b="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l">
                        <a:spcAft>
                          <a:spcPts val="0"/>
                        </a:spcAft>
                      </a:pP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ctr">
                        <a:spcAft>
                          <a:spcPts val="0"/>
                        </a:spcAft>
                      </a:pP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r>
              <a:tr h="210668">
                <a:tc>
                  <a:txBody>
                    <a:bodyPr/>
                    <a:lstStyle/>
                    <a:p>
                      <a:pPr algn="ctr">
                        <a:spcAft>
                          <a:spcPts val="0"/>
                        </a:spcAft>
                      </a:pPr>
                      <a:endParaRPr lang="ru-RU" sz="1400" b="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l">
                        <a:spcAft>
                          <a:spcPts val="0"/>
                        </a:spcAft>
                      </a:pP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c>
                  <a:txBody>
                    <a:bodyPr/>
                    <a:lstStyle/>
                    <a:p>
                      <a:pPr algn="ctr">
                        <a:spcAft>
                          <a:spcPts val="0"/>
                        </a:spcAft>
                      </a:pPr>
                      <a:endParaRPr lang="ru-RU" sz="1400" dirty="0">
                        <a:solidFill>
                          <a:schemeClr val="tx1"/>
                        </a:solidFill>
                        <a:effectLst/>
                        <a:latin typeface="Times New Roman" pitchFamily="18" charset="0"/>
                        <a:ea typeface="Calibri"/>
                        <a:cs typeface="Times New Roman" pitchFamily="18" charset="0"/>
                      </a:endParaRPr>
                    </a:p>
                  </a:txBody>
                  <a:tcPr marL="58596" marR="58596" marT="0" marB="0">
                    <a:solidFill>
                      <a:schemeClr val="accent1">
                        <a:lumMod val="20000"/>
                        <a:lumOff val="80000"/>
                      </a:schemeClr>
                    </a:solidFill>
                  </a:tcPr>
                </a:tc>
              </a:tr>
              <a:tr h="270858">
                <a:tc>
                  <a:txBody>
                    <a:bodyPr/>
                    <a:lstStyle/>
                    <a:p>
                      <a:pPr marL="0" algn="ctr" defTabSz="914400" rtl="0" eaLnBrk="1" latinLnBrk="0" hangingPunct="1">
                        <a:spcAft>
                          <a:spcPts val="0"/>
                        </a:spcAft>
                      </a:pPr>
                      <a:endParaRPr lang="ru-RU" sz="1400" b="0" kern="1200" dirty="0">
                        <a:solidFill>
                          <a:schemeClr val="tx1"/>
                        </a:solidFill>
                        <a:effectLst/>
                        <a:latin typeface="Times New Roman" pitchFamily="18" charset="0"/>
                        <a:ea typeface="+mn-ea"/>
                        <a:cs typeface="Times New Roman" pitchFamily="18" charset="0"/>
                      </a:endParaRPr>
                    </a:p>
                  </a:txBody>
                  <a:tcPr marL="58596" marR="58596" marT="0" marB="0">
                    <a:solidFill>
                      <a:schemeClr val="accent1">
                        <a:lumMod val="20000"/>
                        <a:lumOff val="80000"/>
                      </a:schemeClr>
                    </a:solidFill>
                  </a:tcPr>
                </a:tc>
                <a:tc>
                  <a:txBody>
                    <a:bodyPr/>
                    <a:lstStyle/>
                    <a:p>
                      <a:endParaRPr lang="ru-RU" dirty="0"/>
                    </a:p>
                  </a:txBody>
                  <a:tcPr marL="58596" marR="58596" marT="0" marB="0">
                    <a:solidFill>
                      <a:schemeClr val="accent1">
                        <a:lumMod val="20000"/>
                        <a:lumOff val="80000"/>
                      </a:schemeClr>
                    </a:solidFill>
                  </a:tcPr>
                </a:tc>
                <a:tc>
                  <a:txBody>
                    <a:bodyPr/>
                    <a:lstStyle/>
                    <a:p>
                      <a:endParaRPr lang="ru-RU" dirty="0"/>
                    </a:p>
                  </a:txBody>
                  <a:tcPr marL="58596" marR="58596"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10041019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42" y="467544"/>
            <a:ext cx="5881286" cy="4573560"/>
          </a:xfrm>
          <a:prstGeom prst="rect">
            <a:avLst/>
          </a:prstGeom>
          <a:noFill/>
        </p:spPr>
        <p:txBody>
          <a:bodyPr wrap="square" rtlCol="0">
            <a:spAutoFit/>
          </a:bodyPr>
          <a:lstStyle/>
          <a:p>
            <a:pPr>
              <a:lnSpc>
                <a:spcPct val="110000"/>
              </a:lnSpc>
            </a:pP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Наборы разрезных и парных картинок (6–10 частей).</a:t>
            </a:r>
          </a:p>
          <a:p>
            <a:pPr>
              <a:lnSpc>
                <a:spcPct val="110000"/>
              </a:lnSpc>
            </a:pPr>
            <a:r>
              <a:rPr lang="ru-RU" sz="1400" dirty="0">
                <a:latin typeface="Times New Roman" pitchFamily="18" charset="0"/>
                <a:cs typeface="Times New Roman" pitchFamily="18" charset="0"/>
              </a:rPr>
              <a:t>•  «Чудесные мешочки» («ящик ощущений»).</a:t>
            </a:r>
          </a:p>
          <a:p>
            <a:pPr>
              <a:lnSpc>
                <a:spcPct val="110000"/>
              </a:lnSpc>
            </a:pPr>
            <a:r>
              <a:rPr lang="ru-RU" sz="1400" dirty="0">
                <a:latin typeface="Times New Roman" pitchFamily="18" charset="0"/>
                <a:cs typeface="Times New Roman" pitchFamily="18" charset="0"/>
              </a:rPr>
              <a:t>•  Игры для интеллектуального развития. </a:t>
            </a:r>
          </a:p>
          <a:p>
            <a:pPr>
              <a:lnSpc>
                <a:spcPct val="110000"/>
              </a:lnSpc>
            </a:pPr>
            <a:r>
              <a:rPr lang="ru-RU" sz="1400" dirty="0">
                <a:latin typeface="Times New Roman" pitchFamily="18" charset="0"/>
                <a:cs typeface="Times New Roman" pitchFamily="18" charset="0"/>
              </a:rPr>
              <a:t>•  Настольно-печатные игры разнообразной тематики и содержания.</a:t>
            </a:r>
          </a:p>
          <a:p>
            <a:pPr>
              <a:lnSpc>
                <a:spcPct val="110000"/>
              </a:lnSpc>
            </a:pPr>
            <a:r>
              <a:rPr lang="ru-RU" sz="1400" dirty="0">
                <a:latin typeface="Times New Roman" pitchFamily="18" charset="0"/>
                <a:cs typeface="Times New Roman" pitchFamily="18" charset="0"/>
              </a:rPr>
              <a:t>•  Наглядно-дидактические пособия, серия «Мир в картинках»:</a:t>
            </a:r>
          </a:p>
          <a:p>
            <a:pPr>
              <a:lnSpc>
                <a:spcPct val="110000"/>
              </a:lnSpc>
            </a:pPr>
            <a:r>
              <a:rPr lang="ru-RU" sz="1400" dirty="0">
                <a:latin typeface="Times New Roman" pitchFamily="18" charset="0"/>
                <a:cs typeface="Times New Roman" pitchFamily="18" charset="0"/>
              </a:rPr>
              <a:t>Инструменты домашнего мастера. Бытовая техника. Посуда. Профессии. </a:t>
            </a:r>
          </a:p>
          <a:p>
            <a:pPr>
              <a:lnSpc>
                <a:spcPct val="110000"/>
              </a:lnSpc>
            </a:pPr>
            <a:r>
              <a:rPr lang="ru-RU" sz="1400" dirty="0">
                <a:latin typeface="Times New Roman" pitchFamily="18" charset="0"/>
                <a:cs typeface="Times New Roman" pitchFamily="18" charset="0"/>
              </a:rPr>
              <a:t>•  Цветные счетные палочки.</a:t>
            </a:r>
          </a:p>
          <a:p>
            <a:pPr>
              <a:lnSpc>
                <a:spcPct val="110000"/>
              </a:lnSpc>
            </a:pPr>
            <a:r>
              <a:rPr lang="ru-RU" sz="1400" dirty="0">
                <a:latin typeface="Times New Roman" pitchFamily="18" charset="0"/>
                <a:cs typeface="Times New Roman" pitchFamily="18" charset="0"/>
              </a:rPr>
              <a:t>•  Карточки с изображением предметов, изготовленных из разных </a:t>
            </a:r>
            <a:r>
              <a:rPr lang="ru-RU" sz="1400" dirty="0" err="1">
                <a:latin typeface="Times New Roman" pitchFamily="18" charset="0"/>
                <a:cs typeface="Times New Roman" pitchFamily="18" charset="0"/>
              </a:rPr>
              <a:t>материалов:из</a:t>
            </a:r>
            <a:r>
              <a:rPr lang="ru-RU" sz="1400" dirty="0">
                <a:latin typeface="Times New Roman" pitchFamily="18" charset="0"/>
                <a:cs typeface="Times New Roman" pitchFamily="18" charset="0"/>
              </a:rPr>
              <a:t> бумаги (книга, бумажный самолетик),  ткани (платье, одеяло), глины (фигурки животных, чашка), дерева (домик,  ложка, матрешка).</a:t>
            </a:r>
          </a:p>
          <a:p>
            <a:pPr>
              <a:lnSpc>
                <a:spcPct val="110000"/>
              </a:lnSpc>
            </a:pPr>
            <a:r>
              <a:rPr lang="ru-RU" sz="1400" dirty="0">
                <a:latin typeface="Times New Roman" pitchFamily="18" charset="0"/>
                <a:cs typeface="Times New Roman" pitchFamily="18" charset="0"/>
              </a:rPr>
              <a:t>•  Иллюстрации с изображением хозяйственно-бытового труда взрослых дома и в детском саду.</a:t>
            </a:r>
          </a:p>
          <a:p>
            <a:pPr>
              <a:lnSpc>
                <a:spcPct val="110000"/>
              </a:lnSpc>
            </a:pPr>
            <a:r>
              <a:rPr lang="ru-RU" sz="1400" dirty="0">
                <a:latin typeface="Times New Roman" pitchFamily="18" charset="0"/>
                <a:cs typeface="Times New Roman" pitchFamily="18" charset="0"/>
              </a:rPr>
              <a:t>•  Развивающие игры: «Логические кубики», «Уголки» ,«Составь куб»,  «Геометрические головоломки», «Сложи узор»,  и др.</a:t>
            </a:r>
          </a:p>
          <a:p>
            <a:pPr>
              <a:lnSpc>
                <a:spcPct val="110000"/>
              </a:lnSpc>
            </a:pPr>
            <a:r>
              <a:rPr lang="ru-RU" sz="1400" dirty="0">
                <a:latin typeface="Times New Roman" pitchFamily="18" charset="0"/>
                <a:cs typeface="Times New Roman" pitchFamily="18" charset="0"/>
              </a:rPr>
              <a:t>•  Пособия по краеведению (символика родного города, страны; книги, альбомы, фотоматериалы).   </a:t>
            </a:r>
            <a:endParaRPr lang="ru-RU" sz="1400" dirty="0" smtClean="0">
              <a:latin typeface="Times New Roman" pitchFamily="18" charset="0"/>
              <a:cs typeface="Times New Roman" pitchFamily="18" charset="0"/>
            </a:endParaRPr>
          </a:p>
          <a:p>
            <a:pPr>
              <a:lnSpc>
                <a:spcPct val="110000"/>
              </a:lnSpc>
              <a:buFont typeface="Arial" pitchFamily="34" charset="0"/>
              <a:buChar char="•"/>
            </a:pP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Пазлы</a:t>
            </a:r>
            <a:r>
              <a:rPr lang="ru-RU" sz="1400" dirty="0">
                <a:latin typeface="Times New Roman" pitchFamily="18" charset="0"/>
                <a:cs typeface="Times New Roman" pitchFamily="18" charset="0"/>
              </a:rPr>
              <a:t>.   Песочные часы.   Чашечные весы.   Числовые карточки</a:t>
            </a:r>
          </a:p>
          <a:p>
            <a:endParaRPr lang="ru-RU" sz="1400" dirty="0"/>
          </a:p>
        </p:txBody>
      </p:sp>
      <p:pic>
        <p:nvPicPr>
          <p:cNvPr id="1027" name="Picture 3" descr="C:\Users\Admin\Downloads\20210203_18425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986" t="14661" r="15672"/>
          <a:stretch/>
        </p:blipFill>
        <p:spPr bwMode="auto">
          <a:xfrm>
            <a:off x="1042650" y="4762578"/>
            <a:ext cx="4968552" cy="40053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559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40768" y="581854"/>
            <a:ext cx="396044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1600" b="1" dirty="0" smtClean="0">
                <a:solidFill>
                  <a:srgbClr val="FF0000"/>
                </a:solidFill>
                <a:latin typeface="Times New Roman" pitchFamily="18" charset="0"/>
                <a:cs typeface="Times New Roman" pitchFamily="18" charset="0"/>
              </a:rPr>
              <a:t>ЦЕНТР ЭКСПЕРИМЕНТИРОВАНИЯ</a:t>
            </a:r>
            <a:endParaRPr lang="ru-RU" sz="1600" b="1" dirty="0">
              <a:solidFill>
                <a:srgbClr val="FF0000"/>
              </a:solidFill>
              <a:latin typeface="Times New Roman" pitchFamily="18" charset="0"/>
              <a:cs typeface="Times New Roman" pitchFamily="18" charset="0"/>
            </a:endParaRPr>
          </a:p>
        </p:txBody>
      </p:sp>
      <p:sp>
        <p:nvSpPr>
          <p:cNvPr id="3" name="TextBox 2"/>
          <p:cNvSpPr txBox="1"/>
          <p:nvPr/>
        </p:nvSpPr>
        <p:spPr>
          <a:xfrm>
            <a:off x="476672" y="920408"/>
            <a:ext cx="5976663" cy="4810548"/>
          </a:xfrm>
          <a:prstGeom prst="rect">
            <a:avLst/>
          </a:prstGeom>
          <a:noFill/>
        </p:spPr>
        <p:txBody>
          <a:bodyPr wrap="square" rtlCol="0">
            <a:spAutoFit/>
          </a:bodyPr>
          <a:lstStyle/>
          <a:p>
            <a:pPr>
              <a:lnSpc>
                <a:spcPct val="110000"/>
              </a:lnSpc>
            </a:pPr>
            <a:r>
              <a:rPr lang="ru-RU" sz="1400" dirty="0">
                <a:latin typeface="Times New Roman" pitchFamily="18" charset="0"/>
                <a:cs typeface="Times New Roman" pitchFamily="18" charset="0"/>
              </a:rPr>
              <a:t>•  Земля разного состава: чернозем, песок, глина, камни, остатки частей растений. </a:t>
            </a:r>
          </a:p>
          <a:p>
            <a:pPr>
              <a:lnSpc>
                <a:spcPct val="110000"/>
              </a:lnSpc>
            </a:pPr>
            <a:r>
              <a:rPr lang="ru-RU" sz="1400" dirty="0">
                <a:latin typeface="Times New Roman" pitchFamily="18" charset="0"/>
                <a:cs typeface="Times New Roman" pitchFamily="18" charset="0"/>
              </a:rPr>
              <a:t>•  Емкости для измерения, пересыпания, исследования, хранения.</a:t>
            </a:r>
          </a:p>
          <a:p>
            <a:pPr>
              <a:lnSpc>
                <a:spcPct val="110000"/>
              </a:lnSpc>
            </a:pPr>
            <a:r>
              <a:rPr lang="ru-RU" sz="1400" dirty="0">
                <a:latin typeface="Times New Roman" pitchFamily="18" charset="0"/>
                <a:cs typeface="Times New Roman" pitchFamily="18" charset="0"/>
              </a:rPr>
              <a:t>•  Клеенчатые фартуки и нарукавники на подгруппу детей.</a:t>
            </a:r>
          </a:p>
          <a:p>
            <a:pPr>
              <a:lnSpc>
                <a:spcPct val="110000"/>
              </a:lnSpc>
            </a:pPr>
            <a:r>
              <a:rPr lang="ru-RU" sz="1400" dirty="0">
                <a:latin typeface="Times New Roman" pitchFamily="18" charset="0"/>
                <a:cs typeface="Times New Roman" pitchFamily="18" charset="0"/>
              </a:rPr>
              <a:t>•  Формочки для изготовления цветных льдинок.</a:t>
            </a:r>
          </a:p>
          <a:p>
            <a:pPr>
              <a:lnSpc>
                <a:spcPct val="110000"/>
              </a:lnSpc>
            </a:pPr>
            <a:r>
              <a:rPr lang="ru-RU" sz="1400" dirty="0">
                <a:latin typeface="Times New Roman" pitchFamily="18" charset="0"/>
                <a:cs typeface="Times New Roman" pitchFamily="18" charset="0"/>
              </a:rPr>
              <a:t>•  Материалы для пересыпания и переливания (пустые пластиковые бутылки, банки, фасоль, горох, макароны).</a:t>
            </a:r>
          </a:p>
          <a:p>
            <a:pPr>
              <a:lnSpc>
                <a:spcPct val="110000"/>
              </a:lnSpc>
            </a:pPr>
            <a:r>
              <a:rPr lang="ru-RU" sz="1400" dirty="0">
                <a:latin typeface="Times New Roman" pitchFamily="18" charset="0"/>
                <a:cs typeface="Times New Roman" pitchFamily="18" charset="0"/>
              </a:rPr>
              <a:t>•  Мыльные пузыри.   Магниты</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Электрические фонарики.</a:t>
            </a:r>
          </a:p>
          <a:p>
            <a:pPr>
              <a:lnSpc>
                <a:spcPct val="110000"/>
              </a:lnSpc>
            </a:pPr>
            <a:r>
              <a:rPr lang="ru-RU" sz="1400" dirty="0">
                <a:latin typeface="Times New Roman" pitchFamily="18" charset="0"/>
                <a:cs typeface="Times New Roman" pitchFamily="18" charset="0"/>
              </a:rPr>
              <a:t>•  Бумага, фольга</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Различные соломки и трубочки для пускания мыльных пузырей.</a:t>
            </a:r>
          </a:p>
          <a:p>
            <a:pPr>
              <a:lnSpc>
                <a:spcPct val="110000"/>
              </a:lnSpc>
            </a:pPr>
            <a:r>
              <a:rPr lang="ru-RU" sz="1400" dirty="0">
                <a:latin typeface="Times New Roman" pitchFamily="18" charset="0"/>
                <a:cs typeface="Times New Roman" pitchFamily="18" charset="0"/>
              </a:rPr>
              <a:t>•  Пипетки, краски разной густоты и насыщенности.</a:t>
            </a:r>
          </a:p>
          <a:p>
            <a:pPr>
              <a:lnSpc>
                <a:spcPct val="110000"/>
              </a:lnSpc>
            </a:pPr>
            <a:r>
              <a:rPr lang="ru-RU" sz="1400" dirty="0">
                <a:latin typeface="Times New Roman" pitchFamily="18" charset="0"/>
                <a:cs typeface="Times New Roman" pitchFamily="18" charset="0"/>
              </a:rPr>
              <a:t>•  Стекла разного цвета.  Увеличительное стекло.</a:t>
            </a:r>
          </a:p>
          <a:p>
            <a:pPr>
              <a:lnSpc>
                <a:spcPct val="110000"/>
              </a:lnSpc>
            </a:pPr>
            <a:r>
              <a:rPr lang="ru-RU" sz="1400" dirty="0">
                <a:latin typeface="Times New Roman" pitchFamily="18" charset="0"/>
                <a:cs typeface="Times New Roman" pitchFamily="18" charset="0"/>
              </a:rPr>
              <a:t>•  Поролоновые губки разного размера, цвета, формы.</a:t>
            </a:r>
          </a:p>
          <a:p>
            <a:pPr marL="285750" indent="-285750">
              <a:lnSpc>
                <a:spcPct val="110000"/>
              </a:lnSpc>
              <a:buFont typeface="Arial" pitchFamily="34" charset="0"/>
              <a:buChar char="•"/>
            </a:pPr>
            <a:r>
              <a:rPr lang="ru-RU" sz="1400" dirty="0">
                <a:latin typeface="Times New Roman" pitchFamily="18" charset="0"/>
                <a:cs typeface="Times New Roman" pitchFamily="18" charset="0"/>
              </a:rPr>
              <a:t>Набор для экспериментирования с водой, емкости разной формы и размеров.</a:t>
            </a:r>
          </a:p>
          <a:p>
            <a:pPr>
              <a:lnSpc>
                <a:spcPct val="110000"/>
              </a:lnSpc>
            </a:pPr>
            <a:r>
              <a:rPr lang="ru-RU" sz="1400" dirty="0">
                <a:latin typeface="Times New Roman" pitchFamily="18" charset="0"/>
                <a:cs typeface="Times New Roman" pitchFamily="18" charset="0"/>
              </a:rPr>
              <a:t>•  Набор для экспериментирования с песком: формочки разной конфигурации, емкости разного размера, предметы-орудия – совочки, лопатки, ведерки,  </a:t>
            </a:r>
            <a:r>
              <a:rPr lang="ru-RU" sz="1400" dirty="0" smtClean="0">
                <a:latin typeface="Times New Roman" pitchFamily="18" charset="0"/>
                <a:cs typeface="Times New Roman" pitchFamily="18" charset="0"/>
              </a:rPr>
              <a:t>грабельки.</a:t>
            </a:r>
            <a:endParaRPr lang="ru-RU" sz="1400" dirty="0"/>
          </a:p>
          <a:p>
            <a:pPr>
              <a:lnSpc>
                <a:spcPct val="110000"/>
              </a:lnSpc>
            </a:pPr>
            <a:r>
              <a:rPr lang="ru-RU" sz="1400" dirty="0" smtClean="0">
                <a:latin typeface="Times New Roman" pitchFamily="18" charset="0"/>
                <a:cs typeface="Times New Roman" pitchFamily="18" charset="0"/>
              </a:rPr>
              <a:t>Леечки</a:t>
            </a:r>
            <a:r>
              <a:rPr lang="ru-RU" sz="1400" dirty="0">
                <a:latin typeface="Times New Roman" pitchFamily="18" charset="0"/>
                <a:cs typeface="Times New Roman" pitchFamily="18" charset="0"/>
              </a:rPr>
              <a:t>, кулечки, ведерки с отверстиями, брызгалки.</a:t>
            </a:r>
            <a:endParaRPr lang="ru-RU" sz="1400" dirty="0"/>
          </a:p>
          <a:p>
            <a:endParaRPr lang="ru-RU" sz="1400" dirty="0"/>
          </a:p>
        </p:txBody>
      </p:sp>
      <p:pic>
        <p:nvPicPr>
          <p:cNvPr id="8" name="Picture 2" descr="C:\Users\Admin\Desktop\фото  предметно развивающая среда группы\20201227_1735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704" y="5423052"/>
            <a:ext cx="5400600" cy="3364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9497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489910" y="514291"/>
            <a:ext cx="396044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1600" b="1" dirty="0" smtClean="0">
                <a:solidFill>
                  <a:srgbClr val="FF0000"/>
                </a:solidFill>
                <a:latin typeface="Times New Roman" pitchFamily="18" charset="0"/>
                <a:cs typeface="Times New Roman" pitchFamily="18" charset="0"/>
              </a:rPr>
              <a:t>ЦЕНТР ПРИРОДЫ</a:t>
            </a:r>
            <a:endParaRPr lang="ru-RU" sz="1600" b="1" dirty="0">
              <a:solidFill>
                <a:srgbClr val="FF0000"/>
              </a:solidFill>
              <a:latin typeface="Times New Roman" pitchFamily="18" charset="0"/>
              <a:cs typeface="Times New Roman" pitchFamily="18" charset="0"/>
            </a:endParaRPr>
          </a:p>
        </p:txBody>
      </p:sp>
      <p:sp>
        <p:nvSpPr>
          <p:cNvPr id="19" name="TextBox 18"/>
          <p:cNvSpPr txBox="1"/>
          <p:nvPr/>
        </p:nvSpPr>
        <p:spPr>
          <a:xfrm>
            <a:off x="445794" y="971600"/>
            <a:ext cx="5791518" cy="4573560"/>
          </a:xfrm>
          <a:prstGeom prst="rect">
            <a:avLst/>
          </a:prstGeom>
          <a:noFill/>
        </p:spPr>
        <p:txBody>
          <a:bodyPr wrap="square" rtlCol="0">
            <a:spAutoFit/>
          </a:bodyPr>
          <a:lstStyle/>
          <a:p>
            <a:pPr>
              <a:lnSpc>
                <a:spcPct val="110000"/>
              </a:lnSpc>
              <a:spcAft>
                <a:spcPts val="0"/>
              </a:spcAft>
            </a:pPr>
            <a:r>
              <a:rPr lang="ru-RU" sz="1400" dirty="0">
                <a:latin typeface="Times New Roman" pitchFamily="18" charset="0"/>
                <a:cs typeface="Times New Roman" pitchFamily="18" charset="0"/>
              </a:rPr>
              <a:t>•  Макеты природно-климатических зон.</a:t>
            </a:r>
          </a:p>
          <a:p>
            <a:pPr>
              <a:lnSpc>
                <a:spcPct val="110000"/>
              </a:lnSpc>
              <a:spcAft>
                <a:spcPts val="0"/>
              </a:spcAft>
            </a:pPr>
            <a:r>
              <a:rPr lang="ru-RU" sz="1400" dirty="0">
                <a:latin typeface="Times New Roman" pitchFamily="18" charset="0"/>
                <a:cs typeface="Times New Roman" pitchFamily="18" charset="0"/>
              </a:rPr>
              <a:t> •  Макет-панорама леса в разные времена года: «Лес зимой», «Лес летом», «Лес весной», «Лес осенью».</a:t>
            </a:r>
          </a:p>
          <a:p>
            <a:pPr>
              <a:lnSpc>
                <a:spcPct val="110000"/>
              </a:lnSpc>
              <a:spcAft>
                <a:spcPts val="0"/>
              </a:spcAft>
            </a:pPr>
            <a:r>
              <a:rPr lang="ru-RU" sz="1400" dirty="0">
                <a:latin typeface="Times New Roman" pitchFamily="18" charset="0"/>
                <a:cs typeface="Times New Roman" pitchFamily="18" charset="0"/>
              </a:rPr>
              <a:t>•  Коллекции камней, ракушек, семян.</a:t>
            </a:r>
          </a:p>
          <a:p>
            <a:pPr>
              <a:lnSpc>
                <a:spcPct val="110000"/>
              </a:lnSpc>
              <a:spcAft>
                <a:spcPts val="0"/>
              </a:spcAft>
            </a:pPr>
            <a:r>
              <a:rPr lang="ru-RU" sz="1400" dirty="0">
                <a:latin typeface="Times New Roman" pitchFamily="18" charset="0"/>
                <a:cs typeface="Times New Roman" pitchFamily="18" charset="0"/>
              </a:rPr>
              <a:t>•  Игротека экологических развивающих игр.</a:t>
            </a:r>
          </a:p>
          <a:p>
            <a:pPr>
              <a:lnSpc>
                <a:spcPct val="110000"/>
              </a:lnSpc>
              <a:spcAft>
                <a:spcPts val="0"/>
              </a:spcAft>
            </a:pPr>
            <a:r>
              <a:rPr lang="ru-RU" sz="1400" dirty="0">
                <a:latin typeface="Times New Roman" pitchFamily="18" charset="0"/>
                <a:cs typeface="Times New Roman" pitchFamily="18" charset="0"/>
              </a:rPr>
              <a:t>•  Библиотека познавательной природоведческой литературы, энциклопедии.</a:t>
            </a:r>
          </a:p>
          <a:p>
            <a:pPr>
              <a:lnSpc>
                <a:spcPct val="110000"/>
              </a:lnSpc>
              <a:spcAft>
                <a:spcPts val="0"/>
              </a:spcAft>
            </a:pPr>
            <a:r>
              <a:rPr lang="ru-RU" sz="1400" dirty="0">
                <a:latin typeface="Times New Roman" pitchFamily="18" charset="0"/>
                <a:cs typeface="Times New Roman" pitchFamily="18" charset="0"/>
              </a:rPr>
              <a:t>•  Иллюстрации с изображением признаков сезона: о состоянии живой и неживой природы, об особенностях явлений погоды, о типичных видах труда и отдыха.</a:t>
            </a:r>
          </a:p>
          <a:p>
            <a:pPr>
              <a:lnSpc>
                <a:spcPct val="110000"/>
              </a:lnSpc>
              <a:spcAft>
                <a:spcPts val="0"/>
              </a:spcAft>
            </a:pPr>
            <a:r>
              <a:rPr lang="ru-RU" sz="1400" dirty="0">
                <a:latin typeface="Times New Roman" pitchFamily="18" charset="0"/>
                <a:cs typeface="Times New Roman" pitchFamily="18" charset="0"/>
              </a:rPr>
              <a:t>•  </a:t>
            </a:r>
            <a:r>
              <a:rPr lang="ru-RU" sz="1400" cap="all" dirty="0">
                <a:latin typeface="Times New Roman" pitchFamily="18" charset="0"/>
                <a:cs typeface="Times New Roman" pitchFamily="18" charset="0"/>
              </a:rPr>
              <a:t>р</a:t>
            </a:r>
            <a:r>
              <a:rPr lang="ru-RU" sz="1400" dirty="0">
                <a:latin typeface="Times New Roman" pitchFamily="18" charset="0"/>
                <a:cs typeface="Times New Roman" pitchFamily="18" charset="0"/>
              </a:rPr>
              <a:t>астения ближайшего окружения.</a:t>
            </a:r>
          </a:p>
          <a:p>
            <a:pPr>
              <a:lnSpc>
                <a:spcPct val="110000"/>
              </a:lnSpc>
              <a:spcAft>
                <a:spcPts val="0"/>
              </a:spcAft>
            </a:pPr>
            <a:r>
              <a:rPr lang="ru-RU" sz="1400" dirty="0">
                <a:latin typeface="Times New Roman" pitchFamily="18" charset="0"/>
                <a:cs typeface="Times New Roman" pitchFamily="18" charset="0"/>
              </a:rPr>
              <a:t>•  </a:t>
            </a:r>
            <a:r>
              <a:rPr lang="ru-RU" sz="1400" cap="all" dirty="0">
                <a:latin typeface="Times New Roman" pitchFamily="18" charset="0"/>
                <a:cs typeface="Times New Roman" pitchFamily="18" charset="0"/>
              </a:rPr>
              <a:t>р</a:t>
            </a:r>
            <a:r>
              <a:rPr lang="ru-RU" sz="1400" dirty="0">
                <a:latin typeface="Times New Roman" pitchFamily="18" charset="0"/>
                <a:cs typeface="Times New Roman" pitchFamily="18" charset="0"/>
              </a:rPr>
              <a:t>астения, требующие разных способов ухода.</a:t>
            </a:r>
          </a:p>
          <a:p>
            <a:pPr>
              <a:lnSpc>
                <a:spcPct val="110000"/>
              </a:lnSpc>
              <a:spcAft>
                <a:spcPts val="0"/>
              </a:spcAft>
            </a:pPr>
            <a:r>
              <a:rPr lang="ru-RU" sz="1400" dirty="0">
                <a:latin typeface="Times New Roman" pitchFamily="18" charset="0"/>
                <a:cs typeface="Times New Roman" pitchFamily="18" charset="0"/>
              </a:rPr>
              <a:t>•  </a:t>
            </a:r>
            <a:r>
              <a:rPr lang="ru-RU" sz="1400" cap="all" dirty="0">
                <a:latin typeface="Times New Roman" pitchFamily="18" charset="0"/>
                <a:cs typeface="Times New Roman" pitchFamily="18" charset="0"/>
              </a:rPr>
              <a:t>ц</a:t>
            </a:r>
            <a:r>
              <a:rPr lang="ru-RU" sz="1400" dirty="0">
                <a:latin typeface="Times New Roman" pitchFamily="18" charset="0"/>
                <a:cs typeface="Times New Roman" pitchFamily="18" charset="0"/>
              </a:rPr>
              <a:t>ветущие комнатные растения (3–4).</a:t>
            </a:r>
          </a:p>
          <a:p>
            <a:pPr>
              <a:lnSpc>
                <a:spcPct val="110000"/>
              </a:lnSpc>
              <a:spcAft>
                <a:spcPts val="0"/>
              </a:spcAft>
            </a:pPr>
            <a:r>
              <a:rPr lang="ru-RU" sz="1400" dirty="0">
                <a:latin typeface="Times New Roman" pitchFamily="18" charset="0"/>
                <a:cs typeface="Times New Roman" pitchFamily="18" charset="0"/>
              </a:rPr>
              <a:t>•  Растения, характерные для всех времен года.</a:t>
            </a:r>
          </a:p>
          <a:p>
            <a:pPr>
              <a:lnSpc>
                <a:spcPct val="110000"/>
              </a:lnSpc>
              <a:spcAft>
                <a:spcPts val="0"/>
              </a:spcAft>
            </a:pPr>
            <a:r>
              <a:rPr lang="ru-RU" sz="1400" dirty="0">
                <a:latin typeface="Times New Roman" pitchFamily="18" charset="0"/>
                <a:cs typeface="Times New Roman" pitchFamily="18" charset="0"/>
              </a:rPr>
              <a:t>•  </a:t>
            </a:r>
            <a:r>
              <a:rPr lang="ru-RU" sz="1400" cap="all" dirty="0">
                <a:latin typeface="Times New Roman" pitchFamily="18" charset="0"/>
                <a:cs typeface="Times New Roman" pitchFamily="18" charset="0"/>
              </a:rPr>
              <a:t>м</a:t>
            </a:r>
            <a:r>
              <a:rPr lang="ru-RU" sz="1400" dirty="0">
                <a:latin typeface="Times New Roman" pitchFamily="18" charset="0"/>
                <a:cs typeface="Times New Roman" pitchFamily="18" charset="0"/>
              </a:rPr>
              <a:t>уляжи овощей и фруктов (огурец, помидор, морковь, яблоко, редис).</a:t>
            </a:r>
          </a:p>
          <a:p>
            <a:pPr>
              <a:lnSpc>
                <a:spcPct val="110000"/>
              </a:lnSpc>
              <a:spcAft>
                <a:spcPts val="0"/>
              </a:spcAft>
            </a:pPr>
            <a:r>
              <a:rPr lang="ru-RU" sz="1400" dirty="0">
                <a:latin typeface="Times New Roman" pitchFamily="18" charset="0"/>
                <a:cs typeface="Times New Roman" pitchFamily="18" charset="0"/>
              </a:rPr>
              <a:t>•  </a:t>
            </a:r>
            <a:r>
              <a:rPr lang="ru-RU" sz="1400" cap="all" dirty="0">
                <a:latin typeface="Times New Roman" pitchFamily="18" charset="0"/>
                <a:cs typeface="Times New Roman" pitchFamily="18" charset="0"/>
              </a:rPr>
              <a:t>к</a:t>
            </a:r>
            <a:r>
              <a:rPr lang="ru-RU" sz="1400" dirty="0">
                <a:latin typeface="Times New Roman" pitchFamily="18" charset="0"/>
                <a:cs typeface="Times New Roman" pitchFamily="18" charset="0"/>
              </a:rPr>
              <a:t>алендарь погоды.</a:t>
            </a:r>
          </a:p>
          <a:p>
            <a:pPr>
              <a:lnSpc>
                <a:spcPct val="110000"/>
              </a:lnSpc>
              <a:spcAft>
                <a:spcPts val="0"/>
              </a:spcAft>
            </a:pPr>
            <a:r>
              <a:rPr lang="ru-RU" sz="1400" dirty="0">
                <a:latin typeface="Times New Roman" pitchFamily="18" charset="0"/>
                <a:cs typeface="Times New Roman" pitchFamily="18" charset="0"/>
              </a:rPr>
              <a:t>•  </a:t>
            </a:r>
            <a:r>
              <a:rPr lang="ru-RU" sz="1400" cap="all" dirty="0">
                <a:latin typeface="Times New Roman" pitchFamily="18" charset="0"/>
                <a:cs typeface="Times New Roman" pitchFamily="18" charset="0"/>
              </a:rPr>
              <a:t>к</a:t>
            </a:r>
            <a:r>
              <a:rPr lang="ru-RU" sz="1400" dirty="0">
                <a:latin typeface="Times New Roman" pitchFamily="18" charset="0"/>
                <a:cs typeface="Times New Roman" pitchFamily="18" charset="0"/>
              </a:rPr>
              <a:t>алендарь природы.</a:t>
            </a:r>
          </a:p>
          <a:p>
            <a:pPr>
              <a:lnSpc>
                <a:spcPct val="110000"/>
              </a:lnSpc>
              <a:spcAft>
                <a:spcPts val="0"/>
              </a:spcAft>
            </a:pPr>
            <a:endParaRPr lang="ru-RU" sz="1400" dirty="0">
              <a:solidFill>
                <a:srgbClr val="002060"/>
              </a:solidFill>
              <a:latin typeface="Times New Roman" pitchFamily="18" charset="0"/>
              <a:cs typeface="Times New Roman" pitchFamily="18" charset="0"/>
            </a:endParaRPr>
          </a:p>
          <a:p>
            <a:endParaRPr lang="ru-RU" sz="1400" dirty="0"/>
          </a:p>
        </p:txBody>
      </p:sp>
      <p:pic>
        <p:nvPicPr>
          <p:cNvPr id="5" name="Picture 2" descr="C:\Users\Admin\Desktop\фото  предметно развивающая среда группы\HPIM359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25" t="9442"/>
          <a:stretch/>
        </p:blipFill>
        <p:spPr bwMode="auto">
          <a:xfrm>
            <a:off x="738323" y="5076056"/>
            <a:ext cx="5210957" cy="36197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0230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680" y="467544"/>
            <a:ext cx="5760640" cy="4315027"/>
          </a:xfrm>
          <a:prstGeom prst="rect">
            <a:avLst/>
          </a:prstGeom>
          <a:noFill/>
        </p:spPr>
        <p:txBody>
          <a:bodyPr wrap="square" rtlCol="0">
            <a:spAutoFit/>
          </a:bodyPr>
          <a:lstStyle/>
          <a:p>
            <a:pPr>
              <a:lnSpc>
                <a:spcPct val="110000"/>
              </a:lnSpc>
              <a:spcAft>
                <a:spcPts val="0"/>
              </a:spcAft>
            </a:pPr>
            <a:r>
              <a:rPr lang="ru-RU" sz="1400" dirty="0">
                <a:latin typeface="Times New Roman" pitchFamily="18" charset="0"/>
                <a:cs typeface="Times New Roman" pitchFamily="18" charset="0"/>
              </a:rPr>
              <a:t>•  </a:t>
            </a:r>
            <a:r>
              <a:rPr lang="ru-RU" sz="1400" cap="all" dirty="0">
                <a:latin typeface="Times New Roman" pitchFamily="18" charset="0"/>
                <a:cs typeface="Times New Roman" pitchFamily="18" charset="0"/>
              </a:rPr>
              <a:t>и</a:t>
            </a:r>
            <a:r>
              <a:rPr lang="ru-RU" sz="1400" dirty="0">
                <a:latin typeface="Times New Roman" pitchFamily="18" charset="0"/>
                <a:cs typeface="Times New Roman" pitchFamily="18" charset="0"/>
              </a:rPr>
              <a:t>нвентарь для ухода за растениями и животными (лейки, брызгалки, салфетки, щеточки-кисточки, палочки с заостренными концами, совки).</a:t>
            </a:r>
          </a:p>
          <a:p>
            <a:pPr>
              <a:lnSpc>
                <a:spcPct val="110000"/>
              </a:lnSpc>
              <a:spcAft>
                <a:spcPts val="0"/>
              </a:spcAft>
            </a:pPr>
            <a:r>
              <a:rPr lang="ru-RU" sz="1400" dirty="0">
                <a:latin typeface="Times New Roman" pitchFamily="18" charset="0"/>
                <a:cs typeface="Times New Roman" pitchFamily="18" charset="0"/>
              </a:rPr>
              <a:t>•  Иллюстрации, изображающие необходимые условия для роста и развития растений и животных. </a:t>
            </a:r>
          </a:p>
          <a:p>
            <a:pPr>
              <a:lnSpc>
                <a:spcPct val="110000"/>
              </a:lnSpc>
              <a:spcAft>
                <a:spcPts val="0"/>
              </a:spcAft>
            </a:pPr>
            <a:r>
              <a:rPr lang="ru-RU" sz="1400" dirty="0">
                <a:latin typeface="Times New Roman" pitchFamily="18" charset="0"/>
                <a:cs typeface="Times New Roman" pitchFamily="18" charset="0"/>
              </a:rPr>
              <a:t>•  Иллюстрации растений различных мест произрастания (комнатных, сада, огорода, цветника, луга, леса, парка), кустов, деревьев, трав.</a:t>
            </a:r>
          </a:p>
          <a:p>
            <a:r>
              <a:rPr lang="ru-RU" sz="1400" dirty="0">
                <a:latin typeface="Times New Roman" pitchFamily="18" charset="0"/>
                <a:cs typeface="Times New Roman" pitchFamily="18" charset="0"/>
              </a:rPr>
              <a:t>•  Иллюстрации с изображением общих признаков растений (корень, стебель, листья, цветок, плод).</a:t>
            </a:r>
          </a:p>
          <a:p>
            <a:r>
              <a:rPr lang="ru-RU" sz="1400" dirty="0">
                <a:latin typeface="Times New Roman" pitchFamily="18" charset="0"/>
                <a:cs typeface="Times New Roman" pitchFamily="18" charset="0"/>
              </a:rPr>
              <a:t>•  Картинки с изображением цветов (одуванчик, ромашка, роза, колокольчик, ландыш).</a:t>
            </a:r>
          </a:p>
          <a:p>
            <a:r>
              <a:rPr lang="ru-RU" sz="1400" dirty="0">
                <a:latin typeface="Times New Roman" pitchFamily="18" charset="0"/>
                <a:cs typeface="Times New Roman" pitchFamily="18" charset="0"/>
              </a:rPr>
              <a:t>•  Кормушки и корм для птиц.</a:t>
            </a:r>
          </a:p>
          <a:p>
            <a:r>
              <a:rPr lang="ru-RU" sz="1400" dirty="0">
                <a:latin typeface="Times New Roman" pitchFamily="18" charset="0"/>
                <a:cs typeface="Times New Roman" pitchFamily="18" charset="0"/>
              </a:rPr>
              <a:t>•  Иллюстрации с изображением животных (домашних и диких, жарких стран, Севера), птиц (перелетных, зимующих, кочующих).</a:t>
            </a:r>
          </a:p>
          <a:p>
            <a:r>
              <a:rPr lang="ru-RU" sz="1400" dirty="0">
                <a:latin typeface="Times New Roman" pitchFamily="18" charset="0"/>
                <a:cs typeface="Times New Roman" pitchFamily="18" charset="0"/>
              </a:rPr>
              <a:t>•  Наглядно-дидактические пособия, серия «Рассказы по картинкам»: </a:t>
            </a:r>
          </a:p>
          <a:p>
            <a:r>
              <a:rPr lang="ru-RU" sz="1400" dirty="0">
                <a:latin typeface="Times New Roman" pitchFamily="18" charset="0"/>
                <a:cs typeface="Times New Roman" pitchFamily="18" charset="0"/>
              </a:rPr>
              <a:t>   Зима.  Осень.   Весна.  Лето.  Родная природа. В деревне. Времена года. </a:t>
            </a:r>
          </a:p>
          <a:p>
            <a:r>
              <a:rPr lang="ru-RU" sz="1400" dirty="0">
                <a:latin typeface="Times New Roman" pitchFamily="18" charset="0"/>
                <a:cs typeface="Times New Roman" pitchFamily="18" charset="0"/>
              </a:rPr>
              <a:t>•  Наглядно-дидактические пособия, серия «Мир в картинках»:</a:t>
            </a:r>
          </a:p>
          <a:p>
            <a:r>
              <a:rPr lang="ru-RU" sz="1400" dirty="0">
                <a:latin typeface="Times New Roman" pitchFamily="18" charset="0"/>
                <a:cs typeface="Times New Roman" pitchFamily="18" charset="0"/>
              </a:rPr>
              <a:t>     Животные жарких стран.   Животные средней полосы.  Насекомые.    Арктика и Антарктика.       Собаки – друзья и помощники. </a:t>
            </a:r>
          </a:p>
          <a:p>
            <a:endParaRPr lang="ru-RU" sz="1400" dirty="0"/>
          </a:p>
        </p:txBody>
      </p:sp>
      <p:pic>
        <p:nvPicPr>
          <p:cNvPr id="7" name="Picture 2" descr="C:\Users\Admin\Desktop\фото  предметно развивающая среда группы\HPIM358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305"/>
          <a:stretch/>
        </p:blipFill>
        <p:spPr bwMode="auto">
          <a:xfrm>
            <a:off x="548680" y="4575809"/>
            <a:ext cx="3162064" cy="21024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5" descr="E:\e1d2389de0b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5054" y="4581384"/>
            <a:ext cx="2584266" cy="1938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2" descr="C:\Users\Admin\Downloads\20201227_2106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070" y="6586205"/>
            <a:ext cx="1872208" cy="206588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2" descr="C:\Users\Admin\Desktop\фото  предметно развивающая среда группы\HPIM359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782" t="48777" r="5112" b="2447"/>
          <a:stretch/>
        </p:blipFill>
        <p:spPr bwMode="auto">
          <a:xfrm>
            <a:off x="2088921" y="6665854"/>
            <a:ext cx="4193680" cy="19862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3550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8680" y="611560"/>
            <a:ext cx="576064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1600" b="1" dirty="0" smtClean="0">
                <a:solidFill>
                  <a:srgbClr val="FF0000"/>
                </a:solidFill>
                <a:latin typeface="Times New Roman" pitchFamily="18" charset="0"/>
                <a:cs typeface="Times New Roman" pitchFamily="18" charset="0"/>
              </a:rPr>
              <a:t>ОБРАЗОВАТЕЛЬНАЯ ОБЛАСТЬ </a:t>
            </a:r>
          </a:p>
          <a:p>
            <a:pPr algn="ctr"/>
            <a:r>
              <a:rPr lang="ru-RU" sz="1600" b="1" dirty="0" smtClean="0">
                <a:solidFill>
                  <a:srgbClr val="FF0000"/>
                </a:solidFill>
                <a:latin typeface="Times New Roman" pitchFamily="18" charset="0"/>
                <a:cs typeface="Times New Roman" pitchFamily="18" charset="0"/>
              </a:rPr>
              <a:t>«ХУДОЖЕСТВЕННО-ЭСТЕТИЧЕСКОЕ РАЗВИТИЕ»</a:t>
            </a:r>
            <a:endParaRPr lang="ru-RU" sz="1600" b="1" dirty="0">
              <a:solidFill>
                <a:srgbClr val="FF0000"/>
              </a:solidFill>
              <a:latin typeface="Times New Roman" pitchFamily="18" charset="0"/>
              <a:cs typeface="Times New Roman" pitchFamily="18" charset="0"/>
            </a:endParaRPr>
          </a:p>
        </p:txBody>
      </p:sp>
      <p:sp>
        <p:nvSpPr>
          <p:cNvPr id="6" name="TextBox 5"/>
          <p:cNvSpPr txBox="1"/>
          <p:nvPr/>
        </p:nvSpPr>
        <p:spPr>
          <a:xfrm>
            <a:off x="557421" y="1221689"/>
            <a:ext cx="5976664" cy="3323987"/>
          </a:xfrm>
          <a:prstGeom prst="rect">
            <a:avLst/>
          </a:prstGeom>
          <a:noFill/>
        </p:spPr>
        <p:txBody>
          <a:bodyPr wrap="square" rtlCol="0">
            <a:spAutoFit/>
          </a:bodyPr>
          <a:lstStyle/>
          <a:p>
            <a:r>
              <a:rPr lang="ru-RU" sz="1400" b="1" dirty="0" smtClean="0">
                <a:solidFill>
                  <a:srgbClr val="002060"/>
                </a:solidFill>
                <a:latin typeface="Times New Roman" pitchFamily="18" charset="0"/>
                <a:cs typeface="Times New Roman" pitchFamily="18" charset="0"/>
              </a:rPr>
              <a:t>Художественно – эстетическое развитие включает:</a:t>
            </a:r>
          </a:p>
          <a:p>
            <a:r>
              <a:rPr lang="ru-RU" sz="1400" dirty="0" smtClean="0">
                <a:latin typeface="Times New Roman" pitchFamily="18" charset="0"/>
                <a:cs typeface="Times New Roman" pitchFamily="18" charset="0"/>
              </a:rPr>
              <a:t>1.Развитие </a:t>
            </a:r>
            <a:r>
              <a:rPr lang="ru-RU" sz="1400" dirty="0">
                <a:latin typeface="Times New Roman" pitchFamily="18" charset="0"/>
                <a:cs typeface="Times New Roman" pitchFamily="18" charset="0"/>
              </a:rPr>
              <a:t>предпосылок ценностно-смыслового восприятия и понимания произведений искусства </a:t>
            </a:r>
            <a:r>
              <a:rPr lang="ru-RU" sz="1400" dirty="0" smtClean="0">
                <a:latin typeface="Times New Roman" pitchFamily="18" charset="0"/>
                <a:cs typeface="Times New Roman" pitchFamily="18" charset="0"/>
              </a:rPr>
              <a:t>(словесного,</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музыкального, </a:t>
            </a:r>
            <a:r>
              <a:rPr lang="ru-RU" sz="1400" dirty="0">
                <a:latin typeface="Times New Roman" pitchFamily="18" charset="0"/>
                <a:cs typeface="Times New Roman" pitchFamily="18" charset="0"/>
              </a:rPr>
              <a:t>изобразительного), мира природы</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2.Формировать </a:t>
            </a:r>
            <a:r>
              <a:rPr lang="ru-RU" sz="1400" dirty="0">
                <a:latin typeface="Times New Roman" pitchFamily="18" charset="0"/>
                <a:cs typeface="Times New Roman" pitchFamily="18" charset="0"/>
              </a:rPr>
              <a:t>сенсорный опыт и развивать положительный эмоциональный отклик детей на эстетические свойства и качества предметов, на эстетическую сторону явлений природы и окружающего мира.</a:t>
            </a:r>
          </a:p>
          <a:p>
            <a:r>
              <a:rPr lang="ru-RU" sz="1400" dirty="0">
                <a:latin typeface="Times New Roman" pitchFamily="18" charset="0"/>
                <a:cs typeface="Times New Roman" pitchFamily="18" charset="0"/>
              </a:rPr>
              <a:t>3</a:t>
            </a:r>
            <a:r>
              <a:rPr lang="ru-RU" sz="1400" dirty="0" smtClean="0">
                <a:latin typeface="Times New Roman" pitchFamily="18" charset="0"/>
                <a:cs typeface="Times New Roman" pitchFamily="18" charset="0"/>
              </a:rPr>
              <a:t>. Становление </a:t>
            </a:r>
            <a:r>
              <a:rPr lang="ru-RU" sz="1400" dirty="0">
                <a:latin typeface="Times New Roman" pitchFamily="18" charset="0"/>
                <a:cs typeface="Times New Roman" pitchFamily="18" charset="0"/>
              </a:rPr>
              <a:t>эстетического отношения к окружающему миру;</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4</a:t>
            </a:r>
            <a:r>
              <a:rPr lang="ru-RU" sz="1400" dirty="0" smtClean="0">
                <a:latin typeface="Times New Roman" pitchFamily="18" charset="0"/>
                <a:cs typeface="Times New Roman" pitchFamily="18" charset="0"/>
              </a:rPr>
              <a:t>. Формирование </a:t>
            </a:r>
            <a:r>
              <a:rPr lang="ru-RU" sz="1400" dirty="0">
                <a:latin typeface="Times New Roman" pitchFamily="18" charset="0"/>
                <a:cs typeface="Times New Roman" pitchFamily="18" charset="0"/>
              </a:rPr>
              <a:t>элементарных представлений о видах искусства;</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5</a:t>
            </a:r>
            <a:r>
              <a:rPr lang="ru-RU" sz="1400" dirty="0" smtClean="0">
                <a:latin typeface="Times New Roman" pitchFamily="18" charset="0"/>
                <a:cs typeface="Times New Roman" pitchFamily="18" charset="0"/>
              </a:rPr>
              <a:t>. Восприятие </a:t>
            </a:r>
            <a:r>
              <a:rPr lang="ru-RU" sz="1400" dirty="0">
                <a:latin typeface="Times New Roman" pitchFamily="18" charset="0"/>
                <a:cs typeface="Times New Roman" pitchFamily="18" charset="0"/>
              </a:rPr>
              <a:t>музыки, художественной литературы, фольклора;</a:t>
            </a:r>
            <a:br>
              <a:rPr lang="ru-RU" sz="1400" dirty="0">
                <a:latin typeface="Times New Roman" pitchFamily="18" charset="0"/>
                <a:cs typeface="Times New Roman" pitchFamily="18" charset="0"/>
              </a:rPr>
            </a:br>
            <a:r>
              <a:rPr lang="ru-RU" sz="1400" dirty="0" smtClean="0">
                <a:latin typeface="Times New Roman" pitchFamily="18" charset="0"/>
                <a:cs typeface="Times New Roman" pitchFamily="18" charset="0"/>
              </a:rPr>
              <a:t>6. Стимулирование </a:t>
            </a:r>
            <a:r>
              <a:rPr lang="ru-RU" sz="1400" dirty="0">
                <a:latin typeface="Times New Roman" pitchFamily="18" charset="0"/>
                <a:cs typeface="Times New Roman" pitchFamily="18" charset="0"/>
              </a:rPr>
              <a:t>сопереживания персонажам художественных произведений;</a:t>
            </a:r>
            <a:br>
              <a:rPr lang="ru-RU" sz="1400" dirty="0">
                <a:latin typeface="Times New Roman" pitchFamily="18" charset="0"/>
                <a:cs typeface="Times New Roman" pitchFamily="18" charset="0"/>
              </a:rPr>
            </a:br>
            <a:r>
              <a:rPr lang="ru-RU" sz="1400" dirty="0" smtClean="0">
                <a:latin typeface="Times New Roman" pitchFamily="18" charset="0"/>
                <a:cs typeface="Times New Roman" pitchFamily="18" charset="0"/>
              </a:rPr>
              <a:t>7. Реализацию </a:t>
            </a:r>
            <a:r>
              <a:rPr lang="ru-RU" sz="1400" dirty="0">
                <a:latin typeface="Times New Roman" pitchFamily="18" charset="0"/>
                <a:cs typeface="Times New Roman" pitchFamily="18" charset="0"/>
              </a:rPr>
              <a:t>самостоятельной творческой деятельности детей (изобразительной, конструктивно-модельной, музыкальной и др.).</a:t>
            </a:r>
          </a:p>
        </p:txBody>
      </p:sp>
      <p:pic>
        <p:nvPicPr>
          <p:cNvPr id="14338" name="Picture 2" descr="C:\Users\Admin\Desktop\фото  предметно развивающая среда группы\HPIM40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812" y="4545676"/>
            <a:ext cx="5679891" cy="42599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5117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C:\Users\Admin\Desktop\фото  предметно развивающая среда группы\HPIM40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696" y="4772704"/>
            <a:ext cx="5328592" cy="39964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42892" y="919684"/>
            <a:ext cx="5982452" cy="4398127"/>
          </a:xfrm>
          <a:prstGeom prst="rect">
            <a:avLst/>
          </a:prstGeom>
          <a:noFill/>
        </p:spPr>
        <p:txBody>
          <a:bodyPr wrap="square" rtlCol="0">
            <a:spAutoFit/>
          </a:bodyPr>
          <a:lstStyle/>
          <a:p>
            <a:pPr>
              <a:lnSpc>
                <a:spcPct val="110000"/>
              </a:lnSpc>
            </a:pPr>
            <a:r>
              <a:rPr lang="ru-RU" sz="1400" dirty="0">
                <a:latin typeface="Times New Roman" pitchFamily="18" charset="0"/>
                <a:cs typeface="Times New Roman" pitchFamily="18" charset="0"/>
              </a:rPr>
              <a:t>• Произведения народного искусства. Альбомы с  рисунками или фотографиями произведений декоративно-прикладного искусства.</a:t>
            </a:r>
          </a:p>
          <a:p>
            <a:pPr>
              <a:lnSpc>
                <a:spcPct val="110000"/>
              </a:lnSpc>
            </a:pPr>
            <a:r>
              <a:rPr lang="ru-RU" sz="1400" dirty="0">
                <a:latin typeface="Times New Roman" pitchFamily="18" charset="0"/>
                <a:cs typeface="Times New Roman" pitchFamily="18" charset="0"/>
              </a:rPr>
              <a:t>•  Наглядно-дидактические пособия, серия «Мир в картинках»:  </a:t>
            </a:r>
            <a:r>
              <a:rPr lang="ru-RU" sz="1400" dirty="0" err="1">
                <a:latin typeface="Times New Roman" pitchFamily="18" charset="0"/>
                <a:cs typeface="Times New Roman" pitchFamily="18" charset="0"/>
              </a:rPr>
              <a:t>Филимоновская</a:t>
            </a:r>
            <a:r>
              <a:rPr lang="ru-RU" sz="1400" dirty="0">
                <a:latin typeface="Times New Roman" pitchFamily="18" charset="0"/>
                <a:cs typeface="Times New Roman" pitchFamily="18" charset="0"/>
              </a:rPr>
              <a:t> народная игрушка. Городецкая роспись по дереву.  Дымковская игрушка. Хохлома.   </a:t>
            </a:r>
            <a:r>
              <a:rPr lang="ru-RU" sz="1400" dirty="0" err="1">
                <a:latin typeface="Times New Roman" pitchFamily="18" charset="0"/>
                <a:cs typeface="Times New Roman" pitchFamily="18" charset="0"/>
              </a:rPr>
              <a:t>Полхов</a:t>
            </a:r>
            <a:r>
              <a:rPr lang="ru-RU" sz="1400" dirty="0">
                <a:latin typeface="Times New Roman" pitchFamily="18" charset="0"/>
                <a:cs typeface="Times New Roman" pitchFamily="18" charset="0"/>
              </a:rPr>
              <a:t> - Майдан. </a:t>
            </a:r>
          </a:p>
          <a:p>
            <a:pPr>
              <a:lnSpc>
                <a:spcPct val="110000"/>
              </a:lnSpc>
              <a:buFont typeface="Arial" pitchFamily="34" charset="0"/>
              <a:buChar char="•"/>
            </a:pPr>
            <a:r>
              <a:rPr lang="ru-RU" sz="1400" dirty="0">
                <a:latin typeface="Times New Roman" pitchFamily="18" charset="0"/>
                <a:cs typeface="Times New Roman" pitchFamily="18" charset="0"/>
              </a:rPr>
              <a:t>Иллюстрации к книгам.   Произведения живописи: натюрморт,  портрет (детский, женский, мужской, автопортрет, разные по композиции портреты); жанровая живопись, ее виды (о детях, о животных, о спорте, сказочный жанр).</a:t>
            </a:r>
          </a:p>
          <a:p>
            <a:pPr>
              <a:lnSpc>
                <a:spcPct val="110000"/>
              </a:lnSpc>
            </a:pPr>
            <a:r>
              <a:rPr lang="ru-RU" sz="1400" dirty="0">
                <a:latin typeface="Times New Roman" pitchFamily="18" charset="0"/>
                <a:cs typeface="Times New Roman" pitchFamily="18" charset="0"/>
              </a:rPr>
              <a:t>•  Заготовки для рисования, вырезанные по какой-либо форме (деревья, цветы, различные предметы, животные).</a:t>
            </a:r>
          </a:p>
          <a:p>
            <a:pPr>
              <a:lnSpc>
                <a:spcPct val="110000"/>
              </a:lnSpc>
            </a:pPr>
            <a:r>
              <a:rPr lang="ru-RU" sz="1400" dirty="0">
                <a:latin typeface="Times New Roman" pitchFamily="18" charset="0"/>
                <a:cs typeface="Times New Roman" pitchFamily="18" charset="0"/>
              </a:rPr>
              <a:t>•  Бумага тонкая и плотная, рулон простых белых обоев, картон.   Цветные карандаши (6 основных цветов), гуашь (6 основных цветов).   Круглые кисти (беличьи, колонковые), подставка под кисти. Цветные мелки, восковые мелки; уголь, доски для рисования мелом, фломастеры.   Фартуки и нарукавники для детей.   Емкости для промывания ворса кисти от краски</a:t>
            </a:r>
            <a:r>
              <a:rPr lang="ru-RU" sz="1400" dirty="0" smtClean="0">
                <a:solidFill>
                  <a:srgbClr val="002060"/>
                </a:solidFill>
                <a:latin typeface="Times New Roman" pitchFamily="18" charset="0"/>
                <a:cs typeface="Times New Roman" pitchFamily="18" charset="0"/>
              </a:rPr>
              <a:t>.</a:t>
            </a:r>
          </a:p>
          <a:p>
            <a:pPr>
              <a:lnSpc>
                <a:spcPct val="110000"/>
              </a:lnSpc>
            </a:pPr>
            <a:endParaRPr lang="ru-RU" sz="1400" dirty="0" smtClean="0">
              <a:solidFill>
                <a:srgbClr val="002060"/>
              </a:solidFill>
              <a:latin typeface="Times New Roman" pitchFamily="18" charset="0"/>
              <a:cs typeface="Times New Roman" pitchFamily="18" charset="0"/>
            </a:endParaRPr>
          </a:p>
          <a:p>
            <a:endParaRPr lang="ru-RU" dirty="0"/>
          </a:p>
        </p:txBody>
      </p:sp>
      <p:sp>
        <p:nvSpPr>
          <p:cNvPr id="17" name="TextBox 16"/>
          <p:cNvSpPr txBox="1"/>
          <p:nvPr/>
        </p:nvSpPr>
        <p:spPr>
          <a:xfrm>
            <a:off x="1700808" y="520965"/>
            <a:ext cx="360040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1600" b="1" dirty="0" smtClean="0">
                <a:solidFill>
                  <a:srgbClr val="FF0000"/>
                </a:solidFill>
                <a:latin typeface="Times New Roman" pitchFamily="18" charset="0"/>
                <a:cs typeface="Times New Roman" pitchFamily="18" charset="0"/>
              </a:rPr>
              <a:t>ЦЕНТР ТВОРЧЕСТВА</a:t>
            </a:r>
            <a:endParaRPr lang="ru-RU" sz="1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834273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76872" y="1691680"/>
            <a:ext cx="184731" cy="369332"/>
          </a:xfrm>
          <a:prstGeom prst="rect">
            <a:avLst/>
          </a:prstGeom>
          <a:noFill/>
        </p:spPr>
        <p:txBody>
          <a:bodyPr wrap="none" rtlCol="0">
            <a:spAutoFit/>
          </a:bodyPr>
          <a:lstStyle/>
          <a:p>
            <a:endParaRPr lang="ru-RU" dirty="0"/>
          </a:p>
        </p:txBody>
      </p:sp>
      <p:sp>
        <p:nvSpPr>
          <p:cNvPr id="8" name="TextBox 7"/>
          <p:cNvSpPr txBox="1"/>
          <p:nvPr/>
        </p:nvSpPr>
        <p:spPr>
          <a:xfrm>
            <a:off x="2276872" y="1403648"/>
            <a:ext cx="184731" cy="369332"/>
          </a:xfrm>
          <a:prstGeom prst="rect">
            <a:avLst/>
          </a:prstGeom>
          <a:noFill/>
        </p:spPr>
        <p:txBody>
          <a:bodyPr wrap="none" rtlCol="0">
            <a:spAutoFit/>
          </a:bodyPr>
          <a:lstStyle/>
          <a:p>
            <a:endParaRPr lang="ru-RU" dirty="0"/>
          </a:p>
        </p:txBody>
      </p:sp>
      <p:sp>
        <p:nvSpPr>
          <p:cNvPr id="3" name="TextBox 2"/>
          <p:cNvSpPr txBox="1"/>
          <p:nvPr/>
        </p:nvSpPr>
        <p:spPr>
          <a:xfrm>
            <a:off x="620687" y="467544"/>
            <a:ext cx="5688632" cy="4678204"/>
          </a:xfrm>
          <a:prstGeom prst="rect">
            <a:avLst/>
          </a:prstGeom>
          <a:noFill/>
        </p:spPr>
        <p:txBody>
          <a:bodyPr wrap="square" rtlCol="0">
            <a:spAutoFit/>
          </a:bodyPr>
          <a:lstStyle/>
          <a:p>
            <a:r>
              <a:rPr lang="ru-RU" sz="1400" dirty="0">
                <a:latin typeface="Times New Roman" pitchFamily="18" charset="0"/>
                <a:cs typeface="Times New Roman" pitchFamily="18" charset="0"/>
              </a:rPr>
              <a:t>•  Рисунки-иллюстрации знакомых детям предметов, животных, объектов.</a:t>
            </a:r>
          </a:p>
          <a:p>
            <a:r>
              <a:rPr lang="ru-RU" sz="1400" dirty="0">
                <a:latin typeface="Times New Roman" pitchFamily="18" charset="0"/>
                <a:cs typeface="Times New Roman" pitchFamily="18" charset="0"/>
              </a:rPr>
              <a:t>•  Щетинные кисти для клея, розетки для клея.</a:t>
            </a:r>
          </a:p>
          <a:p>
            <a:r>
              <a:rPr lang="ru-RU" sz="1400" dirty="0">
                <a:latin typeface="Times New Roman" pitchFamily="18" charset="0"/>
                <a:cs typeface="Times New Roman" pitchFamily="18" charset="0"/>
              </a:rPr>
              <a:t>•  Печатки, губки, ватные тампоны для нанесения узоров.</a:t>
            </a:r>
          </a:p>
          <a:p>
            <a:r>
              <a:rPr lang="ru-RU" sz="1400" dirty="0">
                <a:latin typeface="Times New Roman" pitchFamily="18" charset="0"/>
                <a:cs typeface="Times New Roman" pitchFamily="18" charset="0"/>
              </a:rPr>
              <a:t>•  Пластины, на которые дети кладут фигуры для намазывания клеем.</a:t>
            </a:r>
          </a:p>
          <a:p>
            <a:r>
              <a:rPr lang="ru-RU" sz="1400" dirty="0">
                <a:latin typeface="Times New Roman" pitchFamily="18" charset="0"/>
                <a:cs typeface="Times New Roman" pitchFamily="18" charset="0"/>
              </a:rPr>
              <a:t>•  Стена творчества (для рисования).</a:t>
            </a:r>
          </a:p>
          <a:p>
            <a:r>
              <a:rPr lang="ru-RU" sz="1400" dirty="0">
                <a:latin typeface="Times New Roman" pitchFamily="18" charset="0"/>
                <a:cs typeface="Times New Roman" pitchFamily="18" charset="0"/>
              </a:rPr>
              <a:t>•  Альбомы для раскрашивания.</a:t>
            </a:r>
          </a:p>
          <a:p>
            <a:r>
              <a:rPr lang="ru-RU" sz="1400" dirty="0">
                <a:latin typeface="Times New Roman" pitchFamily="18" charset="0"/>
                <a:cs typeface="Times New Roman" pitchFamily="18" charset="0"/>
              </a:rPr>
              <a:t>•  Заостренные палочки для рисования на песке или снегу.</a:t>
            </a:r>
          </a:p>
          <a:p>
            <a:r>
              <a:rPr lang="ru-RU" sz="1400" dirty="0">
                <a:latin typeface="Times New Roman" pitchFamily="18" charset="0"/>
                <a:cs typeface="Times New Roman" pitchFamily="18" charset="0"/>
              </a:rPr>
              <a:t>•  Ножницы, клей.   Палитра.</a:t>
            </a:r>
          </a:p>
          <a:p>
            <a:r>
              <a:rPr lang="ru-RU" sz="1400" dirty="0">
                <a:latin typeface="Times New Roman" pitchFamily="18" charset="0"/>
                <a:cs typeface="Times New Roman" pitchFamily="18" charset="0"/>
              </a:rPr>
              <a:t>•  Заготовки для рисования, вырезанные по какой-либо форме (деревья, цветы, различные предметы, животные).</a:t>
            </a:r>
          </a:p>
          <a:p>
            <a:r>
              <a:rPr lang="ru-RU" sz="1400" dirty="0">
                <a:latin typeface="Times New Roman" pitchFamily="18" charset="0"/>
                <a:cs typeface="Times New Roman" pitchFamily="18" charset="0"/>
              </a:rPr>
              <a:t>•  Бумага тонкая и плотная, рулон простых белых обоев, картон.</a:t>
            </a:r>
          </a:p>
          <a:p>
            <a:r>
              <a:rPr lang="ru-RU" sz="1400" dirty="0">
                <a:latin typeface="Times New Roman" pitchFamily="18" charset="0"/>
                <a:cs typeface="Times New Roman" pitchFamily="18" charset="0"/>
              </a:rPr>
              <a:t>•  Цветные карандаши (6 основных цветов), гуашь (6 основных цветов).</a:t>
            </a:r>
          </a:p>
          <a:p>
            <a:r>
              <a:rPr lang="ru-RU" sz="1400" dirty="0">
                <a:latin typeface="Times New Roman" pitchFamily="18" charset="0"/>
                <a:cs typeface="Times New Roman" pitchFamily="18" charset="0"/>
              </a:rPr>
              <a:t>•  Круглые кисти (беличьи, колонковые), подставка под кисти.</a:t>
            </a:r>
          </a:p>
          <a:p>
            <a:r>
              <a:rPr lang="ru-RU" sz="1400" dirty="0">
                <a:latin typeface="Times New Roman" pitchFamily="18" charset="0"/>
                <a:cs typeface="Times New Roman" pitchFamily="18" charset="0"/>
              </a:rPr>
              <a:t>•  Цветные мелки, восковые мелки; уголь, доски для рисования мелом, фломастеры.</a:t>
            </a:r>
          </a:p>
          <a:p>
            <a:r>
              <a:rPr lang="ru-RU" sz="1400" dirty="0">
                <a:latin typeface="Times New Roman" pitchFamily="18" charset="0"/>
                <a:cs typeface="Times New Roman" pitchFamily="18" charset="0"/>
              </a:rPr>
              <a:t>•  Пластилин, салфетки из ткани, хорошо  впитывающей воду, 30  30 см для вытирания рук во время лепки.</a:t>
            </a:r>
          </a:p>
          <a:p>
            <a:pPr marL="285750" indent="-285750">
              <a:buFont typeface="Arial" pitchFamily="34" charset="0"/>
              <a:buChar char="•"/>
            </a:pPr>
            <a:r>
              <a:rPr lang="ru-RU" sz="1400" dirty="0">
                <a:latin typeface="Times New Roman" pitchFamily="18" charset="0"/>
                <a:cs typeface="Times New Roman" pitchFamily="18" charset="0"/>
              </a:rPr>
              <a:t>Бумага, картон разного качества и размера в контейнере с разделителями для разных сортов и размеров бумаги</a:t>
            </a:r>
            <a:r>
              <a:rPr lang="ru-RU" sz="1400" b="1" dirty="0"/>
              <a:t>.</a:t>
            </a:r>
            <a:endParaRPr lang="ru-RU" sz="1400" spc="225" dirty="0">
              <a:latin typeface="Times New Roman" pitchFamily="18" charset="0"/>
              <a:cs typeface="Times New Roman" pitchFamily="18" charset="0"/>
            </a:endParaRPr>
          </a:p>
          <a:p>
            <a:endParaRPr lang="ru-RU" dirty="0"/>
          </a:p>
        </p:txBody>
      </p:sp>
      <p:pic>
        <p:nvPicPr>
          <p:cNvPr id="13" name="Picture 2" descr="C:\Users\Admin\Desktop\фото 2020\HPIM407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568" t="7490" r="5739"/>
          <a:stretch/>
        </p:blipFill>
        <p:spPr bwMode="auto">
          <a:xfrm>
            <a:off x="908721" y="4821951"/>
            <a:ext cx="4877226" cy="37738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511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56992" y="1979712"/>
            <a:ext cx="184731" cy="369332"/>
          </a:xfrm>
          <a:prstGeom prst="rect">
            <a:avLst/>
          </a:prstGeom>
          <a:noFill/>
        </p:spPr>
        <p:txBody>
          <a:bodyPr wrap="none" rtlCol="0">
            <a:spAutoFit/>
          </a:bodyPr>
          <a:lstStyle/>
          <a:p>
            <a:endParaRPr lang="ru-RU" dirty="0"/>
          </a:p>
        </p:txBody>
      </p:sp>
      <p:pic>
        <p:nvPicPr>
          <p:cNvPr id="6" name="Picture 2" descr="C:\Users\Admin\AppData\Local\Temp\Rar$DIa3120.19486\20201230_13073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877" t="16285" r="2483" b="5854"/>
          <a:stretch/>
        </p:blipFill>
        <p:spPr bwMode="auto">
          <a:xfrm>
            <a:off x="692696" y="4869680"/>
            <a:ext cx="5256584" cy="38543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89395" y="980770"/>
            <a:ext cx="5904656" cy="4167295"/>
          </a:xfrm>
          <a:prstGeom prst="rect">
            <a:avLst/>
          </a:prstGeom>
          <a:noFill/>
        </p:spPr>
        <p:txBody>
          <a:bodyPr wrap="square" rtlCol="0">
            <a:spAutoFit/>
          </a:bodyPr>
          <a:lstStyle/>
          <a:p>
            <a:pPr>
              <a:lnSpc>
                <a:spcPct val="110000"/>
              </a:lnSpc>
              <a:spcAft>
                <a:spcPts val="0"/>
              </a:spcAft>
            </a:pPr>
            <a:r>
              <a:rPr lang="ru-RU" dirty="0">
                <a:latin typeface="Times New Roman" pitchFamily="18" charset="0"/>
                <a:cs typeface="Times New Roman" pitchFamily="18" charset="0"/>
              </a:rPr>
              <a:t>•  </a:t>
            </a:r>
            <a:r>
              <a:rPr lang="ru-RU" sz="1400" dirty="0">
                <a:latin typeface="Times New Roman" pitchFamily="18" charset="0"/>
                <a:cs typeface="Times New Roman" pitchFamily="18" charset="0"/>
              </a:rPr>
              <a:t>Конструкторы разного размера. </a:t>
            </a:r>
          </a:p>
          <a:p>
            <a:pPr>
              <a:lnSpc>
                <a:spcPct val="110000"/>
              </a:lnSpc>
              <a:spcAft>
                <a:spcPts val="0"/>
              </a:spcAft>
            </a:pPr>
            <a:r>
              <a:rPr lang="ru-RU" sz="1400" dirty="0">
                <a:latin typeface="Times New Roman" pitchFamily="18" charset="0"/>
                <a:cs typeface="Times New Roman" pitchFamily="18" charset="0"/>
              </a:rPr>
              <a:t>•  </a:t>
            </a:r>
            <a:r>
              <a:rPr lang="ru-RU" sz="1400" cap="all" dirty="0">
                <a:latin typeface="Times New Roman" pitchFamily="18" charset="0"/>
                <a:cs typeface="Times New Roman" pitchFamily="18" charset="0"/>
              </a:rPr>
              <a:t>ф</a:t>
            </a:r>
            <a:r>
              <a:rPr lang="ru-RU" sz="1400" dirty="0">
                <a:latin typeface="Times New Roman" pitchFamily="18" charset="0"/>
                <a:cs typeface="Times New Roman" pitchFamily="18" charset="0"/>
              </a:rPr>
              <a:t>игурки людей и животных для обыгрывания: наборы диких и домашних животных и их детенышей; игрушечные птицы (зоопарк, птичий двор), рыбки, насекомые, люди и т. д.</a:t>
            </a:r>
          </a:p>
          <a:p>
            <a:pPr>
              <a:lnSpc>
                <a:spcPct val="110000"/>
              </a:lnSpc>
              <a:spcAft>
                <a:spcPts val="0"/>
              </a:spcAft>
            </a:pPr>
            <a:r>
              <a:rPr lang="ru-RU" sz="1400" dirty="0">
                <a:latin typeface="Times New Roman" pitchFamily="18" charset="0"/>
                <a:cs typeface="Times New Roman" pitchFamily="18" charset="0"/>
              </a:rPr>
              <a:t>•  </a:t>
            </a:r>
            <a:r>
              <a:rPr lang="ru-RU" sz="1400" cap="all" dirty="0">
                <a:latin typeface="Times New Roman" pitchFamily="18" charset="0"/>
                <a:cs typeface="Times New Roman" pitchFamily="18" charset="0"/>
              </a:rPr>
              <a:t>о</a:t>
            </a:r>
            <a:r>
              <a:rPr lang="ru-RU" sz="1400" dirty="0">
                <a:latin typeface="Times New Roman" pitchFamily="18" charset="0"/>
                <a:cs typeface="Times New Roman" pitchFamily="18" charset="0"/>
              </a:rPr>
              <a:t>бразцы построек различной сложности.</a:t>
            </a:r>
          </a:p>
          <a:p>
            <a:pPr>
              <a:lnSpc>
                <a:spcPct val="110000"/>
              </a:lnSpc>
              <a:spcAft>
                <a:spcPts val="0"/>
              </a:spcAft>
            </a:pPr>
            <a:r>
              <a:rPr lang="ru-RU" sz="1400" dirty="0">
                <a:latin typeface="Times New Roman" pitchFamily="18" charset="0"/>
                <a:cs typeface="Times New Roman" pitchFamily="18" charset="0"/>
              </a:rPr>
              <a:t>•  </a:t>
            </a:r>
            <a:r>
              <a:rPr lang="ru-RU" sz="1400" cap="all" dirty="0">
                <a:latin typeface="Times New Roman" pitchFamily="18" charset="0"/>
                <a:cs typeface="Times New Roman" pitchFamily="18" charset="0"/>
              </a:rPr>
              <a:t>и</a:t>
            </a:r>
            <a:r>
              <a:rPr lang="ru-RU" sz="1400" dirty="0">
                <a:latin typeface="Times New Roman" pitchFamily="18" charset="0"/>
                <a:cs typeface="Times New Roman" pitchFamily="18" charset="0"/>
              </a:rPr>
              <a:t>грушки бытовой тематики. </a:t>
            </a:r>
          </a:p>
          <a:p>
            <a:pPr>
              <a:lnSpc>
                <a:spcPct val="110000"/>
              </a:lnSpc>
              <a:spcAft>
                <a:spcPts val="0"/>
              </a:spcAft>
            </a:pPr>
            <a:r>
              <a:rPr lang="ru-RU" sz="1400" dirty="0">
                <a:latin typeface="Times New Roman" pitchFamily="18" charset="0"/>
                <a:cs typeface="Times New Roman" pitchFamily="18" charset="0"/>
              </a:rPr>
              <a:t>•  </a:t>
            </a:r>
            <a:r>
              <a:rPr lang="ru-RU" sz="1400" cap="all" dirty="0">
                <a:latin typeface="Times New Roman" pitchFamily="18" charset="0"/>
                <a:cs typeface="Times New Roman" pitchFamily="18" charset="0"/>
              </a:rPr>
              <a:t>п</a:t>
            </a:r>
            <a:r>
              <a:rPr lang="ru-RU" sz="1400" dirty="0">
                <a:latin typeface="Times New Roman" pitchFamily="18" charset="0"/>
                <a:cs typeface="Times New Roman" pitchFamily="18" charset="0"/>
              </a:rPr>
              <a:t>риродный и разнообразный полифункциональный материал: шишки, бруски и т. д</a:t>
            </a:r>
            <a:r>
              <a:rPr lang="ru-RU" sz="1400" dirty="0" smtClean="0">
                <a:latin typeface="Times New Roman" pitchFamily="18" charset="0"/>
                <a:cs typeface="Times New Roman" pitchFamily="18" charset="0"/>
              </a:rPr>
              <a:t>. </a:t>
            </a:r>
          </a:p>
          <a:p>
            <a:pPr>
              <a:lnSpc>
                <a:spcPct val="110000"/>
              </a:lnSpc>
              <a:spcAft>
                <a:spcPts val="0"/>
              </a:spcAft>
            </a:pPr>
            <a:r>
              <a:rPr lang="ru-RU" sz="1400" dirty="0" smtClean="0">
                <a:latin typeface="Times New Roman" pitchFamily="18" charset="0"/>
                <a:cs typeface="Times New Roman" pitchFamily="18" charset="0"/>
              </a:rPr>
              <a:t>•  Крупные и мелкие объемные формы (бруски, кирпичи, призмы, цилиндры, перекрытия).</a:t>
            </a:r>
          </a:p>
          <a:p>
            <a:pPr>
              <a:lnSpc>
                <a:spcPct val="110000"/>
              </a:lnSpc>
              <a:spcAft>
                <a:spcPts val="0"/>
              </a:spcAft>
            </a:pP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Тематические конструкторы (деревянный, пластмассовый, металлический).</a:t>
            </a:r>
          </a:p>
          <a:p>
            <a:pPr>
              <a:lnSpc>
                <a:spcPct val="110000"/>
              </a:lnSpc>
              <a:spcAft>
                <a:spcPts val="0"/>
              </a:spcAft>
            </a:pP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Строительный материал из коробок разной величины. </a:t>
            </a:r>
          </a:p>
          <a:p>
            <a:pPr>
              <a:lnSpc>
                <a:spcPct val="110000"/>
              </a:lnSpc>
              <a:spcAft>
                <a:spcPts val="0"/>
              </a:spcAft>
            </a:pPr>
            <a:r>
              <a:rPr lang="ru-RU" sz="1400" dirty="0">
                <a:latin typeface="Times New Roman" pitchFamily="18" charset="0"/>
                <a:cs typeface="Times New Roman" pitchFamily="18" charset="0"/>
              </a:rPr>
              <a:t>•  Настольный конструктор (мелкий строительный материал из дерева), к нему для обыгрывания – мелкие транспортные игрушки; сюжетные фигурки для обыгрывания.   Машинки, светофор.</a:t>
            </a:r>
            <a:endParaRPr lang="ru-RU" sz="1400" dirty="0">
              <a:latin typeface="Times New Roman" pitchFamily="18" charset="0"/>
              <a:ea typeface="Calibri"/>
              <a:cs typeface="Times New Roman" pitchFamily="18" charset="0"/>
            </a:endParaRPr>
          </a:p>
          <a:p>
            <a:endParaRPr lang="ru-RU" sz="1400" dirty="0"/>
          </a:p>
        </p:txBody>
      </p:sp>
      <p:sp>
        <p:nvSpPr>
          <p:cNvPr id="9" name="TextBox 8"/>
          <p:cNvSpPr txBox="1"/>
          <p:nvPr/>
        </p:nvSpPr>
        <p:spPr>
          <a:xfrm>
            <a:off x="1484784" y="501362"/>
            <a:ext cx="396044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1600" b="1" dirty="0" smtClean="0">
                <a:solidFill>
                  <a:srgbClr val="FF0000"/>
                </a:solidFill>
                <a:latin typeface="Times New Roman" pitchFamily="18" charset="0"/>
                <a:cs typeface="Times New Roman" pitchFamily="18" charset="0"/>
              </a:rPr>
              <a:t>ЦЕНТР КОНСТРУИРОВАНИЯ</a:t>
            </a:r>
            <a:endParaRPr lang="ru-RU" b="1" dirty="0">
              <a:solidFill>
                <a:srgbClr val="FF0000"/>
              </a:solidFill>
            </a:endParaRPr>
          </a:p>
        </p:txBody>
      </p:sp>
    </p:spTree>
    <p:extLst>
      <p:ext uri="{BB962C8B-B14F-4D97-AF65-F5344CB8AC3E}">
        <p14:creationId xmlns:p14="http://schemas.microsoft.com/office/powerpoint/2010/main" val="30587163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6210" y="1125757"/>
            <a:ext cx="5760640" cy="3657924"/>
          </a:xfrm>
          <a:prstGeom prst="rect">
            <a:avLst/>
          </a:prstGeom>
          <a:noFill/>
        </p:spPr>
        <p:txBody>
          <a:bodyPr wrap="square" rtlCol="0">
            <a:spAutoFit/>
          </a:bodyPr>
          <a:lstStyle/>
          <a:p>
            <a:pPr>
              <a:lnSpc>
                <a:spcPct val="110000"/>
              </a:lnSpc>
              <a:spcAft>
                <a:spcPts val="0"/>
              </a:spcAft>
            </a:pPr>
            <a:r>
              <a:rPr lang="ru-RU" sz="1400" dirty="0">
                <a:latin typeface="Times New Roman" pitchFamily="18" charset="0"/>
                <a:cs typeface="Times New Roman" pitchFamily="18" charset="0"/>
              </a:rPr>
              <a:t>•  Игрушки – музыкальные инструменты погремушка , барабан, бубен, дудочка, металлофон, треугольники, ритмические палочки, колокольчики, свирель, рожок,  балалайка.</a:t>
            </a:r>
          </a:p>
          <a:p>
            <a:pPr>
              <a:lnSpc>
                <a:spcPct val="110000"/>
              </a:lnSpc>
              <a:spcAft>
                <a:spcPts val="0"/>
              </a:spcAft>
            </a:pPr>
            <a:r>
              <a:rPr lang="ru-RU" sz="1400" dirty="0">
                <a:latin typeface="Times New Roman" pitchFamily="18" charset="0"/>
                <a:cs typeface="Times New Roman" pitchFamily="18" charset="0"/>
              </a:rPr>
              <a:t>•  Музыкальные игрушки: музыкальные молоточки, </a:t>
            </a:r>
            <a:endParaRPr lang="ru-RU" sz="1400" dirty="0" smtClean="0">
              <a:latin typeface="Times New Roman" pitchFamily="18" charset="0"/>
              <a:cs typeface="Times New Roman" pitchFamily="18" charset="0"/>
            </a:endParaRPr>
          </a:p>
          <a:p>
            <a:pPr>
              <a:lnSpc>
                <a:spcPct val="110000"/>
              </a:lnSpc>
              <a:spcAft>
                <a:spcPts val="0"/>
              </a:spcAft>
            </a:pPr>
            <a:r>
              <a:rPr lang="ru-RU" sz="1400" dirty="0" smtClean="0">
                <a:latin typeface="Times New Roman" pitchFamily="18" charset="0"/>
                <a:cs typeface="Times New Roman" pitchFamily="18" charset="0"/>
              </a:rPr>
              <a:t>шарманки</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шумелки</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стучалки</a:t>
            </a:r>
            <a:r>
              <a:rPr lang="ru-RU" sz="1400" dirty="0">
                <a:latin typeface="Times New Roman" pitchFamily="18" charset="0"/>
                <a:cs typeface="Times New Roman" pitchFamily="18" charset="0"/>
              </a:rPr>
              <a:t>, музыкальный волчок.</a:t>
            </a:r>
          </a:p>
          <a:p>
            <a:pPr>
              <a:lnSpc>
                <a:spcPct val="110000"/>
              </a:lnSpc>
              <a:spcAft>
                <a:spcPts val="0"/>
              </a:spcAft>
            </a:pPr>
            <a:r>
              <a:rPr lang="ru-RU" sz="1400" dirty="0">
                <a:latin typeface="Times New Roman" pitchFamily="18" charset="0"/>
                <a:cs typeface="Times New Roman" pitchFamily="18" charset="0"/>
              </a:rPr>
              <a:t>•  Магнитофон.   </a:t>
            </a:r>
            <a:r>
              <a:rPr lang="ru-RU" sz="1400" cap="all" dirty="0">
                <a:latin typeface="Times New Roman" pitchFamily="18" charset="0"/>
                <a:cs typeface="Times New Roman" pitchFamily="18" charset="0"/>
              </a:rPr>
              <a:t>н</a:t>
            </a:r>
            <a:r>
              <a:rPr lang="ru-RU" sz="1400" dirty="0">
                <a:latin typeface="Times New Roman" pitchFamily="18" charset="0"/>
                <a:cs typeface="Times New Roman" pitchFamily="18" charset="0"/>
              </a:rPr>
              <a:t>ародные игрушки.</a:t>
            </a:r>
          </a:p>
          <a:p>
            <a:pPr>
              <a:lnSpc>
                <a:spcPct val="110000"/>
              </a:lnSpc>
              <a:spcAft>
                <a:spcPts val="0"/>
              </a:spcAft>
            </a:pPr>
            <a:r>
              <a:rPr lang="ru-RU" sz="1400" dirty="0">
                <a:latin typeface="Times New Roman" pitchFamily="18" charset="0"/>
                <a:cs typeface="Times New Roman" pitchFamily="18" charset="0"/>
              </a:rPr>
              <a:t>•  Набор шумовых коробочек.</a:t>
            </a:r>
          </a:p>
          <a:p>
            <a:pPr>
              <a:lnSpc>
                <a:spcPct val="110000"/>
              </a:lnSpc>
              <a:spcAft>
                <a:spcPts val="0"/>
              </a:spcAft>
            </a:pPr>
            <a:r>
              <a:rPr lang="ru-RU" sz="1400" dirty="0">
                <a:latin typeface="Times New Roman" pitchFamily="18" charset="0"/>
                <a:cs typeface="Times New Roman" pitchFamily="18" charset="0"/>
              </a:rPr>
              <a:t>•  В аудиозаписи: детские песенки, фрагменты классических музыкальных произведений, произведений народной музыки и песенного фольклора, колыбельных, записи звуков природы.</a:t>
            </a:r>
          </a:p>
          <a:p>
            <a:pPr>
              <a:lnSpc>
                <a:spcPct val="110000"/>
              </a:lnSpc>
              <a:spcAft>
                <a:spcPts val="0"/>
              </a:spcAft>
            </a:pPr>
            <a:r>
              <a:rPr lang="ru-RU" sz="1400" dirty="0">
                <a:latin typeface="Times New Roman" pitchFamily="18" charset="0"/>
                <a:cs typeface="Times New Roman" pitchFamily="18" charset="0"/>
              </a:rPr>
              <a:t>•  Альбомы с рисунками или фотографиями музыкальных инструментов.</a:t>
            </a:r>
          </a:p>
          <a:p>
            <a:pPr>
              <a:lnSpc>
                <a:spcPct val="115000"/>
              </a:lnSpc>
              <a:spcAft>
                <a:spcPts val="0"/>
              </a:spcAft>
            </a:pPr>
            <a:r>
              <a:rPr lang="ru-RU" sz="1400" dirty="0">
                <a:latin typeface="Times New Roman" pitchFamily="18" charset="0"/>
                <a:cs typeface="Times New Roman" pitchFamily="18" charset="0"/>
              </a:rPr>
              <a:t> •  Игрушки с фиксированной мелодией (музыкальные шкатулки, шарманки, электромузыкальные игрушки с наборами мелодий, звуковые книжки  и открытки).</a:t>
            </a:r>
            <a:endParaRPr lang="ru-RU" sz="1400" dirty="0">
              <a:latin typeface="Times New Roman" pitchFamily="18" charset="0"/>
              <a:ea typeface="Calibri"/>
              <a:cs typeface="Times New Roman" pitchFamily="18" charset="0"/>
            </a:endParaRPr>
          </a:p>
          <a:p>
            <a:endParaRPr lang="ru-RU" sz="1400" dirty="0"/>
          </a:p>
        </p:txBody>
      </p:sp>
      <p:pic>
        <p:nvPicPr>
          <p:cNvPr id="9" name="Picture 2" descr="C:\Users\Admin\Desktop\HPIM33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664" y="4572000"/>
            <a:ext cx="5450624" cy="40879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268760" y="573493"/>
            <a:ext cx="4320479"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1600" b="1" dirty="0" smtClean="0">
                <a:solidFill>
                  <a:srgbClr val="FF0000"/>
                </a:solidFill>
                <a:latin typeface="Times New Roman" pitchFamily="18" charset="0"/>
                <a:cs typeface="Times New Roman" pitchFamily="18" charset="0"/>
              </a:rPr>
              <a:t>ЦЕНТР МУЗЫКИ</a:t>
            </a:r>
            <a:endParaRPr lang="ru-RU" sz="1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559315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356992" y="7380312"/>
            <a:ext cx="184731" cy="369332"/>
          </a:xfrm>
          <a:prstGeom prst="rect">
            <a:avLst/>
          </a:prstGeom>
          <a:noFill/>
        </p:spPr>
        <p:txBody>
          <a:bodyPr wrap="none" rtlCol="0">
            <a:spAutoFit/>
          </a:bodyPr>
          <a:lstStyle/>
          <a:p>
            <a:endParaRPr lang="ru-RU" dirty="0"/>
          </a:p>
        </p:txBody>
      </p:sp>
      <p:sp>
        <p:nvSpPr>
          <p:cNvPr id="3" name="TextBox 2"/>
          <p:cNvSpPr txBox="1"/>
          <p:nvPr/>
        </p:nvSpPr>
        <p:spPr>
          <a:xfrm>
            <a:off x="548679" y="1281027"/>
            <a:ext cx="5901906" cy="3499420"/>
          </a:xfrm>
          <a:prstGeom prst="rect">
            <a:avLst/>
          </a:prstGeom>
          <a:noFill/>
        </p:spPr>
        <p:txBody>
          <a:bodyPr wrap="square" rtlCol="0">
            <a:spAutoFit/>
          </a:bodyPr>
          <a:lstStyle/>
          <a:p>
            <a:pPr>
              <a:lnSpc>
                <a:spcPct val="110000"/>
              </a:lnSpc>
              <a:spcAft>
                <a:spcPts val="0"/>
              </a:spcAft>
            </a:pPr>
            <a:r>
              <a:rPr lang="ru-RU"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Разные виды театра: настольный, на ширме, на </a:t>
            </a:r>
            <a:r>
              <a:rPr lang="ru-RU" sz="1400" dirty="0" err="1" smtClean="0">
                <a:latin typeface="Times New Roman" pitchFamily="18" charset="0"/>
                <a:cs typeface="Times New Roman" pitchFamily="18" charset="0"/>
              </a:rPr>
              <a:t>фланелеграфе</a:t>
            </a:r>
            <a:r>
              <a:rPr lang="ru-RU" sz="1400" dirty="0" smtClean="0">
                <a:latin typeface="Times New Roman" pitchFamily="18" charset="0"/>
                <a:cs typeface="Times New Roman" pitchFamily="18" charset="0"/>
              </a:rPr>
              <a:t>, теневой, магнитный, бибабо, «живая» рука, пальчиковый, </a:t>
            </a:r>
            <a:r>
              <a:rPr lang="ru-RU" sz="1400" dirty="0" err="1" smtClean="0">
                <a:latin typeface="Times New Roman" pitchFamily="18" charset="0"/>
                <a:cs typeface="Times New Roman" pitchFamily="18" charset="0"/>
              </a:rPr>
              <a:t>ложковый</a:t>
            </a:r>
            <a:r>
              <a:rPr lang="ru-RU" sz="1400" dirty="0" smtClean="0">
                <a:latin typeface="Times New Roman" pitchFamily="18" charset="0"/>
                <a:cs typeface="Times New Roman" pitchFamily="18" charset="0"/>
              </a:rPr>
              <a:t>, перчаточный.</a:t>
            </a:r>
          </a:p>
          <a:p>
            <a:pPr>
              <a:lnSpc>
                <a:spcPct val="110000"/>
              </a:lnSpc>
              <a:spcAft>
                <a:spcPts val="0"/>
              </a:spcAft>
            </a:pPr>
            <a:r>
              <a:rPr lang="ru-RU" sz="1400" dirty="0" smtClean="0">
                <a:latin typeface="Times New Roman" pitchFamily="18" charset="0"/>
                <a:cs typeface="Times New Roman" pitchFamily="18" charset="0"/>
              </a:rPr>
              <a:t>•  </a:t>
            </a:r>
            <a:r>
              <a:rPr lang="ru-RU" sz="1400" cap="all" dirty="0" smtClean="0">
                <a:latin typeface="Times New Roman" pitchFamily="18" charset="0"/>
                <a:cs typeface="Times New Roman" pitchFamily="18" charset="0"/>
              </a:rPr>
              <a:t>и</a:t>
            </a:r>
            <a:r>
              <a:rPr lang="ru-RU" sz="1400" dirty="0" smtClean="0">
                <a:latin typeface="Times New Roman" pitchFamily="18" charset="0"/>
                <a:cs typeface="Times New Roman" pitchFamily="18" charset="0"/>
              </a:rPr>
              <a:t>грушки-забавы. </a:t>
            </a:r>
          </a:p>
          <a:p>
            <a:pPr>
              <a:lnSpc>
                <a:spcPct val="110000"/>
              </a:lnSpc>
              <a:spcAft>
                <a:spcPts val="0"/>
              </a:spcAft>
            </a:pPr>
            <a:r>
              <a:rPr lang="ru-RU" sz="1400" dirty="0" smtClean="0">
                <a:latin typeface="Times New Roman" pitchFamily="18" charset="0"/>
                <a:cs typeface="Times New Roman" pitchFamily="18" charset="0"/>
              </a:rPr>
              <a:t>•  </a:t>
            </a:r>
            <a:r>
              <a:rPr lang="ru-RU" sz="1400" cap="all" dirty="0" smtClean="0">
                <a:latin typeface="Times New Roman" pitchFamily="18" charset="0"/>
                <a:cs typeface="Times New Roman" pitchFamily="18" charset="0"/>
              </a:rPr>
              <a:t>м</a:t>
            </a:r>
            <a:r>
              <a:rPr lang="ru-RU" sz="1400" dirty="0" smtClean="0">
                <a:latin typeface="Times New Roman" pitchFamily="18" charset="0"/>
                <a:cs typeface="Times New Roman" pitchFamily="18" charset="0"/>
              </a:rPr>
              <a:t>аски, шапочки. </a:t>
            </a:r>
          </a:p>
          <a:p>
            <a:pPr>
              <a:lnSpc>
                <a:spcPct val="110000"/>
              </a:lnSpc>
              <a:spcAft>
                <a:spcPts val="0"/>
              </a:spcAft>
            </a:pPr>
            <a:r>
              <a:rPr lang="ru-RU" sz="1400" dirty="0" smtClean="0">
                <a:latin typeface="Times New Roman" pitchFamily="18" charset="0"/>
                <a:cs typeface="Times New Roman" pitchFamily="18" charset="0"/>
              </a:rPr>
              <a:t>•  </a:t>
            </a:r>
            <a:r>
              <a:rPr lang="ru-RU" sz="1400" cap="all" dirty="0" smtClean="0">
                <a:latin typeface="Times New Roman" pitchFamily="18" charset="0"/>
                <a:cs typeface="Times New Roman" pitchFamily="18" charset="0"/>
              </a:rPr>
              <a:t>д</a:t>
            </a:r>
            <a:r>
              <a:rPr lang="ru-RU" sz="1400" dirty="0" smtClean="0">
                <a:latin typeface="Times New Roman" pitchFamily="18" charset="0"/>
                <a:cs typeface="Times New Roman" pitchFamily="18" charset="0"/>
              </a:rPr>
              <a:t>екорации, театральные атрибуты.</a:t>
            </a:r>
          </a:p>
          <a:p>
            <a:pPr>
              <a:lnSpc>
                <a:spcPct val="110000"/>
              </a:lnSpc>
              <a:spcAft>
                <a:spcPts val="0"/>
              </a:spcAft>
            </a:pPr>
            <a:r>
              <a:rPr lang="ru-RU" sz="1400" dirty="0" smtClean="0">
                <a:latin typeface="Times New Roman" pitchFamily="18" charset="0"/>
                <a:cs typeface="Times New Roman" pitchFamily="18" charset="0"/>
              </a:rPr>
              <a:t>•  Ширмы. </a:t>
            </a:r>
          </a:p>
          <a:p>
            <a:pPr>
              <a:lnSpc>
                <a:spcPct val="110000"/>
              </a:lnSpc>
              <a:spcAft>
                <a:spcPts val="0"/>
              </a:spcAft>
            </a:pP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Фланелеграф</a:t>
            </a:r>
            <a:r>
              <a:rPr lang="ru-RU" sz="1400" dirty="0" smtClean="0">
                <a:latin typeface="Times New Roman" pitchFamily="18" charset="0"/>
                <a:cs typeface="Times New Roman" pitchFamily="18" charset="0"/>
              </a:rPr>
              <a:t>.</a:t>
            </a:r>
          </a:p>
          <a:p>
            <a:pPr>
              <a:lnSpc>
                <a:spcPct val="110000"/>
              </a:lnSpc>
              <a:spcAft>
                <a:spcPts val="0"/>
              </a:spcAft>
            </a:pPr>
            <a:r>
              <a:rPr lang="ru-RU" sz="1400" dirty="0">
                <a:latin typeface="Times New Roman" pitchFamily="18" charset="0"/>
                <a:cs typeface="Times New Roman" pitchFamily="18" charset="0"/>
              </a:rPr>
              <a:t>Картинки для </a:t>
            </a:r>
            <a:r>
              <a:rPr lang="ru-RU" sz="1400" dirty="0" err="1">
                <a:latin typeface="Times New Roman" pitchFamily="18" charset="0"/>
                <a:cs typeface="Times New Roman" pitchFamily="18" charset="0"/>
              </a:rPr>
              <a:t>потешки</a:t>
            </a:r>
            <a:r>
              <a:rPr lang="ru-RU" sz="1400" dirty="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a:lnSpc>
                <a:spcPct val="110000"/>
              </a:lnSpc>
              <a:spcAft>
                <a:spcPts val="0"/>
              </a:spcAft>
            </a:pPr>
            <a:r>
              <a:rPr lang="ru-RU" sz="1400" dirty="0" smtClean="0">
                <a:latin typeface="Times New Roman" pitchFamily="18" charset="0"/>
                <a:cs typeface="Times New Roman" pitchFamily="18" charset="0"/>
              </a:rPr>
              <a:t>•  Домик (избушка) для показа фольклорных произведений.</a:t>
            </a:r>
          </a:p>
          <a:p>
            <a:pPr>
              <a:lnSpc>
                <a:spcPct val="110000"/>
              </a:lnSpc>
              <a:spcAft>
                <a:spcPts val="0"/>
              </a:spcAft>
            </a:pPr>
            <a:r>
              <a:rPr lang="ru-RU" sz="1400" dirty="0" smtClean="0">
                <a:latin typeface="Times New Roman" pitchFamily="18" charset="0"/>
                <a:cs typeface="Times New Roman" pitchFamily="18" charset="0"/>
              </a:rPr>
              <a:t>•  Атрибуты для ярмарки.</a:t>
            </a:r>
          </a:p>
          <a:p>
            <a:pPr>
              <a:lnSpc>
                <a:spcPct val="110000"/>
              </a:lnSpc>
              <a:spcAft>
                <a:spcPts val="0"/>
              </a:spcAft>
            </a:pPr>
            <a:r>
              <a:rPr lang="ru-RU" sz="1400" dirty="0" smtClean="0">
                <a:latin typeface="Times New Roman" pitchFamily="18" charset="0"/>
                <a:cs typeface="Times New Roman" pitchFamily="18" charset="0"/>
              </a:rPr>
              <a:t>•  Наглядно-дидактические пособия, серия «Мир в картинках»:    Герои сказок. </a:t>
            </a:r>
          </a:p>
          <a:p>
            <a:pPr>
              <a:lnSpc>
                <a:spcPct val="115000"/>
              </a:lnSpc>
              <a:spcAft>
                <a:spcPts val="0"/>
              </a:spcAft>
            </a:pPr>
            <a:r>
              <a:rPr lang="ru-RU" sz="1400" dirty="0" smtClean="0">
                <a:latin typeface="Times New Roman" pitchFamily="18" charset="0"/>
                <a:cs typeface="Times New Roman" pitchFamily="18" charset="0"/>
              </a:rPr>
              <a:t>•  Аксессуары сказочных персонажей, шапочки, рисунки-эмблемы на </a:t>
            </a:r>
            <a:r>
              <a:rPr lang="ru-RU" sz="1400" dirty="0" err="1" smtClean="0">
                <a:latin typeface="Times New Roman" pitchFamily="18" charset="0"/>
                <a:cs typeface="Times New Roman" pitchFamily="18" charset="0"/>
              </a:rPr>
              <a:t>ободочках</a:t>
            </a:r>
            <a:endParaRPr lang="ru-RU" sz="1400" dirty="0"/>
          </a:p>
        </p:txBody>
      </p:sp>
      <p:pic>
        <p:nvPicPr>
          <p:cNvPr id="12" name="Picture 2" descr="C:\Users\Admin\Desktop\HPIM368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32" t="5759" b="4773"/>
          <a:stretch/>
        </p:blipFill>
        <p:spPr bwMode="auto">
          <a:xfrm>
            <a:off x="3328334" y="6509096"/>
            <a:ext cx="2993043" cy="21125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268760" y="630387"/>
            <a:ext cx="432048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b="1" dirty="0" smtClean="0">
                <a:solidFill>
                  <a:srgbClr val="FF0000"/>
                </a:solidFill>
                <a:latin typeface="Times New Roman" pitchFamily="18" charset="0"/>
                <a:cs typeface="Times New Roman" pitchFamily="18" charset="0"/>
              </a:rPr>
              <a:t>ЦЕНТР ТЕАТРА</a:t>
            </a:r>
            <a:endParaRPr lang="ru-RU" b="1" dirty="0">
              <a:solidFill>
                <a:srgbClr val="FF0000"/>
              </a:solidFill>
              <a:latin typeface="Times New Roman" pitchFamily="18" charset="0"/>
              <a:cs typeface="Times New Roman" pitchFamily="18" charset="0"/>
            </a:endParaRPr>
          </a:p>
        </p:txBody>
      </p:sp>
      <p:pic>
        <p:nvPicPr>
          <p:cNvPr id="18" name="Picture 2" descr="C:\Users\Admin\Desktop\предметно-развивающая среда\Рисунок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8334" y="4562478"/>
            <a:ext cx="3032519" cy="19462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Picture 2" descr="C:\Users\Admin\Desktop\фото  предметно развивающая среда группы\HPIM368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2064" b="12346"/>
          <a:stretch/>
        </p:blipFill>
        <p:spPr bwMode="auto">
          <a:xfrm>
            <a:off x="3541722" y="1892024"/>
            <a:ext cx="2623582" cy="12906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C:\Users\Admin\Downloads\20210203_10013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9728" y="4861220"/>
            <a:ext cx="2703247" cy="36649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08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80" y="571472"/>
            <a:ext cx="578647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b="1" dirty="0" smtClean="0">
                <a:solidFill>
                  <a:srgbClr val="FF0000"/>
                </a:solidFill>
                <a:latin typeface="Times New Roman" pitchFamily="18" charset="0"/>
                <a:cs typeface="Times New Roman" pitchFamily="18" charset="0"/>
              </a:rPr>
              <a:t>ЗАДАЧИ ВОСПИТАНИЯ И РАЗВИТИЯ</a:t>
            </a:r>
          </a:p>
          <a:p>
            <a:pPr algn="ctr"/>
            <a:r>
              <a:rPr lang="ru-RU" b="1" dirty="0" smtClean="0">
                <a:solidFill>
                  <a:srgbClr val="FF0000"/>
                </a:solidFill>
                <a:latin typeface="Times New Roman" pitchFamily="18" charset="0"/>
                <a:cs typeface="Times New Roman" pitchFamily="18" charset="0"/>
              </a:rPr>
              <a:t>ДЕТЕЙ МЛАДШЕГО ДОШКОЛЬНОГО ВОЗРАСТА</a:t>
            </a:r>
            <a:endParaRPr lang="ru-RU" b="1" dirty="0">
              <a:solidFill>
                <a:srgbClr val="FF0000"/>
              </a:solidFill>
              <a:latin typeface="Times New Roman" pitchFamily="18" charset="0"/>
              <a:cs typeface="Times New Roman" pitchFamily="18" charset="0"/>
            </a:endParaRPr>
          </a:p>
        </p:txBody>
      </p:sp>
      <p:sp>
        <p:nvSpPr>
          <p:cNvPr id="5" name="TextBox 4"/>
          <p:cNvSpPr txBox="1"/>
          <p:nvPr/>
        </p:nvSpPr>
        <p:spPr>
          <a:xfrm>
            <a:off x="500042" y="1357290"/>
            <a:ext cx="5786478" cy="6401753"/>
          </a:xfrm>
          <a:prstGeom prst="rect">
            <a:avLst/>
          </a:prstGeom>
          <a:noFill/>
        </p:spPr>
        <p:txBody>
          <a:bodyPr wrap="square" rtlCol="0">
            <a:spAutoFit/>
          </a:bodyPr>
          <a:lstStyle/>
          <a:p>
            <a:pPr algn="just"/>
            <a:r>
              <a:rPr lang="ru-RU" sz="1400" dirty="0" smtClean="0">
                <a:latin typeface="Times New Roman" pitchFamily="18" charset="0"/>
                <a:cs typeface="Times New Roman" pitchFamily="18" charset="0"/>
              </a:rPr>
              <a:t>1.Способствовать благоприятной адаптации малышей в детском саду, установлению добрых отношений с воспитателем и детьми в  группе, устойчивому эмоционально-положительному самочувствию и активности каждого ребенка. </a:t>
            </a:r>
          </a:p>
          <a:p>
            <a:pPr algn="just"/>
            <a:r>
              <a:rPr lang="ru-RU" sz="1400" dirty="0" smtClean="0">
                <a:latin typeface="Times New Roman" pitchFamily="18" charset="0"/>
                <a:cs typeface="Times New Roman" pitchFamily="18" charset="0"/>
              </a:rPr>
              <a:t>2.  Обеспечить полноценное физическое развитие детей, своевременное овладение основными движениями и гигиеническими навыками. </a:t>
            </a:r>
          </a:p>
          <a:p>
            <a:pPr algn="just"/>
            <a:r>
              <a:rPr lang="ru-RU" sz="1400" dirty="0" smtClean="0">
                <a:latin typeface="Times New Roman" pitchFamily="18" charset="0"/>
                <a:cs typeface="Times New Roman" pitchFamily="18" charset="0"/>
              </a:rPr>
              <a:t>3.  Способствовать развитию познавательной активности детей, обогащать их представления об окружающих предметах и явлениях, учить выделять некоторые особенности предметов на основе способов сенсорного обследования, сравнения, элементарного анализа;</a:t>
            </a:r>
          </a:p>
          <a:p>
            <a:pPr algn="just"/>
            <a:r>
              <a:rPr lang="ru-RU" sz="1400" dirty="0" smtClean="0">
                <a:latin typeface="Times New Roman" pitchFamily="18" charset="0"/>
                <a:cs typeface="Times New Roman" pitchFamily="18" charset="0"/>
              </a:rPr>
              <a:t>4.  Способствовать развитию у детей самостоятельности, овладению разнообразными способами действий, приобретению навыков элементарного самообслуживания, самостоятельной игровой деятельности и общения;</a:t>
            </a:r>
          </a:p>
          <a:p>
            <a:pPr algn="just"/>
            <a:r>
              <a:rPr lang="ru-RU" sz="1400" dirty="0" smtClean="0">
                <a:latin typeface="Times New Roman" pitchFamily="18" charset="0"/>
                <a:cs typeface="Times New Roman" pitchFamily="18" charset="0"/>
              </a:rPr>
              <a:t>5.  Воспитывать доброжелательное отношение детей к окружающему, эмоциональную отзывчивость на состоянии других людей, добрые чувства к животным и растениям;</a:t>
            </a:r>
          </a:p>
          <a:p>
            <a:pPr algn="just"/>
            <a:r>
              <a:rPr lang="ru-RU" sz="1400" dirty="0" smtClean="0">
                <a:latin typeface="Times New Roman" pitchFamily="18" charset="0"/>
                <a:cs typeface="Times New Roman" pitchFamily="18" charset="0"/>
              </a:rPr>
              <a:t>6.  Развивать интерес детей к сотрудничеству, навыки речевого и </a:t>
            </a:r>
            <a:r>
              <a:rPr lang="ru-RU" sz="1400" dirty="0" err="1" smtClean="0">
                <a:latin typeface="Times New Roman" pitchFamily="18" charset="0"/>
                <a:cs typeface="Times New Roman" pitchFamily="18" charset="0"/>
              </a:rPr>
              <a:t>деятельностного</a:t>
            </a:r>
            <a:r>
              <a:rPr lang="ru-RU" sz="1400" dirty="0" smtClean="0">
                <a:latin typeface="Times New Roman" pitchFamily="18" charset="0"/>
                <a:cs typeface="Times New Roman" pitchFamily="18" charset="0"/>
              </a:rPr>
              <a:t> общения со взрослыми и сверстниками, обогащать опыт игрового общения;</a:t>
            </a:r>
          </a:p>
          <a:p>
            <a:pPr algn="just"/>
            <a:r>
              <a:rPr lang="ru-RU" sz="1400" dirty="0" smtClean="0">
                <a:latin typeface="Times New Roman" pitchFamily="18" charset="0"/>
                <a:cs typeface="Times New Roman" pitchFamily="18" charset="0"/>
              </a:rPr>
              <a:t>7. Способствовать развитию воображения и творческих проявлений детей, интереса к участию в игровой и художественной деятельности с элементами творчества, радости от реализации своих замыслов и желаний. </a:t>
            </a:r>
          </a:p>
          <a:p>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 </a:t>
            </a:r>
          </a:p>
          <a:p>
            <a:endParaRPr lang="ru-RU" sz="1400" dirty="0"/>
          </a:p>
        </p:txBody>
      </p:sp>
      <p:pic>
        <p:nvPicPr>
          <p:cNvPr id="1026" name="Picture 2" descr="C:\Users\Метод2\Desktop\8.png"/>
          <p:cNvPicPr>
            <a:picLocks noChangeAspect="1" noChangeArrowheads="1"/>
          </p:cNvPicPr>
          <p:nvPr/>
        </p:nvPicPr>
        <p:blipFill>
          <a:blip r:embed="rId2"/>
          <a:srcRect/>
          <a:stretch>
            <a:fillRect/>
          </a:stretch>
        </p:blipFill>
        <p:spPr bwMode="auto">
          <a:xfrm>
            <a:off x="2132856" y="6331709"/>
            <a:ext cx="2225338" cy="2383695"/>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4704" y="611560"/>
            <a:ext cx="5256584"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1600" b="1" dirty="0" smtClean="0">
                <a:solidFill>
                  <a:srgbClr val="FF0000"/>
                </a:solidFill>
                <a:latin typeface="Times New Roman" pitchFamily="18" charset="0"/>
                <a:cs typeface="Times New Roman" pitchFamily="18" charset="0"/>
              </a:rPr>
              <a:t>ОБРАЗОВАТЕЛЬНАЯ ОБЛАСТЬ</a:t>
            </a:r>
          </a:p>
          <a:p>
            <a:pPr algn="ctr"/>
            <a:r>
              <a:rPr lang="ru-RU" sz="1600" b="1" dirty="0" smtClean="0">
                <a:solidFill>
                  <a:srgbClr val="FF0000"/>
                </a:solidFill>
                <a:latin typeface="Times New Roman" pitchFamily="18" charset="0"/>
                <a:cs typeface="Times New Roman" pitchFamily="18" charset="0"/>
              </a:rPr>
              <a:t> «ФИЗИЧЕСКОЕ РАЗВИТИЕ»</a:t>
            </a:r>
            <a:endParaRPr lang="ru-RU" sz="1600" b="1" dirty="0">
              <a:solidFill>
                <a:srgbClr val="FF0000"/>
              </a:solidFill>
              <a:latin typeface="Times New Roman" pitchFamily="18" charset="0"/>
              <a:cs typeface="Times New Roman" pitchFamily="18" charset="0"/>
            </a:endParaRPr>
          </a:p>
        </p:txBody>
      </p:sp>
      <p:sp>
        <p:nvSpPr>
          <p:cNvPr id="6" name="TextBox 5"/>
          <p:cNvSpPr txBox="1"/>
          <p:nvPr/>
        </p:nvSpPr>
        <p:spPr>
          <a:xfrm>
            <a:off x="533775" y="1331640"/>
            <a:ext cx="5800642" cy="2739211"/>
          </a:xfrm>
          <a:prstGeom prst="rect">
            <a:avLst/>
          </a:prstGeom>
          <a:noFill/>
        </p:spPr>
        <p:txBody>
          <a:bodyPr wrap="square" rtlCol="0">
            <a:spAutoFit/>
          </a:bodyPr>
          <a:lstStyle/>
          <a:p>
            <a:r>
              <a:rPr lang="ru-RU" sz="1400" b="1" dirty="0" smtClean="0">
                <a:latin typeface="Times New Roman" pitchFamily="18" charset="0"/>
                <a:cs typeface="Times New Roman" pitchFamily="18" charset="0"/>
              </a:rPr>
              <a:t>Физическое развитие включает</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1. Приобретение </a:t>
            </a:r>
            <a:r>
              <a:rPr lang="ru-RU" sz="1400" dirty="0">
                <a:latin typeface="Times New Roman" pitchFamily="18" charset="0"/>
                <a:cs typeface="Times New Roman" pitchFamily="18" charset="0"/>
              </a:rPr>
              <a:t>опыта в двигательной деятельности детей, в том числе связанной с выполнением упражнений, направленных на развитие таких физических качеств, как координация и гибкость;</a:t>
            </a:r>
          </a:p>
          <a:p>
            <a:r>
              <a:rPr lang="ru-RU" sz="1400" dirty="0" smtClean="0">
                <a:latin typeface="Times New Roman" pitchFamily="18" charset="0"/>
                <a:cs typeface="Times New Roman" pitchFamily="18" charset="0"/>
              </a:rPr>
              <a:t>2. Формирование </a:t>
            </a:r>
            <a:r>
              <a:rPr lang="ru-RU" sz="1400" dirty="0">
                <a:latin typeface="Times New Roman" pitchFamily="18" charset="0"/>
                <a:cs typeface="Times New Roman" pitchFamily="18" charset="0"/>
              </a:rPr>
              <a:t>начальных представлений о некоторых видах спорта,</a:t>
            </a:r>
          </a:p>
          <a:p>
            <a:r>
              <a:rPr lang="ru-RU" sz="1400" dirty="0" smtClean="0">
                <a:latin typeface="Times New Roman" pitchFamily="18" charset="0"/>
                <a:cs typeface="Times New Roman" pitchFamily="18" charset="0"/>
              </a:rPr>
              <a:t>3. Овладение </a:t>
            </a:r>
            <a:r>
              <a:rPr lang="ru-RU" sz="1400" dirty="0">
                <a:latin typeface="Times New Roman" pitchFamily="18" charset="0"/>
                <a:cs typeface="Times New Roman" pitchFamily="18" charset="0"/>
              </a:rPr>
              <a:t>подвижными играми с правилами;</a:t>
            </a:r>
          </a:p>
          <a:p>
            <a:r>
              <a:rPr lang="ru-RU" sz="1400" dirty="0" smtClean="0">
                <a:latin typeface="Times New Roman" pitchFamily="18" charset="0"/>
                <a:cs typeface="Times New Roman" pitchFamily="18" charset="0"/>
              </a:rPr>
              <a:t>4. Становление </a:t>
            </a:r>
            <a:r>
              <a:rPr lang="ru-RU" sz="1400" dirty="0">
                <a:latin typeface="Times New Roman" pitchFamily="18" charset="0"/>
                <a:cs typeface="Times New Roman" pitchFamily="18" charset="0"/>
              </a:rPr>
              <a:t>целенаправленности и </a:t>
            </a:r>
            <a:r>
              <a:rPr lang="ru-RU" sz="1400" dirty="0" err="1">
                <a:latin typeface="Times New Roman" pitchFamily="18" charset="0"/>
                <a:cs typeface="Times New Roman" pitchFamily="18" charset="0"/>
              </a:rPr>
              <a:t>саморегуляции</a:t>
            </a:r>
            <a:r>
              <a:rPr lang="ru-RU" sz="1400" dirty="0">
                <a:latin typeface="Times New Roman" pitchFamily="18" charset="0"/>
                <a:cs typeface="Times New Roman" pitchFamily="18" charset="0"/>
              </a:rPr>
              <a:t> в двигательной сфере;</a:t>
            </a:r>
          </a:p>
          <a:p>
            <a:r>
              <a:rPr lang="ru-RU" sz="1400" dirty="0" smtClean="0">
                <a:latin typeface="Times New Roman" pitchFamily="18" charset="0"/>
                <a:cs typeface="Times New Roman" pitchFamily="18" charset="0"/>
              </a:rPr>
              <a:t>5. Становление </a:t>
            </a:r>
            <a:r>
              <a:rPr lang="ru-RU" sz="1400" dirty="0">
                <a:latin typeface="Times New Roman" pitchFamily="18" charset="0"/>
                <a:cs typeface="Times New Roman" pitchFamily="18" charset="0"/>
              </a:rPr>
              <a:t>ценностей здорового образа жизни, овладение его элементарными нормами и правилами (в питании, двигательном режиме, закаливании, при формировании полезных привычек и др.).</a:t>
            </a:r>
          </a:p>
          <a:p>
            <a:endParaRPr lang="ru-RU" dirty="0">
              <a:solidFill>
                <a:srgbClr val="002060"/>
              </a:solidFill>
            </a:endParaRPr>
          </a:p>
        </p:txBody>
      </p:sp>
      <p:pic>
        <p:nvPicPr>
          <p:cNvPr id="1026" name="Picture 2" descr="C:\Users\Метод2\Desktop\-11-638.jpg"/>
          <p:cNvPicPr>
            <a:picLocks noChangeAspect="1" noChangeArrowheads="1"/>
          </p:cNvPicPr>
          <p:nvPr/>
        </p:nvPicPr>
        <p:blipFill>
          <a:blip r:embed="rId2"/>
          <a:srcRect/>
          <a:stretch>
            <a:fillRect/>
          </a:stretch>
        </p:blipFill>
        <p:spPr bwMode="auto">
          <a:xfrm>
            <a:off x="533775" y="3918554"/>
            <a:ext cx="5800642" cy="4541878"/>
          </a:xfrm>
          <a:prstGeom prst="rect">
            <a:avLst/>
          </a:prstGeom>
          <a:ln>
            <a:noFill/>
          </a:ln>
          <a:effectLst>
            <a:softEdge rad="112500"/>
          </a:effectLst>
        </p:spPr>
      </p:pic>
    </p:spTree>
    <p:extLst>
      <p:ext uri="{BB962C8B-B14F-4D97-AF65-F5344CB8AC3E}">
        <p14:creationId xmlns:p14="http://schemas.microsoft.com/office/powerpoint/2010/main" val="1539790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42" y="1000100"/>
            <a:ext cx="5857916" cy="3539430"/>
          </a:xfrm>
          <a:prstGeom prst="rect">
            <a:avLst/>
          </a:prstGeom>
          <a:noFill/>
        </p:spPr>
        <p:txBody>
          <a:bodyPr wrap="square" rtlCol="0">
            <a:spAutoFit/>
          </a:bodyPr>
          <a:lstStyle/>
          <a:p>
            <a:r>
              <a:rPr lang="ru-RU" sz="1400" dirty="0">
                <a:latin typeface="Times New Roman" pitchFamily="18" charset="0"/>
                <a:cs typeface="Times New Roman" pitchFamily="18" charset="0"/>
              </a:rPr>
              <a:t>•  Оборудование для ходьбы, бега, тренировки равновесия: </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коврики, дорожки массажные со </a:t>
            </a:r>
            <a:r>
              <a:rPr lang="ru-RU" sz="1400" dirty="0" err="1">
                <a:latin typeface="Times New Roman" pitchFamily="18" charset="0"/>
                <a:cs typeface="Times New Roman" pitchFamily="18" charset="0"/>
              </a:rPr>
              <a:t>следочками</a:t>
            </a:r>
            <a:r>
              <a:rPr lang="ru-RU" sz="1400" dirty="0">
                <a:latin typeface="Times New Roman" pitchFamily="18" charset="0"/>
                <a:cs typeface="Times New Roman" pitchFamily="18" charset="0"/>
              </a:rPr>
              <a:t> (для профилактики плоскостопия) 180  40 см; мешочки с песком.</a:t>
            </a:r>
          </a:p>
          <a:p>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Оборудование для катания, бросания, ловли: корзина для метания мячей; мяч резиновый (диаметр 10–15 см); </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обруч малый (диаметр 54–65 см); шарик пластмассовый (диаметр 4 см); набивные </a:t>
            </a:r>
            <a:r>
              <a:rPr lang="ru-RU" sz="1400" dirty="0" smtClean="0">
                <a:latin typeface="Times New Roman" pitchFamily="18" charset="0"/>
                <a:cs typeface="Times New Roman" pitchFamily="18" charset="0"/>
              </a:rPr>
              <a:t>мячи, кегли.</a:t>
            </a:r>
          </a:p>
          <a:p>
            <a:r>
              <a:rPr lang="ru-RU" sz="1400" dirty="0" smtClean="0">
                <a:latin typeface="Times New Roman" pitchFamily="18" charset="0"/>
                <a:cs typeface="Times New Roman" pitchFamily="18" charset="0"/>
              </a:rPr>
              <a:t>•  Нестандартное оборудование. </a:t>
            </a:r>
            <a:r>
              <a:rPr lang="ru-RU" sz="1400" cap="all" dirty="0" smtClean="0">
                <a:latin typeface="Times New Roman" pitchFamily="18" charset="0"/>
                <a:cs typeface="Times New Roman" pitchFamily="18" charset="0"/>
              </a:rPr>
              <a:t>р</a:t>
            </a:r>
            <a:r>
              <a:rPr lang="ru-RU" sz="1400" dirty="0" smtClean="0">
                <a:latin typeface="Times New Roman" pitchFamily="18" charset="0"/>
                <a:cs typeface="Times New Roman" pitchFamily="18" charset="0"/>
              </a:rPr>
              <a:t>азноцветные флажки, ленточки-султанчики,.</a:t>
            </a:r>
          </a:p>
          <a:p>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Атрибутика к подвижным играм (шапочки, медальоны).</a:t>
            </a:r>
          </a:p>
          <a:p>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Разнообразные игрушки, стимулирующие двигательную активность: мячи, флажки, платочки, султанчики, кубики, погремушки, шишки, шары, палки, </a:t>
            </a:r>
            <a:r>
              <a:rPr lang="ru-RU" sz="1400" dirty="0" smtClean="0">
                <a:latin typeface="Times New Roman" pitchFamily="18" charset="0"/>
                <a:cs typeface="Times New Roman" pitchFamily="18" charset="0"/>
              </a:rPr>
              <a:t>ленты</a:t>
            </a:r>
            <a:r>
              <a:rPr lang="ru-RU" sz="1400" dirty="0">
                <a:latin typeface="Times New Roman" pitchFamily="18" charset="0"/>
                <a:cs typeface="Times New Roman" pitchFamily="18" charset="0"/>
              </a:rPr>
              <a:t>.</a:t>
            </a:r>
          </a:p>
          <a:p>
            <a:r>
              <a:rPr lang="ru-RU" sz="1400" dirty="0">
                <a:latin typeface="Times New Roman" pitchFamily="18" charset="0"/>
                <a:cs typeface="Times New Roman" pitchFamily="18" charset="0"/>
              </a:rPr>
              <a:t>•  Плоскостные дорожки, ребристая доска.</a:t>
            </a:r>
          </a:p>
          <a:p>
            <a:r>
              <a:rPr lang="ru-RU" sz="1400" dirty="0">
                <a:latin typeface="Times New Roman" pitchFamily="18" charset="0"/>
                <a:cs typeface="Times New Roman" pitchFamily="18" charset="0"/>
              </a:rPr>
              <a:t>•  Набивные мешочки для бросания.</a:t>
            </a:r>
          </a:p>
          <a:p>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Коврики для массажа стоп, с наклеенными на основу формами из </a:t>
            </a:r>
            <a:r>
              <a:rPr lang="ru-RU" sz="1400" dirty="0" smtClean="0">
                <a:latin typeface="Times New Roman" pitchFamily="18" charset="0"/>
                <a:cs typeface="Times New Roman" pitchFamily="18" charset="0"/>
              </a:rPr>
              <a:t>резины</a:t>
            </a:r>
            <a:r>
              <a:rPr lang="ru-RU" sz="1400" dirty="0">
                <a:latin typeface="Times New Roman" pitchFamily="18" charset="0"/>
                <a:cs typeface="Times New Roman" pitchFamily="18" charset="0"/>
              </a:rPr>
              <a:t>, пуговиц разного диаметра, пробок от пластиковых </a:t>
            </a:r>
            <a:r>
              <a:rPr lang="ru-RU" sz="1400" dirty="0" smtClean="0">
                <a:latin typeface="Times New Roman" pitchFamily="18" charset="0"/>
                <a:cs typeface="Times New Roman" pitchFamily="18" charset="0"/>
              </a:rPr>
              <a:t>бутылок.</a:t>
            </a:r>
            <a:endParaRPr lang="ru-RU" sz="1400" dirty="0">
              <a:latin typeface="Times New Roman" pitchFamily="18" charset="0"/>
              <a:cs typeface="Times New Roman" pitchFamily="18" charset="0"/>
            </a:endParaRPr>
          </a:p>
        </p:txBody>
      </p:sp>
      <p:sp>
        <p:nvSpPr>
          <p:cNvPr id="3" name="TextBox 2"/>
          <p:cNvSpPr txBox="1"/>
          <p:nvPr/>
        </p:nvSpPr>
        <p:spPr>
          <a:xfrm>
            <a:off x="785794" y="500034"/>
            <a:ext cx="518457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b="1" dirty="0" smtClean="0">
                <a:solidFill>
                  <a:srgbClr val="FF0000"/>
                </a:solidFill>
                <a:latin typeface="Times New Roman" pitchFamily="18" charset="0"/>
                <a:cs typeface="Times New Roman" pitchFamily="18" charset="0"/>
              </a:rPr>
              <a:t>ЦЕНТР ДВИГАТЕЛЬНОЙ АКТИВНОСТИ</a:t>
            </a:r>
            <a:endParaRPr lang="ru-RU" b="1" dirty="0">
              <a:solidFill>
                <a:srgbClr val="FF0000"/>
              </a:solidFill>
              <a:latin typeface="Times New Roman" pitchFamily="18" charset="0"/>
              <a:cs typeface="Times New Roman" pitchFamily="18" charset="0"/>
            </a:endParaRPr>
          </a:p>
        </p:txBody>
      </p:sp>
      <p:sp>
        <p:nvSpPr>
          <p:cNvPr id="4" name="TextBox 3"/>
          <p:cNvSpPr txBox="1"/>
          <p:nvPr/>
        </p:nvSpPr>
        <p:spPr>
          <a:xfrm>
            <a:off x="1928802" y="5929322"/>
            <a:ext cx="184731" cy="369332"/>
          </a:xfrm>
          <a:prstGeom prst="rect">
            <a:avLst/>
          </a:prstGeom>
          <a:noFill/>
        </p:spPr>
        <p:txBody>
          <a:bodyPr wrap="none" rtlCol="0">
            <a:spAutoFit/>
          </a:bodyPr>
          <a:lstStyle/>
          <a:p>
            <a:endParaRPr lang="ru-RU" dirty="0"/>
          </a:p>
        </p:txBody>
      </p:sp>
      <p:pic>
        <p:nvPicPr>
          <p:cNvPr id="5" name="Picture 2" descr="C:\Users\Admin\Desktop\HPIM338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794" y="4572000"/>
            <a:ext cx="5286412" cy="41097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972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85926" y="1000100"/>
            <a:ext cx="3674981" cy="369332"/>
          </a:xfrm>
          <a:prstGeom prst="rect">
            <a:avLst/>
          </a:prstGeom>
          <a:noFill/>
        </p:spPr>
        <p:txBody>
          <a:bodyPr wrap="none" rtlCol="0">
            <a:spAutoFit/>
          </a:bodyPr>
          <a:lstStyle/>
          <a:p>
            <a:pPr lvl="0" algn="ctr" eaLnBrk="0" fontAlgn="base" hangingPunct="0">
              <a:spcBef>
                <a:spcPct val="0"/>
              </a:spcBef>
              <a:spcAft>
                <a:spcPct val="0"/>
              </a:spcAft>
            </a:pPr>
            <a:r>
              <a:rPr lang="ru-RU" b="1" i="1" dirty="0">
                <a:solidFill>
                  <a:srgbClr val="002060"/>
                </a:solidFill>
                <a:latin typeface="Arial" pitchFamily="34" charset="0"/>
                <a:ea typeface="Times New Roman" pitchFamily="18" charset="0"/>
                <a:cs typeface="Times New Roman" pitchFamily="18" charset="0"/>
              </a:rPr>
              <a:t>Режим дня на теплый период</a:t>
            </a:r>
            <a:endParaRPr lang="ru-RU" sz="2000" dirty="0">
              <a:solidFill>
                <a:srgbClr val="002060"/>
              </a:solidFill>
              <a:latin typeface="Arial" pitchFamily="34" charset="0"/>
              <a:cs typeface="Arial" pitchFamily="34" charset="0"/>
            </a:endParaRPr>
          </a:p>
        </p:txBody>
      </p:sp>
      <p:sp>
        <p:nvSpPr>
          <p:cNvPr id="11" name="TextBox 10"/>
          <p:cNvSpPr txBox="1"/>
          <p:nvPr/>
        </p:nvSpPr>
        <p:spPr>
          <a:xfrm>
            <a:off x="2317587" y="1547664"/>
            <a:ext cx="184731" cy="369332"/>
          </a:xfrm>
          <a:prstGeom prst="rect">
            <a:avLst/>
          </a:prstGeom>
          <a:noFill/>
        </p:spPr>
        <p:txBody>
          <a:bodyPr wrap="none" rtlCol="0">
            <a:spAutoFit/>
          </a:bodyPr>
          <a:lstStyle/>
          <a:p>
            <a:endParaRPr lang="ru-RU" dirty="0"/>
          </a:p>
        </p:txBody>
      </p:sp>
      <p:sp>
        <p:nvSpPr>
          <p:cNvPr id="10" name="TextBox 9"/>
          <p:cNvSpPr txBox="1"/>
          <p:nvPr/>
        </p:nvSpPr>
        <p:spPr>
          <a:xfrm>
            <a:off x="471591" y="557992"/>
            <a:ext cx="597666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ru-RU" b="1" dirty="0">
                <a:solidFill>
                  <a:srgbClr val="FF0000"/>
                </a:solidFill>
                <a:latin typeface="Times New Roman" pitchFamily="18" charset="0"/>
                <a:cs typeface="Times New Roman" pitchFamily="18" charset="0"/>
              </a:rPr>
              <a:t>ОРГАНИЗАЦИЯ РЕЖИМА </a:t>
            </a:r>
            <a:r>
              <a:rPr lang="ru-RU" b="1" dirty="0" smtClean="0">
                <a:solidFill>
                  <a:srgbClr val="FF0000"/>
                </a:solidFill>
                <a:latin typeface="Times New Roman" pitchFamily="18" charset="0"/>
                <a:cs typeface="Times New Roman" pitchFamily="18" charset="0"/>
              </a:rPr>
              <a:t>ПРЕБЫВАНИЯ ДЕТЕЙ</a:t>
            </a:r>
            <a:endParaRPr lang="ru-RU" b="1" dirty="0"/>
          </a:p>
        </p:txBody>
      </p:sp>
      <p:graphicFrame>
        <p:nvGraphicFramePr>
          <p:cNvPr id="5" name="Таблица 4"/>
          <p:cNvGraphicFramePr>
            <a:graphicFrameLocks noGrp="1"/>
          </p:cNvGraphicFramePr>
          <p:nvPr>
            <p:extLst>
              <p:ext uri="{D42A27DB-BD31-4B8C-83A1-F6EECF244321}">
                <p14:modId xmlns:p14="http://schemas.microsoft.com/office/powerpoint/2010/main" val="3911442905"/>
              </p:ext>
            </p:extLst>
          </p:nvPr>
        </p:nvGraphicFramePr>
        <p:xfrm>
          <a:off x="471591" y="1515375"/>
          <a:ext cx="5801217" cy="7099392"/>
        </p:xfrm>
        <a:graphic>
          <a:graphicData uri="http://schemas.openxmlformats.org/drawingml/2006/table">
            <a:tbl>
              <a:tblPr firstRow="1" bandRow="1">
                <a:tableStyleId>{5C22544A-7EE6-4342-B048-85BDC9FD1C3A}</a:tableStyleId>
              </a:tblPr>
              <a:tblGrid>
                <a:gridCol w="581145"/>
                <a:gridCol w="3744416"/>
                <a:gridCol w="1475656"/>
              </a:tblGrid>
              <a:tr h="464337">
                <a:tc>
                  <a:txBody>
                    <a:bodyPr/>
                    <a:lstStyle/>
                    <a:p>
                      <a:r>
                        <a:rPr lang="ru-RU" sz="1400" b="1" dirty="0" smtClean="0">
                          <a:solidFill>
                            <a:schemeClr val="tx1"/>
                          </a:solidFill>
                          <a:latin typeface="Times New Roman" pitchFamily="18" charset="0"/>
                          <a:cs typeface="Times New Roman" pitchFamily="18" charset="0"/>
                        </a:rPr>
                        <a:t>№ п/п</a:t>
                      </a:r>
                      <a:endParaRPr lang="ru-RU" sz="1400" b="1" dirty="0">
                        <a:solidFill>
                          <a:schemeClr val="tx1"/>
                        </a:solidFill>
                        <a:latin typeface="Times New Roman" pitchFamily="18" charset="0"/>
                        <a:cs typeface="Times New Roman" pitchFamily="18" charset="0"/>
                      </a:endParaRPr>
                    </a:p>
                  </a:txBody>
                  <a:tcPr anchor="ctr">
                    <a:noFill/>
                  </a:tcPr>
                </a:tc>
                <a:tc>
                  <a:txBody>
                    <a:bodyPr/>
                    <a:lstStyle/>
                    <a:p>
                      <a:pPr algn="ctr">
                        <a:lnSpc>
                          <a:spcPct val="107000"/>
                        </a:lnSpc>
                        <a:spcAft>
                          <a:spcPts val="0"/>
                        </a:spcAft>
                      </a:pPr>
                      <a:r>
                        <a:rPr lang="ru-RU" sz="1400" b="1" dirty="0">
                          <a:solidFill>
                            <a:schemeClr val="tx1"/>
                          </a:solidFill>
                          <a:effectLst/>
                          <a:latin typeface="Times New Roman" pitchFamily="18" charset="0"/>
                          <a:ea typeface="Times New Roman"/>
                          <a:cs typeface="Times New Roman" pitchFamily="18" charset="0"/>
                        </a:rPr>
                        <a:t>Режимные моменты</a:t>
                      </a:r>
                      <a:endParaRPr lang="ru-RU" sz="1400" b="1" dirty="0">
                        <a:solidFill>
                          <a:schemeClr val="tx1"/>
                        </a:solidFill>
                        <a:effectLst/>
                        <a:latin typeface="Times New Roman" pitchFamily="18" charset="0"/>
                        <a:ea typeface="Calibri"/>
                        <a:cs typeface="Times New Roman" pitchFamily="18" charset="0"/>
                      </a:endParaRPr>
                    </a:p>
                  </a:txBody>
                  <a:tcPr marL="68580" marR="68580" marT="0" marB="0" anchor="ctr">
                    <a:noFill/>
                  </a:tcPr>
                </a:tc>
                <a:tc>
                  <a:txBody>
                    <a:bodyPr/>
                    <a:lstStyle/>
                    <a:p>
                      <a:pPr algn="ctr">
                        <a:lnSpc>
                          <a:spcPct val="107000"/>
                        </a:lnSpc>
                        <a:spcAft>
                          <a:spcPts val="0"/>
                        </a:spcAft>
                      </a:pPr>
                      <a:r>
                        <a:rPr lang="ru-RU" sz="1400" b="1" dirty="0">
                          <a:solidFill>
                            <a:schemeClr val="tx1"/>
                          </a:solidFill>
                          <a:effectLst/>
                          <a:latin typeface="Times New Roman" pitchFamily="18" charset="0"/>
                          <a:ea typeface="Times New Roman"/>
                          <a:cs typeface="Times New Roman" pitchFamily="18" charset="0"/>
                        </a:rPr>
                        <a:t>С </a:t>
                      </a:r>
                      <a:r>
                        <a:rPr lang="ru-RU" sz="1400" b="1" dirty="0" smtClean="0">
                          <a:solidFill>
                            <a:schemeClr val="tx1"/>
                          </a:solidFill>
                          <a:effectLst/>
                          <a:latin typeface="Times New Roman" pitchFamily="18" charset="0"/>
                          <a:ea typeface="Times New Roman"/>
                          <a:cs typeface="Times New Roman" pitchFamily="18" charset="0"/>
                        </a:rPr>
                        <a:t>3-4 </a:t>
                      </a:r>
                      <a:r>
                        <a:rPr lang="ru-RU" sz="1400" b="1" dirty="0">
                          <a:solidFill>
                            <a:schemeClr val="tx1"/>
                          </a:solidFill>
                          <a:effectLst/>
                          <a:latin typeface="Times New Roman" pitchFamily="18" charset="0"/>
                          <a:ea typeface="Times New Roman"/>
                          <a:cs typeface="Times New Roman" pitchFamily="18" charset="0"/>
                        </a:rPr>
                        <a:t>лет</a:t>
                      </a:r>
                      <a:endParaRPr lang="ru-RU" sz="1400" b="1" dirty="0">
                        <a:solidFill>
                          <a:schemeClr val="tx1"/>
                        </a:solidFill>
                        <a:effectLst/>
                        <a:latin typeface="Times New Roman" pitchFamily="18" charset="0"/>
                        <a:ea typeface="Calibri"/>
                        <a:cs typeface="Times New Roman" pitchFamily="18" charset="0"/>
                      </a:endParaRPr>
                    </a:p>
                  </a:txBody>
                  <a:tcPr marL="68580" marR="68580" marT="0" marB="0" anchor="ctr">
                    <a:noFill/>
                  </a:tcPr>
                </a:tc>
              </a:tr>
              <a:tr h="522241">
                <a:tc>
                  <a:txBody>
                    <a:bodyPr/>
                    <a:lstStyle/>
                    <a:p>
                      <a:pPr algn="ctr"/>
                      <a:r>
                        <a:rPr lang="ru-RU" sz="1400" dirty="0" smtClean="0">
                          <a:latin typeface="Times New Roman" pitchFamily="18" charset="0"/>
                          <a:cs typeface="Times New Roman" pitchFamily="18" charset="0"/>
                        </a:rPr>
                        <a:t>1.</a:t>
                      </a:r>
                      <a:endParaRPr lang="ru-RU" sz="1400" dirty="0">
                        <a:latin typeface="Times New Roman" pitchFamily="18" charset="0"/>
                        <a:cs typeface="Times New Roman" pitchFamily="18" charset="0"/>
                      </a:endParaRPr>
                    </a:p>
                  </a:txBody>
                  <a:tcPr anchor="ctr">
                    <a:noFill/>
                  </a:tcPr>
                </a:tc>
                <a:tc>
                  <a:txBody>
                    <a:bodyPr/>
                    <a:lstStyle/>
                    <a:p>
                      <a:pPr>
                        <a:lnSpc>
                          <a:spcPct val="107000"/>
                        </a:lnSpc>
                        <a:spcAft>
                          <a:spcPts val="0"/>
                        </a:spcAft>
                      </a:pPr>
                      <a:r>
                        <a:rPr lang="ru-RU" sz="1400" dirty="0">
                          <a:effectLst/>
                          <a:latin typeface="Times New Roman"/>
                          <a:ea typeface="Times New Roman"/>
                          <a:cs typeface="Times New Roman"/>
                        </a:rPr>
                        <a:t>Приём детей на улице, осмотр, игры, утренняя гимнастика</a:t>
                      </a:r>
                      <a:endParaRPr lang="ru-RU" sz="1100" dirty="0">
                        <a:effectLst/>
                        <a:latin typeface="Calibri"/>
                        <a:ea typeface="Calibri"/>
                        <a:cs typeface="Times New Roman"/>
                      </a:endParaRPr>
                    </a:p>
                  </a:txBody>
                  <a:tcPr marL="68580" marR="68580" marT="0" marB="0">
                    <a:noFill/>
                  </a:tcPr>
                </a:tc>
                <a:tc>
                  <a:txBody>
                    <a:bodyPr/>
                    <a:lstStyle/>
                    <a:p>
                      <a:pPr algn="ctr">
                        <a:lnSpc>
                          <a:spcPct val="107000"/>
                        </a:lnSpc>
                        <a:spcAft>
                          <a:spcPts val="0"/>
                        </a:spcAft>
                      </a:pPr>
                      <a:r>
                        <a:rPr lang="ru-RU" sz="1400">
                          <a:effectLst/>
                          <a:latin typeface="Times New Roman"/>
                          <a:ea typeface="Times New Roman"/>
                          <a:cs typeface="Times New Roman"/>
                        </a:rPr>
                        <a:t>7.00 –8.20</a:t>
                      </a:r>
                      <a:endParaRPr lang="ru-RU" sz="1100">
                        <a:effectLst/>
                        <a:latin typeface="Calibri"/>
                        <a:ea typeface="Calibri"/>
                        <a:cs typeface="Times New Roman"/>
                      </a:endParaRPr>
                    </a:p>
                  </a:txBody>
                  <a:tcPr marL="68580" marR="68580" marT="0" marB="0" anchor="ctr">
                    <a:noFill/>
                  </a:tcPr>
                </a:tc>
              </a:tr>
              <a:tr h="370840">
                <a:tc>
                  <a:txBody>
                    <a:bodyPr/>
                    <a:lstStyle/>
                    <a:p>
                      <a:pPr algn="ctr"/>
                      <a:r>
                        <a:rPr lang="ru-RU" sz="1400" dirty="0" smtClean="0">
                          <a:latin typeface="Times New Roman" pitchFamily="18" charset="0"/>
                          <a:cs typeface="Times New Roman" pitchFamily="18" charset="0"/>
                        </a:rPr>
                        <a:t>2.</a:t>
                      </a:r>
                      <a:endParaRPr lang="ru-RU" sz="1400" dirty="0">
                        <a:latin typeface="Times New Roman" pitchFamily="18" charset="0"/>
                        <a:cs typeface="Times New Roman" pitchFamily="18" charset="0"/>
                      </a:endParaRPr>
                    </a:p>
                  </a:txBody>
                  <a:tcPr anchor="ctr">
                    <a:noFill/>
                  </a:tcPr>
                </a:tc>
                <a:tc>
                  <a:txBody>
                    <a:bodyPr/>
                    <a:lstStyle/>
                    <a:p>
                      <a:pPr>
                        <a:lnSpc>
                          <a:spcPct val="107000"/>
                        </a:lnSpc>
                        <a:spcAft>
                          <a:spcPts val="0"/>
                        </a:spcAft>
                      </a:pPr>
                      <a:r>
                        <a:rPr lang="ru-RU" sz="1400">
                          <a:effectLst/>
                          <a:latin typeface="Times New Roman"/>
                          <a:ea typeface="Times New Roman"/>
                          <a:cs typeface="Times New Roman"/>
                        </a:rPr>
                        <a:t>Подготовка к завтраку, завтрак</a:t>
                      </a:r>
                      <a:endParaRPr lang="ru-RU" sz="1100">
                        <a:effectLst/>
                        <a:latin typeface="Calibri"/>
                        <a:ea typeface="Calibri"/>
                        <a:cs typeface="Times New Roman"/>
                      </a:endParaRPr>
                    </a:p>
                  </a:txBody>
                  <a:tcPr marL="68580" marR="68580" marT="0" marB="0">
                    <a:noFill/>
                  </a:tcPr>
                </a:tc>
                <a:tc>
                  <a:txBody>
                    <a:bodyPr/>
                    <a:lstStyle/>
                    <a:p>
                      <a:pPr algn="ctr">
                        <a:lnSpc>
                          <a:spcPct val="107000"/>
                        </a:lnSpc>
                        <a:spcAft>
                          <a:spcPts val="0"/>
                        </a:spcAft>
                      </a:pPr>
                      <a:r>
                        <a:rPr lang="ru-RU" sz="1400" dirty="0" smtClean="0">
                          <a:effectLst/>
                          <a:latin typeface="Times New Roman"/>
                          <a:ea typeface="Calibri"/>
                          <a:cs typeface="Times New Roman"/>
                        </a:rPr>
                        <a:t>8.10-8.30</a:t>
                      </a:r>
                      <a:endParaRPr lang="ru-RU" sz="1100" dirty="0">
                        <a:effectLst/>
                        <a:latin typeface="Calibri"/>
                        <a:ea typeface="Calibri"/>
                        <a:cs typeface="Times New Roman"/>
                      </a:endParaRPr>
                    </a:p>
                  </a:txBody>
                  <a:tcPr marL="68580" marR="68580" marT="0" marB="0" anchor="ctr">
                    <a:noFill/>
                  </a:tcPr>
                </a:tc>
              </a:tr>
              <a:tr h="414916">
                <a:tc>
                  <a:txBody>
                    <a:bodyPr/>
                    <a:lstStyle/>
                    <a:p>
                      <a:pPr algn="ctr"/>
                      <a:r>
                        <a:rPr lang="ru-RU" sz="1400" dirty="0" smtClean="0">
                          <a:latin typeface="Times New Roman" pitchFamily="18" charset="0"/>
                          <a:cs typeface="Times New Roman" pitchFamily="18" charset="0"/>
                        </a:rPr>
                        <a:t>3.</a:t>
                      </a:r>
                      <a:endParaRPr lang="ru-RU" sz="1400" dirty="0">
                        <a:latin typeface="Times New Roman" pitchFamily="18" charset="0"/>
                        <a:cs typeface="Times New Roman" pitchFamily="18" charset="0"/>
                      </a:endParaRPr>
                    </a:p>
                  </a:txBody>
                  <a:tcPr anchor="ctr">
                    <a:noFill/>
                  </a:tcPr>
                </a:tc>
                <a:tc>
                  <a:txBody>
                    <a:bodyPr/>
                    <a:lstStyle/>
                    <a:p>
                      <a:pPr>
                        <a:lnSpc>
                          <a:spcPct val="107000"/>
                        </a:lnSpc>
                        <a:spcAft>
                          <a:spcPts val="0"/>
                        </a:spcAft>
                      </a:pPr>
                      <a:r>
                        <a:rPr lang="ru-RU" sz="1400">
                          <a:effectLst/>
                          <a:latin typeface="Times New Roman"/>
                          <a:ea typeface="Times New Roman"/>
                          <a:cs typeface="Times New Roman"/>
                        </a:rPr>
                        <a:t>Игры, подготовка к занятиям</a:t>
                      </a:r>
                      <a:endParaRPr lang="ru-RU" sz="1100">
                        <a:effectLst/>
                        <a:latin typeface="Calibri"/>
                        <a:ea typeface="Calibri"/>
                        <a:cs typeface="Times New Roman"/>
                      </a:endParaRPr>
                    </a:p>
                  </a:txBody>
                  <a:tcPr marL="68580" marR="68580" marT="0" marB="0">
                    <a:noFill/>
                  </a:tcPr>
                </a:tc>
                <a:tc>
                  <a:txBody>
                    <a:bodyPr/>
                    <a:lstStyle/>
                    <a:p>
                      <a:pPr algn="ctr">
                        <a:lnSpc>
                          <a:spcPct val="107000"/>
                        </a:lnSpc>
                        <a:spcAft>
                          <a:spcPts val="0"/>
                        </a:spcAft>
                      </a:pPr>
                      <a:r>
                        <a:rPr lang="ru-RU" sz="1400">
                          <a:effectLst/>
                          <a:latin typeface="Times New Roman"/>
                          <a:ea typeface="Times New Roman"/>
                          <a:cs typeface="Times New Roman"/>
                        </a:rPr>
                        <a:t>8.50-9.00</a:t>
                      </a:r>
                      <a:endParaRPr lang="ru-RU" sz="1100">
                        <a:effectLst/>
                        <a:latin typeface="Calibri"/>
                        <a:ea typeface="Calibri"/>
                        <a:cs typeface="Times New Roman"/>
                      </a:endParaRPr>
                    </a:p>
                  </a:txBody>
                  <a:tcPr marL="68580" marR="68580" marT="0" marB="0" anchor="ctr">
                    <a:noFill/>
                  </a:tcPr>
                </a:tc>
              </a:tr>
              <a:tr h="370840">
                <a:tc>
                  <a:txBody>
                    <a:bodyPr/>
                    <a:lstStyle/>
                    <a:p>
                      <a:pPr algn="ctr"/>
                      <a:r>
                        <a:rPr lang="ru-RU" sz="1400" dirty="0" smtClean="0">
                          <a:latin typeface="Times New Roman" pitchFamily="18" charset="0"/>
                          <a:cs typeface="Times New Roman" pitchFamily="18" charset="0"/>
                        </a:rPr>
                        <a:t>4.</a:t>
                      </a:r>
                      <a:endParaRPr lang="ru-RU" sz="1400" dirty="0">
                        <a:latin typeface="Times New Roman" pitchFamily="18" charset="0"/>
                        <a:cs typeface="Times New Roman" pitchFamily="18" charset="0"/>
                      </a:endParaRPr>
                    </a:p>
                  </a:txBody>
                  <a:tcPr anchor="ctr">
                    <a:noFill/>
                  </a:tcPr>
                </a:tc>
                <a:tc>
                  <a:txBody>
                    <a:bodyPr/>
                    <a:lstStyle/>
                    <a:p>
                      <a:pPr>
                        <a:lnSpc>
                          <a:spcPct val="107000"/>
                        </a:lnSpc>
                        <a:spcAft>
                          <a:spcPts val="0"/>
                        </a:spcAft>
                      </a:pPr>
                      <a:r>
                        <a:rPr lang="ru-RU" sz="1400">
                          <a:effectLst/>
                          <a:latin typeface="Times New Roman"/>
                          <a:ea typeface="Times New Roman"/>
                          <a:cs typeface="Times New Roman"/>
                        </a:rPr>
                        <a:t>Занятие (на участке)</a:t>
                      </a:r>
                      <a:endParaRPr lang="ru-RU" sz="1100">
                        <a:effectLst/>
                        <a:latin typeface="Calibri"/>
                        <a:ea typeface="Calibri"/>
                        <a:cs typeface="Times New Roman"/>
                      </a:endParaRPr>
                    </a:p>
                    <a:p>
                      <a:pPr>
                        <a:lnSpc>
                          <a:spcPct val="107000"/>
                        </a:lnSpc>
                        <a:spcAft>
                          <a:spcPts val="0"/>
                        </a:spcAft>
                      </a:pPr>
                      <a:r>
                        <a:rPr lang="ru-RU" sz="1400">
                          <a:effectLst/>
                          <a:latin typeface="Times New Roman"/>
                          <a:ea typeface="Times New Roman"/>
                          <a:cs typeface="Times New Roman"/>
                        </a:rPr>
                        <a:t> </a:t>
                      </a:r>
                      <a:endParaRPr lang="ru-RU" sz="1100">
                        <a:effectLst/>
                        <a:latin typeface="Calibri"/>
                        <a:ea typeface="Calibri"/>
                        <a:cs typeface="Times New Roman"/>
                      </a:endParaRPr>
                    </a:p>
                  </a:txBody>
                  <a:tcPr marL="68580" marR="68580" marT="0" marB="0" anchor="ctr">
                    <a:noFill/>
                  </a:tcPr>
                </a:tc>
                <a:tc>
                  <a:txBody>
                    <a:bodyPr/>
                    <a:lstStyle/>
                    <a:p>
                      <a:pPr algn="ctr">
                        <a:lnSpc>
                          <a:spcPct val="107000"/>
                        </a:lnSpc>
                        <a:spcAft>
                          <a:spcPts val="0"/>
                        </a:spcAft>
                      </a:pPr>
                      <a:r>
                        <a:rPr lang="ru-RU" sz="1400">
                          <a:effectLst/>
                          <a:latin typeface="Times New Roman"/>
                          <a:ea typeface="Times New Roman"/>
                          <a:cs typeface="Times New Roman"/>
                        </a:rPr>
                        <a:t> </a:t>
                      </a:r>
                      <a:endParaRPr lang="ru-RU" sz="1100">
                        <a:effectLst/>
                        <a:latin typeface="Calibri"/>
                        <a:ea typeface="Calibri"/>
                        <a:cs typeface="Times New Roman"/>
                      </a:endParaRPr>
                    </a:p>
                    <a:p>
                      <a:pPr algn="ctr">
                        <a:lnSpc>
                          <a:spcPct val="107000"/>
                        </a:lnSpc>
                        <a:spcAft>
                          <a:spcPts val="0"/>
                        </a:spcAft>
                      </a:pPr>
                      <a:r>
                        <a:rPr lang="ru-RU" sz="1400">
                          <a:effectLst/>
                          <a:latin typeface="Times New Roman"/>
                          <a:ea typeface="Times New Roman"/>
                          <a:cs typeface="Times New Roman"/>
                        </a:rPr>
                        <a:t>9.00-9.15</a:t>
                      </a:r>
                      <a:endParaRPr lang="ru-RU" sz="1100">
                        <a:effectLst/>
                        <a:latin typeface="Calibri"/>
                        <a:ea typeface="Calibri"/>
                        <a:cs typeface="Times New Roman"/>
                      </a:endParaRPr>
                    </a:p>
                    <a:p>
                      <a:pPr algn="ctr">
                        <a:lnSpc>
                          <a:spcPct val="107000"/>
                        </a:lnSpc>
                        <a:spcAft>
                          <a:spcPts val="0"/>
                        </a:spcAft>
                      </a:pPr>
                      <a:r>
                        <a:rPr lang="ru-RU" sz="1400">
                          <a:effectLst/>
                          <a:latin typeface="Times New Roman"/>
                          <a:ea typeface="Times New Roman"/>
                          <a:cs typeface="Times New Roman"/>
                        </a:rPr>
                        <a:t> </a:t>
                      </a:r>
                      <a:endParaRPr lang="ru-RU" sz="1100">
                        <a:effectLst/>
                        <a:latin typeface="Calibri"/>
                        <a:ea typeface="Calibri"/>
                        <a:cs typeface="Times New Roman"/>
                      </a:endParaRPr>
                    </a:p>
                  </a:txBody>
                  <a:tcPr marL="68580" marR="68580" marT="0" marB="0" anchor="ctr">
                    <a:noFill/>
                  </a:tcPr>
                </a:tc>
              </a:tr>
              <a:tr h="1171687">
                <a:tc>
                  <a:txBody>
                    <a:bodyPr/>
                    <a:lstStyle/>
                    <a:p>
                      <a:pPr algn="ctr"/>
                      <a:r>
                        <a:rPr lang="ru-RU" sz="1400" dirty="0" smtClean="0">
                          <a:latin typeface="Times New Roman" pitchFamily="18" charset="0"/>
                          <a:cs typeface="Times New Roman" pitchFamily="18" charset="0"/>
                        </a:rPr>
                        <a:t>5.</a:t>
                      </a:r>
                      <a:endParaRPr lang="ru-RU" sz="1400" dirty="0">
                        <a:latin typeface="Times New Roman" pitchFamily="18" charset="0"/>
                        <a:cs typeface="Times New Roman" pitchFamily="18" charset="0"/>
                      </a:endParaRPr>
                    </a:p>
                  </a:txBody>
                  <a:tcPr anchor="ctr">
                    <a:noFill/>
                  </a:tcPr>
                </a:tc>
                <a:tc>
                  <a:txBody>
                    <a:bodyPr/>
                    <a:lstStyle/>
                    <a:p>
                      <a:pPr>
                        <a:lnSpc>
                          <a:spcPct val="107000"/>
                        </a:lnSpc>
                        <a:spcAft>
                          <a:spcPts val="0"/>
                        </a:spcAft>
                      </a:pPr>
                      <a:r>
                        <a:rPr lang="ru-RU" sz="1400">
                          <a:effectLst/>
                          <a:latin typeface="Times New Roman"/>
                          <a:ea typeface="Times New Roman"/>
                          <a:cs typeface="Times New Roman"/>
                        </a:rPr>
                        <a:t>Прогулка (наблюдения, подвижные и сюжетно – ролевые игры, игры с водой и песком, закаливающие процедуры: солнечные и воздушные ванны, соблюдение питьевого режима, свободная деятельность)</a:t>
                      </a:r>
                      <a:endParaRPr lang="ru-RU" sz="1100">
                        <a:effectLst/>
                        <a:latin typeface="Calibri"/>
                        <a:ea typeface="Calibri"/>
                        <a:cs typeface="Times New Roman"/>
                      </a:endParaRPr>
                    </a:p>
                  </a:txBody>
                  <a:tcPr marL="68580" marR="68580" marT="0" marB="0">
                    <a:noFill/>
                  </a:tcPr>
                </a:tc>
                <a:tc>
                  <a:txBody>
                    <a:bodyPr/>
                    <a:lstStyle/>
                    <a:p>
                      <a:pPr algn="ctr">
                        <a:lnSpc>
                          <a:spcPct val="107000"/>
                        </a:lnSpc>
                        <a:spcAft>
                          <a:spcPts val="0"/>
                        </a:spcAft>
                      </a:pPr>
                      <a:r>
                        <a:rPr lang="ru-RU" sz="1400">
                          <a:effectLst/>
                          <a:latin typeface="Times New Roman"/>
                          <a:ea typeface="Times New Roman"/>
                          <a:cs typeface="Times New Roman"/>
                        </a:rPr>
                        <a:t>9.15-11.15</a:t>
                      </a:r>
                      <a:endParaRPr lang="ru-RU" sz="1100">
                        <a:effectLst/>
                        <a:latin typeface="Calibri"/>
                        <a:ea typeface="Calibri"/>
                        <a:cs typeface="Times New Roman"/>
                      </a:endParaRPr>
                    </a:p>
                  </a:txBody>
                  <a:tcPr marL="68580" marR="68580" marT="0" marB="0" anchor="ctr">
                    <a:noFill/>
                  </a:tcPr>
                </a:tc>
              </a:tr>
              <a:tr h="462322">
                <a:tc>
                  <a:txBody>
                    <a:bodyPr/>
                    <a:lstStyle/>
                    <a:p>
                      <a:pPr algn="ctr"/>
                      <a:r>
                        <a:rPr lang="ru-RU" sz="1400" dirty="0" smtClean="0">
                          <a:latin typeface="Times New Roman" pitchFamily="18" charset="0"/>
                          <a:cs typeface="Times New Roman" pitchFamily="18" charset="0"/>
                        </a:rPr>
                        <a:t>6.</a:t>
                      </a:r>
                      <a:endParaRPr lang="ru-RU" sz="1400" dirty="0">
                        <a:latin typeface="Times New Roman" pitchFamily="18" charset="0"/>
                        <a:cs typeface="Times New Roman" pitchFamily="18" charset="0"/>
                      </a:endParaRPr>
                    </a:p>
                  </a:txBody>
                  <a:tcPr anchor="ctr">
                    <a:noFill/>
                  </a:tcPr>
                </a:tc>
                <a:tc>
                  <a:txBody>
                    <a:bodyPr/>
                    <a:lstStyle/>
                    <a:p>
                      <a:pPr>
                        <a:lnSpc>
                          <a:spcPct val="107000"/>
                        </a:lnSpc>
                        <a:spcAft>
                          <a:spcPts val="0"/>
                        </a:spcAft>
                      </a:pPr>
                      <a:r>
                        <a:rPr lang="ru-RU" sz="1400">
                          <a:effectLst/>
                          <a:latin typeface="Times New Roman"/>
                          <a:ea typeface="Times New Roman"/>
                          <a:cs typeface="Times New Roman"/>
                        </a:rPr>
                        <a:t>Возвращение с прогулки, игры, водные процедуры</a:t>
                      </a:r>
                      <a:endParaRPr lang="ru-RU" sz="1100">
                        <a:effectLst/>
                        <a:latin typeface="Calibri"/>
                        <a:ea typeface="Calibri"/>
                        <a:cs typeface="Times New Roman"/>
                      </a:endParaRPr>
                    </a:p>
                  </a:txBody>
                  <a:tcPr marL="68580" marR="68580" marT="0" marB="0">
                    <a:noFill/>
                  </a:tcPr>
                </a:tc>
                <a:tc>
                  <a:txBody>
                    <a:bodyPr/>
                    <a:lstStyle/>
                    <a:p>
                      <a:pPr algn="ctr">
                        <a:lnSpc>
                          <a:spcPct val="107000"/>
                        </a:lnSpc>
                        <a:spcAft>
                          <a:spcPts val="0"/>
                        </a:spcAft>
                      </a:pPr>
                      <a:r>
                        <a:rPr lang="ru-RU" sz="1400">
                          <a:effectLst/>
                          <a:latin typeface="Times New Roman"/>
                          <a:ea typeface="Times New Roman"/>
                          <a:cs typeface="Times New Roman"/>
                        </a:rPr>
                        <a:t>11.15-11.30</a:t>
                      </a:r>
                      <a:endParaRPr lang="ru-RU" sz="1100">
                        <a:effectLst/>
                        <a:latin typeface="Calibri"/>
                        <a:ea typeface="Calibri"/>
                        <a:cs typeface="Times New Roman"/>
                      </a:endParaRPr>
                    </a:p>
                  </a:txBody>
                  <a:tcPr marL="68580" marR="68580" marT="0" marB="0" anchor="ctr">
                    <a:noFill/>
                  </a:tcPr>
                </a:tc>
              </a:tr>
              <a:tr h="437805">
                <a:tc>
                  <a:txBody>
                    <a:bodyPr/>
                    <a:lstStyle/>
                    <a:p>
                      <a:pPr algn="ctr"/>
                      <a:r>
                        <a:rPr lang="ru-RU" sz="1400" dirty="0" smtClean="0">
                          <a:latin typeface="Times New Roman" pitchFamily="18" charset="0"/>
                          <a:cs typeface="Times New Roman" pitchFamily="18" charset="0"/>
                        </a:rPr>
                        <a:t>7.</a:t>
                      </a:r>
                      <a:endParaRPr lang="ru-RU" sz="1400" dirty="0">
                        <a:latin typeface="Times New Roman" pitchFamily="18" charset="0"/>
                        <a:cs typeface="Times New Roman" pitchFamily="18" charset="0"/>
                      </a:endParaRPr>
                    </a:p>
                  </a:txBody>
                  <a:tcPr anchor="ctr">
                    <a:noFill/>
                  </a:tcPr>
                </a:tc>
                <a:tc>
                  <a:txBody>
                    <a:bodyPr/>
                    <a:lstStyle/>
                    <a:p>
                      <a:pPr>
                        <a:lnSpc>
                          <a:spcPct val="107000"/>
                        </a:lnSpc>
                        <a:spcAft>
                          <a:spcPts val="0"/>
                        </a:spcAft>
                      </a:pPr>
                      <a:r>
                        <a:rPr lang="ru-RU" sz="1400">
                          <a:effectLst/>
                          <a:latin typeface="Times New Roman"/>
                          <a:ea typeface="Times New Roman"/>
                          <a:cs typeface="Times New Roman"/>
                        </a:rPr>
                        <a:t>Подготовка к обеду, обед</a:t>
                      </a:r>
                      <a:endParaRPr lang="ru-RU" sz="1100">
                        <a:effectLst/>
                        <a:latin typeface="Calibri"/>
                        <a:ea typeface="Calibri"/>
                        <a:cs typeface="Times New Roman"/>
                      </a:endParaRPr>
                    </a:p>
                  </a:txBody>
                  <a:tcPr marL="68580" marR="68580" marT="0" marB="0">
                    <a:noFill/>
                  </a:tcPr>
                </a:tc>
                <a:tc>
                  <a:txBody>
                    <a:bodyPr/>
                    <a:lstStyle/>
                    <a:p>
                      <a:pPr algn="ctr">
                        <a:lnSpc>
                          <a:spcPct val="107000"/>
                        </a:lnSpc>
                        <a:spcAft>
                          <a:spcPts val="0"/>
                        </a:spcAft>
                      </a:pPr>
                      <a:r>
                        <a:rPr lang="ru-RU" sz="1400">
                          <a:effectLst/>
                          <a:latin typeface="Times New Roman"/>
                          <a:ea typeface="Calibri"/>
                          <a:cs typeface="Times New Roman"/>
                        </a:rPr>
                        <a:t>12.05-12.35</a:t>
                      </a:r>
                      <a:endParaRPr lang="ru-RU" sz="1100">
                        <a:effectLst/>
                        <a:latin typeface="Calibri"/>
                        <a:ea typeface="Calibri"/>
                        <a:cs typeface="Times New Roman"/>
                      </a:endParaRPr>
                    </a:p>
                  </a:txBody>
                  <a:tcPr marL="68580" marR="68580" marT="0" marB="0" anchor="ctr">
                    <a:noFill/>
                  </a:tcPr>
                </a:tc>
              </a:tr>
              <a:tr h="370840">
                <a:tc>
                  <a:txBody>
                    <a:bodyPr/>
                    <a:lstStyle/>
                    <a:p>
                      <a:pPr algn="ctr"/>
                      <a:r>
                        <a:rPr lang="ru-RU" sz="1400" dirty="0" smtClean="0">
                          <a:latin typeface="Times New Roman" pitchFamily="18" charset="0"/>
                          <a:cs typeface="Times New Roman" pitchFamily="18" charset="0"/>
                        </a:rPr>
                        <a:t>8.</a:t>
                      </a:r>
                      <a:endParaRPr lang="ru-RU" sz="1400" dirty="0">
                        <a:latin typeface="Times New Roman" pitchFamily="18" charset="0"/>
                        <a:cs typeface="Times New Roman" pitchFamily="18" charset="0"/>
                      </a:endParaRPr>
                    </a:p>
                  </a:txBody>
                  <a:tcPr anchor="ctr">
                    <a:noFill/>
                  </a:tcPr>
                </a:tc>
                <a:tc>
                  <a:txBody>
                    <a:bodyPr/>
                    <a:lstStyle/>
                    <a:p>
                      <a:pPr>
                        <a:lnSpc>
                          <a:spcPct val="107000"/>
                        </a:lnSpc>
                        <a:spcAft>
                          <a:spcPts val="0"/>
                        </a:spcAft>
                      </a:pPr>
                      <a:r>
                        <a:rPr lang="ru-RU" sz="1400">
                          <a:effectLst/>
                          <a:latin typeface="Times New Roman"/>
                          <a:ea typeface="Times New Roman"/>
                          <a:cs typeface="Times New Roman"/>
                        </a:rPr>
                        <a:t>Подготовка ко сну, дневной сон</a:t>
                      </a:r>
                      <a:endParaRPr lang="ru-RU" sz="1100">
                        <a:effectLst/>
                        <a:latin typeface="Calibri"/>
                        <a:ea typeface="Calibri"/>
                        <a:cs typeface="Times New Roman"/>
                      </a:endParaRPr>
                    </a:p>
                  </a:txBody>
                  <a:tcPr marL="68580" marR="68580" marT="0" marB="0">
                    <a:noFill/>
                  </a:tcPr>
                </a:tc>
                <a:tc>
                  <a:txBody>
                    <a:bodyPr/>
                    <a:lstStyle/>
                    <a:p>
                      <a:pPr algn="ctr">
                        <a:lnSpc>
                          <a:spcPct val="107000"/>
                        </a:lnSpc>
                        <a:spcAft>
                          <a:spcPts val="0"/>
                        </a:spcAft>
                      </a:pPr>
                      <a:r>
                        <a:rPr lang="ru-RU" sz="1400">
                          <a:effectLst/>
                          <a:latin typeface="Times New Roman"/>
                          <a:ea typeface="Calibri"/>
                          <a:cs typeface="Times New Roman"/>
                        </a:rPr>
                        <a:t>12.35-15.00</a:t>
                      </a:r>
                      <a:endParaRPr lang="ru-RU" sz="1100">
                        <a:effectLst/>
                        <a:latin typeface="Calibri"/>
                        <a:ea typeface="Calibri"/>
                        <a:cs typeface="Times New Roman"/>
                      </a:endParaRPr>
                    </a:p>
                  </a:txBody>
                  <a:tcPr marL="68580" marR="68580" marT="0" marB="0" anchor="ctr">
                    <a:noFill/>
                  </a:tcPr>
                </a:tc>
              </a:tr>
              <a:tr h="560221">
                <a:tc>
                  <a:txBody>
                    <a:bodyPr/>
                    <a:lstStyle/>
                    <a:p>
                      <a:pPr algn="ctr"/>
                      <a:r>
                        <a:rPr lang="ru-RU" sz="1400" dirty="0" smtClean="0">
                          <a:latin typeface="Times New Roman" pitchFamily="18" charset="0"/>
                          <a:cs typeface="Times New Roman" pitchFamily="18" charset="0"/>
                        </a:rPr>
                        <a:t>9.</a:t>
                      </a:r>
                      <a:endParaRPr lang="ru-RU" sz="1400" dirty="0">
                        <a:latin typeface="Times New Roman" pitchFamily="18" charset="0"/>
                        <a:cs typeface="Times New Roman" pitchFamily="18" charset="0"/>
                      </a:endParaRPr>
                    </a:p>
                  </a:txBody>
                  <a:tcPr anchor="ctr">
                    <a:noFill/>
                  </a:tcPr>
                </a:tc>
                <a:tc>
                  <a:txBody>
                    <a:bodyPr/>
                    <a:lstStyle/>
                    <a:p>
                      <a:pPr>
                        <a:lnSpc>
                          <a:spcPct val="107000"/>
                        </a:lnSpc>
                        <a:spcAft>
                          <a:spcPts val="0"/>
                        </a:spcAft>
                      </a:pPr>
                      <a:r>
                        <a:rPr lang="ru-RU" sz="1400">
                          <a:effectLst/>
                          <a:latin typeface="Times New Roman"/>
                          <a:ea typeface="Times New Roman"/>
                          <a:cs typeface="Times New Roman"/>
                        </a:rPr>
                        <a:t>Постепенный подъем, игры, водные и закаливающие процедуры</a:t>
                      </a:r>
                      <a:endParaRPr lang="ru-RU" sz="1100">
                        <a:effectLst/>
                        <a:latin typeface="Calibri"/>
                        <a:ea typeface="Calibri"/>
                        <a:cs typeface="Times New Roman"/>
                      </a:endParaRPr>
                    </a:p>
                  </a:txBody>
                  <a:tcPr marL="68580" marR="68580" marT="0" marB="0">
                    <a:noFill/>
                  </a:tcPr>
                </a:tc>
                <a:tc>
                  <a:txBody>
                    <a:bodyPr/>
                    <a:lstStyle/>
                    <a:p>
                      <a:pPr algn="ctr">
                        <a:lnSpc>
                          <a:spcPct val="107000"/>
                        </a:lnSpc>
                        <a:spcAft>
                          <a:spcPts val="0"/>
                        </a:spcAft>
                      </a:pPr>
                      <a:r>
                        <a:rPr lang="ru-RU" sz="1400">
                          <a:effectLst/>
                          <a:latin typeface="Times New Roman"/>
                          <a:ea typeface="Times New Roman"/>
                          <a:cs typeface="Times New Roman"/>
                        </a:rPr>
                        <a:t>15.00-15.25</a:t>
                      </a:r>
                      <a:endParaRPr lang="ru-RU" sz="1100">
                        <a:effectLst/>
                        <a:latin typeface="Calibri"/>
                        <a:ea typeface="Calibri"/>
                        <a:cs typeface="Times New Roman"/>
                      </a:endParaRPr>
                    </a:p>
                  </a:txBody>
                  <a:tcPr marL="68580" marR="68580" marT="0" marB="0" anchor="ctr">
                    <a:noFill/>
                  </a:tcPr>
                </a:tc>
              </a:tr>
              <a:tr h="391688">
                <a:tc>
                  <a:txBody>
                    <a:bodyPr/>
                    <a:lstStyle/>
                    <a:p>
                      <a:pPr algn="ctr"/>
                      <a:r>
                        <a:rPr lang="ru-RU" sz="1400" dirty="0" smtClean="0">
                          <a:latin typeface="Times New Roman" pitchFamily="18" charset="0"/>
                          <a:cs typeface="Times New Roman" pitchFamily="18" charset="0"/>
                        </a:rPr>
                        <a:t>10.</a:t>
                      </a:r>
                      <a:endParaRPr lang="ru-RU" sz="1400" dirty="0">
                        <a:latin typeface="Times New Roman" pitchFamily="18" charset="0"/>
                        <a:cs typeface="Times New Roman" pitchFamily="18" charset="0"/>
                      </a:endParaRPr>
                    </a:p>
                  </a:txBody>
                  <a:tcPr anchor="ctr">
                    <a:noFill/>
                  </a:tcPr>
                </a:tc>
                <a:tc>
                  <a:txBody>
                    <a:bodyPr/>
                    <a:lstStyle/>
                    <a:p>
                      <a:pPr>
                        <a:lnSpc>
                          <a:spcPct val="107000"/>
                        </a:lnSpc>
                        <a:spcAft>
                          <a:spcPts val="0"/>
                        </a:spcAft>
                      </a:pPr>
                      <a:r>
                        <a:rPr lang="ru-RU" sz="1400">
                          <a:effectLst/>
                          <a:latin typeface="Times New Roman"/>
                          <a:ea typeface="Times New Roman"/>
                          <a:cs typeface="Times New Roman"/>
                        </a:rPr>
                        <a:t>Подготовка к полднику, полдник</a:t>
                      </a:r>
                      <a:endParaRPr lang="ru-RU" sz="1100">
                        <a:effectLst/>
                        <a:latin typeface="Calibri"/>
                        <a:ea typeface="Calibri"/>
                        <a:cs typeface="Times New Roman"/>
                      </a:endParaRPr>
                    </a:p>
                  </a:txBody>
                  <a:tcPr marL="68580" marR="68580" marT="0" marB="0">
                    <a:noFill/>
                  </a:tcPr>
                </a:tc>
                <a:tc>
                  <a:txBody>
                    <a:bodyPr/>
                    <a:lstStyle/>
                    <a:p>
                      <a:pPr algn="ctr">
                        <a:lnSpc>
                          <a:spcPct val="107000"/>
                        </a:lnSpc>
                        <a:spcAft>
                          <a:spcPts val="0"/>
                        </a:spcAft>
                      </a:pPr>
                      <a:r>
                        <a:rPr lang="ru-RU" sz="1400">
                          <a:effectLst/>
                          <a:latin typeface="Times New Roman"/>
                          <a:ea typeface="Times New Roman"/>
                          <a:cs typeface="Times New Roman"/>
                        </a:rPr>
                        <a:t>15.25-15.50</a:t>
                      </a:r>
                      <a:endParaRPr lang="ru-RU" sz="1100">
                        <a:effectLst/>
                        <a:latin typeface="Calibri"/>
                        <a:ea typeface="Calibri"/>
                        <a:cs typeface="Times New Roman"/>
                      </a:endParaRPr>
                    </a:p>
                  </a:txBody>
                  <a:tcPr marL="68580" marR="68580" marT="0" marB="0" anchor="ctr">
                    <a:noFill/>
                  </a:tcPr>
                </a:tc>
              </a:tr>
              <a:tr h="380888">
                <a:tc>
                  <a:txBody>
                    <a:bodyPr/>
                    <a:lstStyle/>
                    <a:p>
                      <a:pPr algn="ctr"/>
                      <a:r>
                        <a:rPr lang="ru-RU" sz="1400" dirty="0" smtClean="0">
                          <a:latin typeface="Times New Roman" pitchFamily="18" charset="0"/>
                          <a:cs typeface="Times New Roman" pitchFamily="18" charset="0"/>
                        </a:rPr>
                        <a:t>11.</a:t>
                      </a:r>
                      <a:endParaRPr lang="ru-RU" sz="1400" dirty="0">
                        <a:latin typeface="Times New Roman" pitchFamily="18" charset="0"/>
                        <a:cs typeface="Times New Roman" pitchFamily="18" charset="0"/>
                      </a:endParaRPr>
                    </a:p>
                  </a:txBody>
                  <a:tcPr anchor="ctr">
                    <a:noFill/>
                  </a:tcPr>
                </a:tc>
                <a:tc>
                  <a:txBody>
                    <a:bodyPr/>
                    <a:lstStyle/>
                    <a:p>
                      <a:pPr>
                        <a:lnSpc>
                          <a:spcPct val="107000"/>
                        </a:lnSpc>
                        <a:spcAft>
                          <a:spcPts val="0"/>
                        </a:spcAft>
                      </a:pPr>
                      <a:r>
                        <a:rPr lang="ru-RU" sz="1400">
                          <a:effectLst/>
                          <a:latin typeface="Times New Roman"/>
                          <a:ea typeface="Times New Roman"/>
                          <a:cs typeface="Times New Roman"/>
                        </a:rPr>
                        <a:t>Подготовка к прогулке, прогулка</a:t>
                      </a:r>
                      <a:endParaRPr lang="ru-RU" sz="1100">
                        <a:effectLst/>
                        <a:latin typeface="Calibri"/>
                        <a:ea typeface="Calibri"/>
                        <a:cs typeface="Times New Roman"/>
                      </a:endParaRPr>
                    </a:p>
                  </a:txBody>
                  <a:tcPr marL="68580" marR="68580" marT="0" marB="0">
                    <a:noFill/>
                  </a:tcPr>
                </a:tc>
                <a:tc>
                  <a:txBody>
                    <a:bodyPr/>
                    <a:lstStyle/>
                    <a:p>
                      <a:pPr algn="ctr">
                        <a:lnSpc>
                          <a:spcPct val="107000"/>
                        </a:lnSpc>
                        <a:spcAft>
                          <a:spcPts val="0"/>
                        </a:spcAft>
                      </a:pPr>
                      <a:r>
                        <a:rPr lang="ru-RU" sz="1400">
                          <a:effectLst/>
                          <a:latin typeface="Times New Roman"/>
                          <a:ea typeface="Times New Roman"/>
                          <a:cs typeface="Times New Roman"/>
                        </a:rPr>
                        <a:t>15.50-17.05</a:t>
                      </a:r>
                      <a:endParaRPr lang="ru-RU" sz="1100">
                        <a:effectLst/>
                        <a:latin typeface="Calibri"/>
                        <a:ea typeface="Calibri"/>
                        <a:cs typeface="Times New Roman"/>
                      </a:endParaRPr>
                    </a:p>
                  </a:txBody>
                  <a:tcPr marL="68580" marR="68580" marT="0" marB="0" anchor="ctr">
                    <a:noFill/>
                  </a:tcPr>
                </a:tc>
              </a:tr>
              <a:tr h="442096">
                <a:tc>
                  <a:txBody>
                    <a:bodyPr/>
                    <a:lstStyle/>
                    <a:p>
                      <a:pPr algn="ctr"/>
                      <a:r>
                        <a:rPr lang="ru-RU" sz="1400" dirty="0" smtClean="0">
                          <a:latin typeface="Times New Roman" pitchFamily="18" charset="0"/>
                          <a:cs typeface="Times New Roman" pitchFamily="18" charset="0"/>
                        </a:rPr>
                        <a:t>12.</a:t>
                      </a:r>
                      <a:endParaRPr lang="ru-RU" sz="1400" dirty="0">
                        <a:latin typeface="Times New Roman" pitchFamily="18" charset="0"/>
                        <a:cs typeface="Times New Roman" pitchFamily="18" charset="0"/>
                      </a:endParaRPr>
                    </a:p>
                  </a:txBody>
                  <a:tcPr anchor="ctr">
                    <a:noFill/>
                  </a:tcPr>
                </a:tc>
                <a:tc>
                  <a:txBody>
                    <a:bodyPr/>
                    <a:lstStyle/>
                    <a:p>
                      <a:pPr>
                        <a:lnSpc>
                          <a:spcPct val="107000"/>
                        </a:lnSpc>
                        <a:spcAft>
                          <a:spcPts val="0"/>
                        </a:spcAft>
                      </a:pPr>
                      <a:r>
                        <a:rPr lang="ru-RU" sz="1400" dirty="0">
                          <a:effectLst/>
                          <a:latin typeface="Times New Roman"/>
                          <a:ea typeface="Times New Roman"/>
                          <a:cs typeface="Times New Roman"/>
                        </a:rPr>
                        <a:t>Подготовка к ужину, ужин</a:t>
                      </a:r>
                      <a:endParaRPr lang="ru-RU" sz="1100" dirty="0">
                        <a:effectLst/>
                        <a:latin typeface="Calibri"/>
                        <a:ea typeface="Calibri"/>
                        <a:cs typeface="Times New Roman"/>
                      </a:endParaRPr>
                    </a:p>
                  </a:txBody>
                  <a:tcPr marL="68580" marR="68580" marT="0" marB="0">
                    <a:noFill/>
                  </a:tcPr>
                </a:tc>
                <a:tc>
                  <a:txBody>
                    <a:bodyPr/>
                    <a:lstStyle/>
                    <a:p>
                      <a:pPr algn="ctr">
                        <a:lnSpc>
                          <a:spcPct val="107000"/>
                        </a:lnSpc>
                        <a:spcAft>
                          <a:spcPts val="0"/>
                        </a:spcAft>
                      </a:pPr>
                      <a:r>
                        <a:rPr lang="ru-RU" sz="1400">
                          <a:effectLst/>
                          <a:latin typeface="Times New Roman"/>
                          <a:ea typeface="Times New Roman"/>
                          <a:cs typeface="Times New Roman"/>
                        </a:rPr>
                        <a:t>17.10-17.40</a:t>
                      </a:r>
                      <a:endParaRPr lang="ru-RU" sz="1100">
                        <a:effectLst/>
                        <a:latin typeface="Calibri"/>
                        <a:ea typeface="Calibri"/>
                        <a:cs typeface="Times New Roman"/>
                      </a:endParaRPr>
                    </a:p>
                  </a:txBody>
                  <a:tcPr marL="68580" marR="68580" marT="0" marB="0" anchor="ctr">
                    <a:noFill/>
                  </a:tcPr>
                </a:tc>
              </a:tr>
              <a:tr h="370840">
                <a:tc>
                  <a:txBody>
                    <a:bodyPr/>
                    <a:lstStyle/>
                    <a:p>
                      <a:pPr algn="ctr"/>
                      <a:r>
                        <a:rPr lang="ru-RU" sz="1400" dirty="0" smtClean="0">
                          <a:latin typeface="Times New Roman" pitchFamily="18" charset="0"/>
                          <a:cs typeface="Times New Roman" pitchFamily="18" charset="0"/>
                        </a:rPr>
                        <a:t>13.</a:t>
                      </a:r>
                      <a:endParaRPr lang="ru-RU" sz="1400" dirty="0">
                        <a:latin typeface="Times New Roman" pitchFamily="18" charset="0"/>
                        <a:cs typeface="Times New Roman" pitchFamily="18" charset="0"/>
                      </a:endParaRPr>
                    </a:p>
                  </a:txBody>
                  <a:tcPr anchor="ctr">
                    <a:noFill/>
                  </a:tcPr>
                </a:tc>
                <a:tc>
                  <a:txBody>
                    <a:bodyPr/>
                    <a:lstStyle/>
                    <a:p>
                      <a:pPr>
                        <a:lnSpc>
                          <a:spcPct val="107000"/>
                        </a:lnSpc>
                        <a:spcAft>
                          <a:spcPts val="0"/>
                        </a:spcAft>
                      </a:pPr>
                      <a:r>
                        <a:rPr lang="ru-RU" sz="1400">
                          <a:effectLst/>
                          <a:latin typeface="Times New Roman"/>
                          <a:ea typeface="Times New Roman"/>
                          <a:cs typeface="Times New Roman"/>
                        </a:rPr>
                        <a:t>Игры, уход детей домой</a:t>
                      </a:r>
                      <a:endParaRPr lang="ru-RU" sz="1100">
                        <a:effectLst/>
                        <a:latin typeface="Calibri"/>
                        <a:ea typeface="Calibri"/>
                        <a:cs typeface="Times New Roman"/>
                      </a:endParaRPr>
                    </a:p>
                  </a:txBody>
                  <a:tcPr marL="68580" marR="68580" marT="0" marB="0">
                    <a:noFill/>
                  </a:tcPr>
                </a:tc>
                <a:tc>
                  <a:txBody>
                    <a:bodyPr/>
                    <a:lstStyle/>
                    <a:p>
                      <a:pPr algn="ctr">
                        <a:lnSpc>
                          <a:spcPct val="107000"/>
                        </a:lnSpc>
                        <a:spcAft>
                          <a:spcPts val="0"/>
                        </a:spcAft>
                      </a:pPr>
                      <a:r>
                        <a:rPr lang="ru-RU" sz="1400" dirty="0">
                          <a:effectLst/>
                          <a:latin typeface="Times New Roman"/>
                          <a:ea typeface="Times New Roman"/>
                          <a:cs typeface="Times New Roman"/>
                        </a:rPr>
                        <a:t>17.40-19.00</a:t>
                      </a:r>
                      <a:endParaRPr lang="ru-RU" sz="1100" dirty="0">
                        <a:effectLst/>
                        <a:latin typeface="Calibri"/>
                        <a:ea typeface="Calibri"/>
                        <a:cs typeface="Times New Roman"/>
                      </a:endParaRPr>
                    </a:p>
                  </a:txBody>
                  <a:tcPr marL="68580" marR="68580" marT="0" marB="0" anchor="ctr">
                    <a:noFill/>
                  </a:tcPr>
                </a:tc>
              </a:tr>
            </a:tbl>
          </a:graphicData>
        </a:graphic>
      </p:graphicFrame>
    </p:spTree>
    <p:extLst>
      <p:ext uri="{BB962C8B-B14F-4D97-AF65-F5344CB8AC3E}">
        <p14:creationId xmlns:p14="http://schemas.microsoft.com/office/powerpoint/2010/main" val="2479050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1693780" y="1093917"/>
            <a:ext cx="3470437" cy="338554"/>
          </a:xfrm>
          <a:prstGeom prst="rect">
            <a:avLst/>
          </a:prstGeom>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2060"/>
                </a:solidFill>
                <a:effectLst/>
                <a:latin typeface="Arial" pitchFamily="34" charset="0"/>
                <a:ea typeface="Times New Roman" pitchFamily="18" charset="0"/>
                <a:cs typeface="Times New Roman" pitchFamily="18" charset="0"/>
              </a:rPr>
              <a:t>Режим дня на холодный период</a:t>
            </a:r>
            <a:endParaRPr kumimoji="0" lang="ru-RU" sz="1800" b="0" i="0" u="none" strike="noStrike" cap="none" normalizeH="0" baseline="0" dirty="0" smtClean="0">
              <a:ln>
                <a:noFill/>
              </a:ln>
              <a:solidFill>
                <a:srgbClr val="002060"/>
              </a:solidFill>
              <a:effectLst/>
              <a:latin typeface="Arial" pitchFamily="34" charset="0"/>
              <a:cs typeface="Arial" pitchFamily="34" charset="0"/>
            </a:endParaRPr>
          </a:p>
        </p:txBody>
      </p:sp>
      <p:sp>
        <p:nvSpPr>
          <p:cNvPr id="8" name="TextBox 7"/>
          <p:cNvSpPr txBox="1"/>
          <p:nvPr/>
        </p:nvSpPr>
        <p:spPr>
          <a:xfrm>
            <a:off x="471591" y="557992"/>
            <a:ext cx="597666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ru-RU" b="1" dirty="0">
                <a:solidFill>
                  <a:srgbClr val="FF0000"/>
                </a:solidFill>
                <a:latin typeface="Times New Roman" pitchFamily="18" charset="0"/>
                <a:cs typeface="Times New Roman" pitchFamily="18" charset="0"/>
              </a:rPr>
              <a:t>ОРГАНИЗАЦИЯ РЕЖИМА </a:t>
            </a:r>
            <a:r>
              <a:rPr lang="ru-RU" b="1" dirty="0" smtClean="0">
                <a:solidFill>
                  <a:srgbClr val="FF0000"/>
                </a:solidFill>
                <a:latin typeface="Times New Roman" pitchFamily="18" charset="0"/>
                <a:cs typeface="Times New Roman" pitchFamily="18" charset="0"/>
              </a:rPr>
              <a:t>ПРЕБЫВАНИЯ ДЕТЕЙ</a:t>
            </a:r>
            <a:endParaRPr lang="ru-RU" b="1" dirty="0"/>
          </a:p>
        </p:txBody>
      </p:sp>
      <p:graphicFrame>
        <p:nvGraphicFramePr>
          <p:cNvPr id="2" name="Таблица 1"/>
          <p:cNvGraphicFramePr>
            <a:graphicFrameLocks noGrp="1"/>
          </p:cNvGraphicFramePr>
          <p:nvPr>
            <p:extLst>
              <p:ext uri="{D42A27DB-BD31-4B8C-83A1-F6EECF244321}">
                <p14:modId xmlns:p14="http://schemas.microsoft.com/office/powerpoint/2010/main" val="3552902422"/>
              </p:ext>
            </p:extLst>
          </p:nvPr>
        </p:nvGraphicFramePr>
        <p:xfrm>
          <a:off x="618147" y="1511155"/>
          <a:ext cx="5683551" cy="6998936"/>
        </p:xfrm>
        <a:graphic>
          <a:graphicData uri="http://schemas.openxmlformats.org/drawingml/2006/table">
            <a:tbl>
              <a:tblPr firstRow="1" bandRow="1">
                <a:tableStyleId>{5C22544A-7EE6-4342-B048-85BDC9FD1C3A}</a:tableStyleId>
              </a:tblPr>
              <a:tblGrid>
                <a:gridCol w="504057"/>
                <a:gridCol w="3833477"/>
                <a:gridCol w="1346017"/>
              </a:tblGrid>
              <a:tr h="540565">
                <a:tc>
                  <a:txBody>
                    <a:bodyPr/>
                    <a:lstStyle/>
                    <a:p>
                      <a:pPr marL="0" algn="ctr" defTabSz="914400" rtl="0" eaLnBrk="1" latinLnBrk="0" hangingPunct="1">
                        <a:lnSpc>
                          <a:spcPct val="115000"/>
                        </a:lnSpc>
                        <a:spcAft>
                          <a:spcPts val="0"/>
                        </a:spcAft>
                      </a:pPr>
                      <a:r>
                        <a:rPr lang="ru-RU" sz="1400" b="1" kern="1200" dirty="0" smtClean="0">
                          <a:solidFill>
                            <a:schemeClr val="tx1"/>
                          </a:solidFill>
                          <a:effectLst/>
                          <a:latin typeface="Times New Roman"/>
                          <a:ea typeface="Times New Roman"/>
                          <a:cs typeface="Times New Roman"/>
                        </a:rPr>
                        <a:t>№ п/п</a:t>
                      </a:r>
                      <a:endParaRPr lang="ru-RU" sz="1400" b="1" kern="1200" dirty="0">
                        <a:solidFill>
                          <a:schemeClr val="tx1"/>
                        </a:solidFill>
                        <a:effectLst/>
                        <a:latin typeface="Times New Roman"/>
                        <a:ea typeface="Times New Roman"/>
                        <a:cs typeface="Times New Roman"/>
                      </a:endParaRPr>
                    </a:p>
                  </a:txBody>
                  <a:tcPr anchor="ctr">
                    <a:noFill/>
                  </a:tcPr>
                </a:tc>
                <a:tc>
                  <a:txBody>
                    <a:bodyPr/>
                    <a:lstStyle/>
                    <a:p>
                      <a:pPr algn="ctr">
                        <a:lnSpc>
                          <a:spcPct val="115000"/>
                        </a:lnSpc>
                        <a:spcAft>
                          <a:spcPts val="0"/>
                        </a:spcAft>
                      </a:pPr>
                      <a:r>
                        <a:rPr lang="ru-RU" sz="1400" b="1" dirty="0">
                          <a:solidFill>
                            <a:schemeClr val="tx1"/>
                          </a:solidFill>
                          <a:effectLst/>
                          <a:latin typeface="Times New Roman"/>
                          <a:ea typeface="Times New Roman"/>
                          <a:cs typeface="Times New Roman"/>
                        </a:rPr>
                        <a:t>Режимные моменты</a:t>
                      </a:r>
                      <a:endParaRPr lang="ru-RU" sz="1100" b="1" dirty="0">
                        <a:solidFill>
                          <a:schemeClr val="tx1"/>
                        </a:solidFill>
                        <a:effectLst/>
                        <a:latin typeface="Calibri"/>
                        <a:ea typeface="Times New Roman"/>
                        <a:cs typeface="Times New Roman"/>
                      </a:endParaRPr>
                    </a:p>
                  </a:txBody>
                  <a:tcPr marL="68580" marR="68580" marT="0" marB="0" anchor="ctr">
                    <a:noFill/>
                  </a:tcPr>
                </a:tc>
                <a:tc>
                  <a:txBody>
                    <a:bodyPr/>
                    <a:lstStyle/>
                    <a:p>
                      <a:pPr algn="ctr">
                        <a:lnSpc>
                          <a:spcPct val="115000"/>
                        </a:lnSpc>
                        <a:spcAft>
                          <a:spcPts val="0"/>
                        </a:spcAft>
                      </a:pPr>
                      <a:r>
                        <a:rPr lang="ru-RU" sz="1400" b="1" dirty="0">
                          <a:solidFill>
                            <a:schemeClr val="tx1"/>
                          </a:solidFill>
                          <a:effectLst/>
                          <a:latin typeface="Times New Roman"/>
                          <a:ea typeface="Times New Roman"/>
                          <a:cs typeface="Times New Roman"/>
                        </a:rPr>
                        <a:t>С </a:t>
                      </a:r>
                      <a:r>
                        <a:rPr lang="ru-RU" sz="1400" b="1" dirty="0" smtClean="0">
                          <a:solidFill>
                            <a:schemeClr val="tx1"/>
                          </a:solidFill>
                          <a:effectLst/>
                          <a:latin typeface="Times New Roman"/>
                          <a:ea typeface="Times New Roman"/>
                          <a:cs typeface="Times New Roman"/>
                        </a:rPr>
                        <a:t>3-4 </a:t>
                      </a:r>
                      <a:r>
                        <a:rPr lang="ru-RU" sz="1400" b="1" dirty="0">
                          <a:solidFill>
                            <a:schemeClr val="tx1"/>
                          </a:solidFill>
                          <a:effectLst/>
                          <a:latin typeface="Times New Roman"/>
                          <a:ea typeface="Times New Roman"/>
                          <a:cs typeface="Times New Roman"/>
                        </a:rPr>
                        <a:t>лет</a:t>
                      </a:r>
                      <a:endParaRPr lang="ru-RU" sz="1100" b="1" dirty="0">
                        <a:solidFill>
                          <a:schemeClr val="tx1"/>
                        </a:solidFill>
                        <a:effectLst/>
                        <a:latin typeface="Calibri"/>
                        <a:ea typeface="Times New Roman"/>
                        <a:cs typeface="Times New Roman"/>
                      </a:endParaRPr>
                    </a:p>
                  </a:txBody>
                  <a:tcPr marL="68580" marR="68580" marT="0" marB="0" anchor="ctr">
                    <a:noFill/>
                  </a:tcPr>
                </a:tc>
              </a:tr>
              <a:tr h="517574">
                <a:tc>
                  <a:txBody>
                    <a:bodyPr/>
                    <a:lstStyle/>
                    <a:p>
                      <a:r>
                        <a:rPr lang="ru-RU" sz="1400" dirty="0" smtClean="0">
                          <a:latin typeface="Times New Roman" pitchFamily="18" charset="0"/>
                          <a:cs typeface="Times New Roman" pitchFamily="18" charset="0"/>
                        </a:rPr>
                        <a:t>1.</a:t>
                      </a:r>
                      <a:endParaRPr lang="ru-RU" sz="1400" dirty="0">
                        <a:latin typeface="Times New Roman" pitchFamily="18" charset="0"/>
                        <a:cs typeface="Times New Roman" pitchFamily="18" charset="0"/>
                      </a:endParaRPr>
                    </a:p>
                  </a:txBody>
                  <a:tcPr anchor="ctr">
                    <a:noFill/>
                  </a:tcPr>
                </a:tc>
                <a:tc>
                  <a:txBody>
                    <a:bodyPr/>
                    <a:lstStyle/>
                    <a:p>
                      <a:pPr>
                        <a:lnSpc>
                          <a:spcPct val="115000"/>
                        </a:lnSpc>
                        <a:spcAft>
                          <a:spcPts val="0"/>
                        </a:spcAft>
                      </a:pPr>
                      <a:r>
                        <a:rPr lang="ru-RU" sz="1400" dirty="0">
                          <a:effectLst/>
                          <a:latin typeface="Times New Roman" pitchFamily="18" charset="0"/>
                          <a:ea typeface="Times New Roman"/>
                          <a:cs typeface="Times New Roman" pitchFamily="18" charset="0"/>
                        </a:rPr>
                        <a:t>Приём, осмотр, игры, дежурство, утренняя гимнастика</a:t>
                      </a:r>
                    </a:p>
                  </a:txBody>
                  <a:tcPr marL="68580" marR="68580" marT="0" marB="0" anchor="ctr">
                    <a:noFill/>
                  </a:tcPr>
                </a:tc>
                <a:tc>
                  <a:txBody>
                    <a:bodyPr/>
                    <a:lstStyle/>
                    <a:p>
                      <a:pPr algn="ctr">
                        <a:lnSpc>
                          <a:spcPct val="115000"/>
                        </a:lnSpc>
                        <a:spcAft>
                          <a:spcPts val="0"/>
                        </a:spcAft>
                      </a:pPr>
                      <a:r>
                        <a:rPr lang="ru-RU" sz="1400" dirty="0">
                          <a:effectLst/>
                          <a:latin typeface="Times New Roman" pitchFamily="18" charset="0"/>
                          <a:ea typeface="Times New Roman"/>
                          <a:cs typeface="Times New Roman" pitchFamily="18" charset="0"/>
                        </a:rPr>
                        <a:t>7.00 –</a:t>
                      </a:r>
                      <a:r>
                        <a:rPr lang="ru-RU" sz="1400" dirty="0" smtClean="0">
                          <a:effectLst/>
                          <a:latin typeface="Times New Roman" pitchFamily="18" charset="0"/>
                          <a:ea typeface="Times New Roman"/>
                          <a:cs typeface="Times New Roman" pitchFamily="18" charset="0"/>
                        </a:rPr>
                        <a:t>8.20</a:t>
                      </a:r>
                      <a:endParaRPr lang="ru-RU" sz="1400" dirty="0">
                        <a:effectLst/>
                        <a:latin typeface="Times New Roman" pitchFamily="18" charset="0"/>
                        <a:ea typeface="Times New Roman"/>
                        <a:cs typeface="Times New Roman" pitchFamily="18" charset="0"/>
                      </a:endParaRPr>
                    </a:p>
                  </a:txBody>
                  <a:tcPr marL="68580" marR="68580" marT="0" marB="0" anchor="ctr">
                    <a:noFill/>
                  </a:tcPr>
                </a:tc>
              </a:tr>
              <a:tr h="288032">
                <a:tc>
                  <a:txBody>
                    <a:bodyPr/>
                    <a:lstStyle/>
                    <a:p>
                      <a:r>
                        <a:rPr lang="ru-RU" sz="1400" dirty="0" smtClean="0">
                          <a:latin typeface="Times New Roman" pitchFamily="18" charset="0"/>
                          <a:cs typeface="Times New Roman" pitchFamily="18" charset="0"/>
                        </a:rPr>
                        <a:t>2.</a:t>
                      </a:r>
                      <a:endParaRPr lang="ru-RU" sz="1400" dirty="0">
                        <a:latin typeface="Times New Roman" pitchFamily="18" charset="0"/>
                        <a:cs typeface="Times New Roman" pitchFamily="18" charset="0"/>
                      </a:endParaRPr>
                    </a:p>
                  </a:txBody>
                  <a:tcPr anchor="ctr">
                    <a:noFill/>
                  </a:tcPr>
                </a:tc>
                <a:tc>
                  <a:txBody>
                    <a:bodyPr/>
                    <a:lstStyle/>
                    <a:p>
                      <a:pPr>
                        <a:lnSpc>
                          <a:spcPct val="115000"/>
                        </a:lnSpc>
                        <a:spcAft>
                          <a:spcPts val="0"/>
                        </a:spcAft>
                      </a:pPr>
                      <a:r>
                        <a:rPr lang="ru-RU" sz="1400" dirty="0">
                          <a:effectLst/>
                          <a:latin typeface="Times New Roman" pitchFamily="18" charset="0"/>
                          <a:ea typeface="Times New Roman"/>
                          <a:cs typeface="Times New Roman" pitchFamily="18" charset="0"/>
                        </a:rPr>
                        <a:t>Подготовка к завтраку, завтрак</a:t>
                      </a:r>
                    </a:p>
                  </a:txBody>
                  <a:tcPr marL="68580" marR="68580" marT="0" marB="0" anchor="ctr">
                    <a:noFill/>
                  </a:tcPr>
                </a:tc>
                <a:tc>
                  <a:txBody>
                    <a:bodyPr/>
                    <a:lstStyle/>
                    <a:p>
                      <a:pPr algn="ctr">
                        <a:lnSpc>
                          <a:spcPct val="115000"/>
                        </a:lnSpc>
                        <a:spcAft>
                          <a:spcPts val="0"/>
                        </a:spcAft>
                      </a:pPr>
                      <a:r>
                        <a:rPr lang="ru-RU" sz="1400" dirty="0" smtClean="0">
                          <a:effectLst/>
                          <a:latin typeface="Times New Roman" pitchFamily="18" charset="0"/>
                          <a:ea typeface="Times New Roman"/>
                          <a:cs typeface="Times New Roman" pitchFamily="18" charset="0"/>
                        </a:rPr>
                        <a:t>8.10-8.30</a:t>
                      </a:r>
                      <a:endParaRPr lang="ru-RU" sz="1400" dirty="0">
                        <a:effectLst/>
                        <a:latin typeface="Times New Roman" pitchFamily="18" charset="0"/>
                        <a:ea typeface="Times New Roman"/>
                        <a:cs typeface="Times New Roman" pitchFamily="18" charset="0"/>
                      </a:endParaRPr>
                    </a:p>
                  </a:txBody>
                  <a:tcPr marL="68580" marR="68580" marT="0" marB="0" anchor="ctr">
                    <a:noFill/>
                  </a:tcPr>
                </a:tc>
              </a:tr>
              <a:tr h="271264">
                <a:tc>
                  <a:txBody>
                    <a:bodyPr/>
                    <a:lstStyle/>
                    <a:p>
                      <a:r>
                        <a:rPr lang="ru-RU" sz="1400" dirty="0" smtClean="0">
                          <a:latin typeface="Times New Roman" pitchFamily="18" charset="0"/>
                          <a:cs typeface="Times New Roman" pitchFamily="18" charset="0"/>
                        </a:rPr>
                        <a:t>3.</a:t>
                      </a:r>
                      <a:endParaRPr lang="ru-RU" sz="1400" dirty="0">
                        <a:latin typeface="Times New Roman" pitchFamily="18" charset="0"/>
                        <a:cs typeface="Times New Roman" pitchFamily="18" charset="0"/>
                      </a:endParaRPr>
                    </a:p>
                  </a:txBody>
                  <a:tcPr anchor="ctr">
                    <a:noFill/>
                  </a:tcPr>
                </a:tc>
                <a:tc>
                  <a:txBody>
                    <a:bodyPr/>
                    <a:lstStyle/>
                    <a:p>
                      <a:pPr>
                        <a:lnSpc>
                          <a:spcPct val="115000"/>
                        </a:lnSpc>
                        <a:spcAft>
                          <a:spcPts val="0"/>
                        </a:spcAft>
                      </a:pPr>
                      <a:r>
                        <a:rPr lang="ru-RU" sz="1400" dirty="0">
                          <a:effectLst/>
                          <a:latin typeface="Times New Roman" pitchFamily="18" charset="0"/>
                          <a:ea typeface="Times New Roman"/>
                          <a:cs typeface="Times New Roman" pitchFamily="18" charset="0"/>
                        </a:rPr>
                        <a:t>Игры, подготовка к занятиям</a:t>
                      </a:r>
                    </a:p>
                  </a:txBody>
                  <a:tcPr marL="68580" marR="68580" marT="0" marB="0" anchor="ctr">
                    <a:noFill/>
                  </a:tcPr>
                </a:tc>
                <a:tc>
                  <a:txBody>
                    <a:bodyPr/>
                    <a:lstStyle/>
                    <a:p>
                      <a:pPr algn="ctr">
                        <a:lnSpc>
                          <a:spcPct val="115000"/>
                        </a:lnSpc>
                        <a:spcAft>
                          <a:spcPts val="0"/>
                        </a:spcAft>
                      </a:pPr>
                      <a:r>
                        <a:rPr lang="ru-RU" sz="1400" dirty="0" smtClean="0">
                          <a:effectLst/>
                          <a:latin typeface="Times New Roman" pitchFamily="18" charset="0"/>
                          <a:ea typeface="Times New Roman"/>
                          <a:cs typeface="Times New Roman" pitchFamily="18" charset="0"/>
                        </a:rPr>
                        <a:t>8.40-9.00</a:t>
                      </a:r>
                      <a:endParaRPr lang="ru-RU" sz="1400" dirty="0">
                        <a:effectLst/>
                        <a:latin typeface="Times New Roman" pitchFamily="18" charset="0"/>
                        <a:ea typeface="Times New Roman"/>
                        <a:cs typeface="Times New Roman" pitchFamily="18" charset="0"/>
                      </a:endParaRPr>
                    </a:p>
                  </a:txBody>
                  <a:tcPr marL="68580" marR="68580" marT="0" marB="0" anchor="ctr">
                    <a:noFill/>
                  </a:tcPr>
                </a:tc>
              </a:tr>
              <a:tr h="614536">
                <a:tc>
                  <a:txBody>
                    <a:bodyPr/>
                    <a:lstStyle/>
                    <a:p>
                      <a:r>
                        <a:rPr lang="ru-RU" sz="1400" dirty="0" smtClean="0">
                          <a:latin typeface="Times New Roman" pitchFamily="18" charset="0"/>
                          <a:cs typeface="Times New Roman" pitchFamily="18" charset="0"/>
                        </a:rPr>
                        <a:t>4.</a:t>
                      </a:r>
                      <a:endParaRPr lang="ru-RU" sz="1400" dirty="0">
                        <a:latin typeface="Times New Roman" pitchFamily="18" charset="0"/>
                        <a:cs typeface="Times New Roman" pitchFamily="18" charset="0"/>
                      </a:endParaRPr>
                    </a:p>
                  </a:txBody>
                  <a:tcPr anchor="ctr">
                    <a:noFill/>
                  </a:tcPr>
                </a:tc>
                <a:tc>
                  <a:txBody>
                    <a:bodyPr/>
                    <a:lstStyle/>
                    <a:p>
                      <a:pPr>
                        <a:lnSpc>
                          <a:spcPct val="115000"/>
                        </a:lnSpc>
                        <a:spcAft>
                          <a:spcPts val="0"/>
                        </a:spcAft>
                      </a:pPr>
                      <a:r>
                        <a:rPr lang="ru-RU" sz="1400" dirty="0" smtClean="0">
                          <a:effectLst/>
                          <a:latin typeface="Times New Roman" pitchFamily="18" charset="0"/>
                          <a:ea typeface="Times New Roman"/>
                          <a:cs typeface="Times New Roman" pitchFamily="18" charset="0"/>
                        </a:rPr>
                        <a:t>Организованная</a:t>
                      </a:r>
                      <a:r>
                        <a:rPr lang="ru-RU" sz="1400" baseline="0" dirty="0" smtClean="0">
                          <a:effectLst/>
                          <a:latin typeface="Times New Roman" pitchFamily="18" charset="0"/>
                          <a:ea typeface="Times New Roman"/>
                          <a:cs typeface="Times New Roman" pitchFamily="18" charset="0"/>
                        </a:rPr>
                        <a:t> образовательная деятельность</a:t>
                      </a:r>
                      <a:endParaRPr lang="ru-RU" sz="1400" dirty="0">
                        <a:effectLst/>
                        <a:latin typeface="Times New Roman" pitchFamily="18" charset="0"/>
                        <a:ea typeface="Times New Roman"/>
                        <a:cs typeface="Times New Roman" pitchFamily="18" charset="0"/>
                      </a:endParaRPr>
                    </a:p>
                  </a:txBody>
                  <a:tcPr marL="68580" marR="68580" marT="0" marB="0" anchor="ctr">
                    <a:noFill/>
                  </a:tcPr>
                </a:tc>
                <a:tc>
                  <a:txBody>
                    <a:bodyPr/>
                    <a:lstStyle/>
                    <a:p>
                      <a:pPr algn="ctr">
                        <a:lnSpc>
                          <a:spcPct val="115000"/>
                        </a:lnSpc>
                        <a:spcAft>
                          <a:spcPts val="0"/>
                        </a:spcAft>
                      </a:pPr>
                      <a:r>
                        <a:rPr lang="ru-RU" sz="1400" dirty="0" smtClean="0">
                          <a:effectLst/>
                          <a:latin typeface="Times New Roman" pitchFamily="18" charset="0"/>
                          <a:ea typeface="Times New Roman"/>
                          <a:cs typeface="Times New Roman" pitchFamily="18" charset="0"/>
                        </a:rPr>
                        <a:t>9.00-9.15</a:t>
                      </a:r>
                      <a:endParaRPr lang="ru-RU" sz="1400" dirty="0">
                        <a:effectLst/>
                        <a:latin typeface="Times New Roman" pitchFamily="18" charset="0"/>
                        <a:ea typeface="Times New Roman"/>
                        <a:cs typeface="Times New Roman" pitchFamily="18" charset="0"/>
                      </a:endParaRPr>
                    </a:p>
                    <a:p>
                      <a:pPr algn="ctr">
                        <a:lnSpc>
                          <a:spcPct val="115000"/>
                        </a:lnSpc>
                        <a:spcAft>
                          <a:spcPts val="0"/>
                        </a:spcAft>
                      </a:pPr>
                      <a:r>
                        <a:rPr lang="ru-RU" sz="1400" dirty="0" smtClean="0">
                          <a:effectLst/>
                          <a:latin typeface="Times New Roman" pitchFamily="18" charset="0"/>
                          <a:ea typeface="Times New Roman"/>
                          <a:cs typeface="Times New Roman" pitchFamily="18" charset="0"/>
                        </a:rPr>
                        <a:t>9.25-9.40</a:t>
                      </a:r>
                      <a:endParaRPr lang="ru-RU" sz="1400" dirty="0">
                        <a:effectLst/>
                        <a:latin typeface="Times New Roman" pitchFamily="18" charset="0"/>
                        <a:ea typeface="Times New Roman"/>
                        <a:cs typeface="Times New Roman" pitchFamily="18" charset="0"/>
                      </a:endParaRPr>
                    </a:p>
                  </a:txBody>
                  <a:tcPr marL="68580" marR="68580" marT="0" marB="0" anchor="ctr">
                    <a:noFill/>
                  </a:tcPr>
                </a:tc>
              </a:tr>
              <a:tr h="360040">
                <a:tc>
                  <a:txBody>
                    <a:bodyPr/>
                    <a:lstStyle/>
                    <a:p>
                      <a:r>
                        <a:rPr lang="ru-RU" sz="1400" dirty="0" smtClean="0">
                          <a:latin typeface="Times New Roman" pitchFamily="18" charset="0"/>
                          <a:cs typeface="Times New Roman" pitchFamily="18" charset="0"/>
                        </a:rPr>
                        <a:t>5.</a:t>
                      </a:r>
                      <a:endParaRPr lang="ru-RU" sz="1400" dirty="0">
                        <a:latin typeface="Times New Roman" pitchFamily="18" charset="0"/>
                        <a:cs typeface="Times New Roman" pitchFamily="18" charset="0"/>
                      </a:endParaRPr>
                    </a:p>
                  </a:txBody>
                  <a:tcPr anchor="ctr">
                    <a:noFill/>
                  </a:tcPr>
                </a:tc>
                <a:tc>
                  <a:txBody>
                    <a:bodyPr/>
                    <a:lstStyle/>
                    <a:p>
                      <a:pPr>
                        <a:lnSpc>
                          <a:spcPct val="115000"/>
                        </a:lnSpc>
                        <a:spcAft>
                          <a:spcPts val="0"/>
                        </a:spcAft>
                      </a:pPr>
                      <a:r>
                        <a:rPr lang="ru-RU" sz="1400" dirty="0">
                          <a:effectLst/>
                          <a:latin typeface="Times New Roman" pitchFamily="18" charset="0"/>
                          <a:ea typeface="Times New Roman"/>
                          <a:cs typeface="Times New Roman" pitchFamily="18" charset="0"/>
                        </a:rPr>
                        <a:t>Подготовка к прогулке, прогулка</a:t>
                      </a:r>
                    </a:p>
                  </a:txBody>
                  <a:tcPr marL="68580" marR="68580" marT="0" marB="0" anchor="ctr">
                    <a:noFill/>
                  </a:tcPr>
                </a:tc>
                <a:tc>
                  <a:txBody>
                    <a:bodyPr/>
                    <a:lstStyle/>
                    <a:p>
                      <a:pPr algn="ctr">
                        <a:lnSpc>
                          <a:spcPct val="115000"/>
                        </a:lnSpc>
                        <a:spcAft>
                          <a:spcPts val="0"/>
                        </a:spcAft>
                      </a:pPr>
                      <a:r>
                        <a:rPr lang="ru-RU" sz="1400" dirty="0" smtClean="0">
                          <a:effectLst/>
                          <a:latin typeface="Times New Roman" pitchFamily="18" charset="0"/>
                          <a:ea typeface="Times New Roman"/>
                          <a:cs typeface="Times New Roman" pitchFamily="18" charset="0"/>
                        </a:rPr>
                        <a:t>9.40-11.15</a:t>
                      </a:r>
                      <a:endParaRPr lang="ru-RU" sz="1400" dirty="0">
                        <a:effectLst/>
                        <a:latin typeface="Times New Roman" pitchFamily="18" charset="0"/>
                        <a:ea typeface="Times New Roman"/>
                        <a:cs typeface="Times New Roman" pitchFamily="18" charset="0"/>
                      </a:endParaRPr>
                    </a:p>
                  </a:txBody>
                  <a:tcPr marL="68580" marR="68580" marT="0" marB="0" anchor="ctr">
                    <a:noFill/>
                  </a:tcPr>
                </a:tc>
              </a:tr>
              <a:tr h="432048">
                <a:tc>
                  <a:txBody>
                    <a:bodyPr/>
                    <a:lstStyle/>
                    <a:p>
                      <a:r>
                        <a:rPr lang="ru-RU" sz="1400" dirty="0" smtClean="0">
                          <a:latin typeface="Times New Roman" pitchFamily="18" charset="0"/>
                          <a:cs typeface="Times New Roman" pitchFamily="18" charset="0"/>
                        </a:rPr>
                        <a:t>6.</a:t>
                      </a:r>
                      <a:endParaRPr lang="ru-RU" sz="1400" dirty="0">
                        <a:latin typeface="Times New Roman" pitchFamily="18" charset="0"/>
                        <a:cs typeface="Times New Roman" pitchFamily="18" charset="0"/>
                      </a:endParaRPr>
                    </a:p>
                  </a:txBody>
                  <a:tcPr anchor="ctr">
                    <a:noFill/>
                  </a:tcPr>
                </a:tc>
                <a:tc>
                  <a:txBody>
                    <a:bodyPr/>
                    <a:lstStyle/>
                    <a:p>
                      <a:pPr>
                        <a:lnSpc>
                          <a:spcPct val="115000"/>
                        </a:lnSpc>
                        <a:spcAft>
                          <a:spcPts val="0"/>
                        </a:spcAft>
                      </a:pPr>
                      <a:r>
                        <a:rPr lang="ru-RU" sz="1400" dirty="0">
                          <a:effectLst/>
                          <a:latin typeface="Times New Roman" pitchFamily="18" charset="0"/>
                          <a:ea typeface="Times New Roman"/>
                          <a:cs typeface="Times New Roman" pitchFamily="18" charset="0"/>
                        </a:rPr>
                        <a:t>Возвращение с прогулки, игры, водные процедуры</a:t>
                      </a:r>
                    </a:p>
                  </a:txBody>
                  <a:tcPr marL="68580" marR="68580" marT="0" marB="0" anchor="ctr">
                    <a:noFill/>
                  </a:tcPr>
                </a:tc>
                <a:tc>
                  <a:txBody>
                    <a:bodyPr/>
                    <a:lstStyle/>
                    <a:p>
                      <a:pPr algn="ctr">
                        <a:lnSpc>
                          <a:spcPct val="115000"/>
                        </a:lnSpc>
                        <a:spcAft>
                          <a:spcPts val="0"/>
                        </a:spcAft>
                      </a:pPr>
                      <a:r>
                        <a:rPr lang="ru-RU" sz="1400" dirty="0" smtClean="0">
                          <a:effectLst/>
                          <a:latin typeface="Times New Roman" pitchFamily="18" charset="0"/>
                          <a:ea typeface="Times New Roman"/>
                          <a:cs typeface="Times New Roman" pitchFamily="18" charset="0"/>
                        </a:rPr>
                        <a:t>11.15-12.10</a:t>
                      </a:r>
                      <a:endParaRPr lang="ru-RU" sz="1400" dirty="0">
                        <a:effectLst/>
                        <a:latin typeface="Times New Roman" pitchFamily="18" charset="0"/>
                        <a:ea typeface="Times New Roman"/>
                        <a:cs typeface="Times New Roman" pitchFamily="18" charset="0"/>
                      </a:endParaRPr>
                    </a:p>
                  </a:txBody>
                  <a:tcPr marL="68580" marR="68580" marT="0" marB="0" anchor="ctr">
                    <a:noFill/>
                  </a:tcPr>
                </a:tc>
              </a:tr>
              <a:tr h="320981">
                <a:tc>
                  <a:txBody>
                    <a:bodyPr/>
                    <a:lstStyle/>
                    <a:p>
                      <a:r>
                        <a:rPr lang="ru-RU" sz="1400" dirty="0" smtClean="0">
                          <a:latin typeface="Times New Roman" pitchFamily="18" charset="0"/>
                          <a:cs typeface="Times New Roman" pitchFamily="18" charset="0"/>
                        </a:rPr>
                        <a:t>7.</a:t>
                      </a:r>
                      <a:endParaRPr lang="ru-RU" sz="1400" dirty="0">
                        <a:latin typeface="Times New Roman" pitchFamily="18" charset="0"/>
                        <a:cs typeface="Times New Roman" pitchFamily="18" charset="0"/>
                      </a:endParaRPr>
                    </a:p>
                  </a:txBody>
                  <a:tcPr anchor="ctr">
                    <a:noFill/>
                  </a:tcPr>
                </a:tc>
                <a:tc>
                  <a:txBody>
                    <a:bodyPr/>
                    <a:lstStyle/>
                    <a:p>
                      <a:pPr>
                        <a:lnSpc>
                          <a:spcPct val="115000"/>
                        </a:lnSpc>
                        <a:spcAft>
                          <a:spcPts val="0"/>
                        </a:spcAft>
                      </a:pPr>
                      <a:r>
                        <a:rPr lang="ru-RU" sz="1400" dirty="0">
                          <a:effectLst/>
                          <a:latin typeface="Times New Roman" pitchFamily="18" charset="0"/>
                          <a:ea typeface="Times New Roman"/>
                          <a:cs typeface="Times New Roman" pitchFamily="18" charset="0"/>
                        </a:rPr>
                        <a:t>Подготовка к обеду, обед</a:t>
                      </a:r>
                    </a:p>
                  </a:txBody>
                  <a:tcPr marL="68580" marR="68580" marT="0" marB="0" anchor="ctr">
                    <a:noFill/>
                  </a:tcPr>
                </a:tc>
                <a:tc>
                  <a:txBody>
                    <a:bodyPr/>
                    <a:lstStyle/>
                    <a:p>
                      <a:pPr algn="ctr">
                        <a:lnSpc>
                          <a:spcPct val="115000"/>
                        </a:lnSpc>
                        <a:spcAft>
                          <a:spcPts val="0"/>
                        </a:spcAft>
                      </a:pPr>
                      <a:r>
                        <a:rPr lang="ru-RU" sz="1400" dirty="0" smtClean="0">
                          <a:effectLst/>
                          <a:latin typeface="Times New Roman" pitchFamily="18" charset="0"/>
                          <a:ea typeface="Times New Roman"/>
                          <a:cs typeface="Times New Roman" pitchFamily="18" charset="0"/>
                        </a:rPr>
                        <a:t>12.10-12.35</a:t>
                      </a:r>
                      <a:endParaRPr lang="ru-RU" sz="1400" dirty="0">
                        <a:effectLst/>
                        <a:latin typeface="Times New Roman" pitchFamily="18" charset="0"/>
                        <a:ea typeface="Times New Roman"/>
                        <a:cs typeface="Times New Roman" pitchFamily="18" charset="0"/>
                      </a:endParaRPr>
                    </a:p>
                  </a:txBody>
                  <a:tcPr marL="68580" marR="68580" marT="0" marB="0" anchor="ctr">
                    <a:noFill/>
                  </a:tcPr>
                </a:tc>
              </a:tr>
              <a:tr h="412140">
                <a:tc>
                  <a:txBody>
                    <a:bodyPr/>
                    <a:lstStyle/>
                    <a:p>
                      <a:r>
                        <a:rPr lang="ru-RU" sz="1400" dirty="0" smtClean="0">
                          <a:latin typeface="Times New Roman" pitchFamily="18" charset="0"/>
                          <a:cs typeface="Times New Roman" pitchFamily="18" charset="0"/>
                        </a:rPr>
                        <a:t>8.</a:t>
                      </a:r>
                      <a:endParaRPr lang="ru-RU" sz="1400" dirty="0">
                        <a:latin typeface="Times New Roman" pitchFamily="18" charset="0"/>
                        <a:cs typeface="Times New Roman" pitchFamily="18" charset="0"/>
                      </a:endParaRPr>
                    </a:p>
                  </a:txBody>
                  <a:tcPr anchor="ctr">
                    <a:noFill/>
                  </a:tcPr>
                </a:tc>
                <a:tc>
                  <a:txBody>
                    <a:bodyPr/>
                    <a:lstStyle/>
                    <a:p>
                      <a:pPr>
                        <a:lnSpc>
                          <a:spcPct val="115000"/>
                        </a:lnSpc>
                        <a:spcAft>
                          <a:spcPts val="0"/>
                        </a:spcAft>
                      </a:pPr>
                      <a:r>
                        <a:rPr lang="ru-RU" sz="1400" dirty="0">
                          <a:effectLst/>
                          <a:latin typeface="Times New Roman" pitchFamily="18" charset="0"/>
                          <a:ea typeface="Times New Roman"/>
                          <a:cs typeface="Times New Roman" pitchFamily="18" charset="0"/>
                        </a:rPr>
                        <a:t>Подготовка ко сну, дневной сон</a:t>
                      </a:r>
                    </a:p>
                  </a:txBody>
                  <a:tcPr marL="68580" marR="68580" marT="0" marB="0" anchor="ctr">
                    <a:noFill/>
                  </a:tcPr>
                </a:tc>
                <a:tc>
                  <a:txBody>
                    <a:bodyPr/>
                    <a:lstStyle/>
                    <a:p>
                      <a:pPr algn="ctr">
                        <a:lnSpc>
                          <a:spcPct val="115000"/>
                        </a:lnSpc>
                        <a:spcAft>
                          <a:spcPts val="0"/>
                        </a:spcAft>
                      </a:pPr>
                      <a:r>
                        <a:rPr lang="ru-RU" sz="1400" dirty="0" smtClean="0">
                          <a:effectLst/>
                          <a:latin typeface="Times New Roman" pitchFamily="18" charset="0"/>
                          <a:ea typeface="Times New Roman"/>
                          <a:cs typeface="Times New Roman" pitchFamily="18" charset="0"/>
                        </a:rPr>
                        <a:t>12.35-15.00</a:t>
                      </a:r>
                      <a:endParaRPr lang="ru-RU" sz="1400" dirty="0">
                        <a:effectLst/>
                        <a:latin typeface="Times New Roman" pitchFamily="18" charset="0"/>
                        <a:ea typeface="Times New Roman"/>
                        <a:cs typeface="Times New Roman" pitchFamily="18" charset="0"/>
                      </a:endParaRPr>
                    </a:p>
                  </a:txBody>
                  <a:tcPr marL="68580" marR="68580" marT="0" marB="0" anchor="ctr">
                    <a:noFill/>
                  </a:tcPr>
                </a:tc>
              </a:tr>
              <a:tr h="618209">
                <a:tc>
                  <a:txBody>
                    <a:bodyPr/>
                    <a:lstStyle/>
                    <a:p>
                      <a:r>
                        <a:rPr lang="ru-RU" sz="1400" dirty="0" smtClean="0">
                          <a:latin typeface="Times New Roman" pitchFamily="18" charset="0"/>
                          <a:cs typeface="Times New Roman" pitchFamily="18" charset="0"/>
                        </a:rPr>
                        <a:t>9.</a:t>
                      </a:r>
                      <a:endParaRPr lang="ru-RU" sz="1400" dirty="0">
                        <a:latin typeface="Times New Roman" pitchFamily="18" charset="0"/>
                        <a:cs typeface="Times New Roman" pitchFamily="18" charset="0"/>
                      </a:endParaRPr>
                    </a:p>
                  </a:txBody>
                  <a:tcPr anchor="ctr">
                    <a:noFill/>
                  </a:tcPr>
                </a:tc>
                <a:tc>
                  <a:txBody>
                    <a:bodyPr/>
                    <a:lstStyle/>
                    <a:p>
                      <a:pPr>
                        <a:lnSpc>
                          <a:spcPct val="115000"/>
                        </a:lnSpc>
                        <a:spcAft>
                          <a:spcPts val="0"/>
                        </a:spcAft>
                      </a:pPr>
                      <a:r>
                        <a:rPr lang="ru-RU" sz="1400" dirty="0">
                          <a:effectLst/>
                          <a:latin typeface="Times New Roman" pitchFamily="18" charset="0"/>
                          <a:ea typeface="Times New Roman"/>
                          <a:cs typeface="Times New Roman" pitchFamily="18" charset="0"/>
                        </a:rPr>
                        <a:t>Постепенный подъем, игры, водные и закаливающие процедуры</a:t>
                      </a:r>
                    </a:p>
                  </a:txBody>
                  <a:tcPr marL="68580" marR="68580" marT="0" marB="0" anchor="ctr">
                    <a:noFill/>
                  </a:tcPr>
                </a:tc>
                <a:tc>
                  <a:txBody>
                    <a:bodyPr/>
                    <a:lstStyle/>
                    <a:p>
                      <a:pPr algn="ctr">
                        <a:lnSpc>
                          <a:spcPct val="115000"/>
                        </a:lnSpc>
                        <a:spcAft>
                          <a:spcPts val="0"/>
                        </a:spcAft>
                      </a:pPr>
                      <a:r>
                        <a:rPr lang="ru-RU" sz="1400">
                          <a:effectLst/>
                          <a:latin typeface="Times New Roman" pitchFamily="18" charset="0"/>
                          <a:ea typeface="Times New Roman"/>
                          <a:cs typeface="Times New Roman" pitchFamily="18" charset="0"/>
                        </a:rPr>
                        <a:t>15.00-15.25</a:t>
                      </a:r>
                    </a:p>
                  </a:txBody>
                  <a:tcPr marL="68580" marR="68580" marT="0" marB="0" anchor="ctr">
                    <a:noFill/>
                  </a:tcPr>
                </a:tc>
              </a:tr>
              <a:tr h="337802">
                <a:tc>
                  <a:txBody>
                    <a:bodyPr/>
                    <a:lstStyle/>
                    <a:p>
                      <a:r>
                        <a:rPr lang="ru-RU" sz="1400" dirty="0" smtClean="0">
                          <a:latin typeface="Times New Roman" pitchFamily="18" charset="0"/>
                          <a:cs typeface="Times New Roman" pitchFamily="18" charset="0"/>
                        </a:rPr>
                        <a:t>10.</a:t>
                      </a:r>
                      <a:endParaRPr lang="ru-RU" sz="1400" dirty="0">
                        <a:latin typeface="Times New Roman" pitchFamily="18" charset="0"/>
                        <a:cs typeface="Times New Roman" pitchFamily="18" charset="0"/>
                      </a:endParaRPr>
                    </a:p>
                  </a:txBody>
                  <a:tcPr anchor="ctr">
                    <a:noFill/>
                  </a:tcPr>
                </a:tc>
                <a:tc>
                  <a:txBody>
                    <a:bodyPr/>
                    <a:lstStyle/>
                    <a:p>
                      <a:pPr>
                        <a:lnSpc>
                          <a:spcPct val="115000"/>
                        </a:lnSpc>
                        <a:spcAft>
                          <a:spcPts val="0"/>
                        </a:spcAft>
                      </a:pPr>
                      <a:r>
                        <a:rPr lang="ru-RU" sz="1400" dirty="0">
                          <a:effectLst/>
                          <a:latin typeface="Times New Roman" pitchFamily="18" charset="0"/>
                          <a:ea typeface="Times New Roman"/>
                          <a:cs typeface="Times New Roman" pitchFamily="18" charset="0"/>
                        </a:rPr>
                        <a:t>Подготовка к полднику, полдник</a:t>
                      </a:r>
                    </a:p>
                  </a:txBody>
                  <a:tcPr marL="68580" marR="68580" marT="0" marB="0" anchor="ctr">
                    <a:noFill/>
                  </a:tcPr>
                </a:tc>
                <a:tc>
                  <a:txBody>
                    <a:bodyPr/>
                    <a:lstStyle/>
                    <a:p>
                      <a:pPr algn="ctr">
                        <a:lnSpc>
                          <a:spcPct val="115000"/>
                        </a:lnSpc>
                        <a:spcAft>
                          <a:spcPts val="0"/>
                        </a:spcAft>
                      </a:pPr>
                      <a:r>
                        <a:rPr lang="ru-RU" sz="1400" dirty="0" smtClean="0">
                          <a:effectLst/>
                          <a:latin typeface="Times New Roman" pitchFamily="18" charset="0"/>
                          <a:ea typeface="Times New Roman"/>
                          <a:cs typeface="Times New Roman" pitchFamily="18" charset="0"/>
                        </a:rPr>
                        <a:t>15.30-15.50</a:t>
                      </a:r>
                      <a:endParaRPr lang="ru-RU" sz="1400" dirty="0">
                        <a:effectLst/>
                        <a:latin typeface="Times New Roman" pitchFamily="18" charset="0"/>
                        <a:ea typeface="Times New Roman"/>
                        <a:cs typeface="Times New Roman" pitchFamily="18" charset="0"/>
                      </a:endParaRPr>
                    </a:p>
                  </a:txBody>
                  <a:tcPr marL="68580" marR="68580" marT="0" marB="0" anchor="ctr">
                    <a:noFill/>
                  </a:tcPr>
                </a:tc>
              </a:tr>
              <a:tr h="357710">
                <a:tc>
                  <a:txBody>
                    <a:bodyPr/>
                    <a:lstStyle/>
                    <a:p>
                      <a:r>
                        <a:rPr lang="ru-RU" sz="1400" dirty="0" smtClean="0">
                          <a:latin typeface="Times New Roman" pitchFamily="18" charset="0"/>
                          <a:cs typeface="Times New Roman" pitchFamily="18" charset="0"/>
                        </a:rPr>
                        <a:t>11.</a:t>
                      </a:r>
                      <a:endParaRPr lang="ru-RU" sz="1400" dirty="0">
                        <a:latin typeface="Times New Roman" pitchFamily="18" charset="0"/>
                        <a:cs typeface="Times New Roman" pitchFamily="18" charset="0"/>
                      </a:endParaRPr>
                    </a:p>
                  </a:txBody>
                  <a:tcPr anchor="ctr">
                    <a:noFill/>
                  </a:tcPr>
                </a:tc>
                <a:tc>
                  <a:txBody>
                    <a:bodyPr/>
                    <a:lstStyle/>
                    <a:p>
                      <a:pPr>
                        <a:lnSpc>
                          <a:spcPct val="115000"/>
                        </a:lnSpc>
                        <a:spcAft>
                          <a:spcPts val="0"/>
                        </a:spcAft>
                      </a:pPr>
                      <a:r>
                        <a:rPr lang="ru-RU" sz="1400" dirty="0">
                          <a:effectLst/>
                          <a:latin typeface="Times New Roman" pitchFamily="18" charset="0"/>
                          <a:ea typeface="Times New Roman"/>
                          <a:cs typeface="Times New Roman" pitchFamily="18" charset="0"/>
                        </a:rPr>
                        <a:t>Подготовка к занятию</a:t>
                      </a:r>
                      <a:r>
                        <a:rPr lang="ru-RU" sz="1400" dirty="0" smtClean="0">
                          <a:effectLst/>
                          <a:latin typeface="Times New Roman" pitchFamily="18" charset="0"/>
                          <a:ea typeface="Times New Roman"/>
                          <a:cs typeface="Times New Roman" pitchFamily="18" charset="0"/>
                        </a:rPr>
                        <a:t>. Занятие</a:t>
                      </a:r>
                      <a:r>
                        <a:rPr lang="ru-RU" sz="1400" dirty="0">
                          <a:effectLst/>
                          <a:latin typeface="Times New Roman" pitchFamily="18" charset="0"/>
                          <a:ea typeface="Times New Roman"/>
                          <a:cs typeface="Times New Roman" pitchFamily="18" charset="0"/>
                        </a:rPr>
                        <a:t> </a:t>
                      </a:r>
                    </a:p>
                  </a:txBody>
                  <a:tcPr marL="68580" marR="68580" marT="0" marB="0" anchor="ctr">
                    <a:noFill/>
                  </a:tcPr>
                </a:tc>
                <a:tc>
                  <a:txBody>
                    <a:bodyPr/>
                    <a:lstStyle/>
                    <a:p>
                      <a:pPr algn="ctr">
                        <a:lnSpc>
                          <a:spcPct val="115000"/>
                        </a:lnSpc>
                        <a:spcAft>
                          <a:spcPts val="0"/>
                        </a:spcAft>
                      </a:pPr>
                      <a:r>
                        <a:rPr lang="ru-RU" sz="1400" dirty="0">
                          <a:effectLst/>
                          <a:latin typeface="Times New Roman" pitchFamily="18" charset="0"/>
                          <a:ea typeface="Times New Roman"/>
                          <a:cs typeface="Times New Roman" pitchFamily="18" charset="0"/>
                        </a:rPr>
                        <a:t> </a:t>
                      </a:r>
                    </a:p>
                  </a:txBody>
                  <a:tcPr marL="68580" marR="68580" marT="0" marB="0" anchor="ctr">
                    <a:noFill/>
                  </a:tcPr>
                </a:tc>
              </a:tr>
              <a:tr h="354232">
                <a:tc>
                  <a:txBody>
                    <a:bodyPr/>
                    <a:lstStyle/>
                    <a:p>
                      <a:r>
                        <a:rPr lang="ru-RU" sz="1400" dirty="0" smtClean="0">
                          <a:latin typeface="Times New Roman" pitchFamily="18" charset="0"/>
                          <a:cs typeface="Times New Roman" pitchFamily="18" charset="0"/>
                        </a:rPr>
                        <a:t>12.</a:t>
                      </a:r>
                      <a:endParaRPr lang="ru-RU" sz="1400" dirty="0">
                        <a:latin typeface="Times New Roman" pitchFamily="18" charset="0"/>
                        <a:cs typeface="Times New Roman" pitchFamily="18" charset="0"/>
                      </a:endParaRPr>
                    </a:p>
                  </a:txBody>
                  <a:tcPr anchor="ctr">
                    <a:noFill/>
                  </a:tcPr>
                </a:tc>
                <a:tc>
                  <a:txBody>
                    <a:bodyPr/>
                    <a:lstStyle/>
                    <a:p>
                      <a:pPr>
                        <a:lnSpc>
                          <a:spcPct val="115000"/>
                        </a:lnSpc>
                        <a:spcAft>
                          <a:spcPts val="0"/>
                        </a:spcAft>
                      </a:pPr>
                      <a:r>
                        <a:rPr lang="ru-RU" sz="1400" dirty="0">
                          <a:effectLst/>
                          <a:latin typeface="Times New Roman" pitchFamily="18" charset="0"/>
                          <a:ea typeface="Times New Roman"/>
                          <a:cs typeface="Times New Roman" pitchFamily="18" charset="0"/>
                        </a:rPr>
                        <a:t>Дополнительное образование</a:t>
                      </a:r>
                    </a:p>
                  </a:txBody>
                  <a:tcPr marL="68580" marR="68580" marT="0" marB="0" anchor="ctr">
                    <a:noFill/>
                  </a:tcPr>
                </a:tc>
                <a:tc>
                  <a:txBody>
                    <a:bodyPr/>
                    <a:lstStyle/>
                    <a:p>
                      <a:pPr algn="ctr">
                        <a:lnSpc>
                          <a:spcPct val="115000"/>
                        </a:lnSpc>
                        <a:spcAft>
                          <a:spcPts val="0"/>
                        </a:spcAft>
                      </a:pPr>
                      <a:r>
                        <a:rPr lang="ru-RU" sz="1400" dirty="0" smtClean="0">
                          <a:effectLst/>
                          <a:latin typeface="Times New Roman" pitchFamily="18" charset="0"/>
                          <a:ea typeface="Times New Roman"/>
                          <a:cs typeface="Times New Roman" pitchFamily="18" charset="0"/>
                        </a:rPr>
                        <a:t>15.50-16.05</a:t>
                      </a:r>
                      <a:endParaRPr lang="ru-RU" sz="1400" dirty="0">
                        <a:effectLst/>
                        <a:latin typeface="Times New Roman" pitchFamily="18" charset="0"/>
                        <a:ea typeface="Times New Roman"/>
                        <a:cs typeface="Times New Roman" pitchFamily="18" charset="0"/>
                      </a:endParaRPr>
                    </a:p>
                  </a:txBody>
                  <a:tcPr marL="68580" marR="68580" marT="0" marB="0" anchor="ctr">
                    <a:noFill/>
                  </a:tcPr>
                </a:tc>
              </a:tr>
              <a:tr h="374140">
                <a:tc>
                  <a:txBody>
                    <a:bodyPr/>
                    <a:lstStyle/>
                    <a:p>
                      <a:r>
                        <a:rPr lang="ru-RU" sz="1400" dirty="0" smtClean="0">
                          <a:latin typeface="Times New Roman" pitchFamily="18" charset="0"/>
                          <a:cs typeface="Times New Roman" pitchFamily="18" charset="0"/>
                        </a:rPr>
                        <a:t>13.</a:t>
                      </a:r>
                      <a:endParaRPr lang="ru-RU" sz="1400" dirty="0">
                        <a:latin typeface="Times New Roman" pitchFamily="18" charset="0"/>
                        <a:cs typeface="Times New Roman" pitchFamily="18" charset="0"/>
                      </a:endParaRPr>
                    </a:p>
                  </a:txBody>
                  <a:tcPr anchor="ctr">
                    <a:noFill/>
                  </a:tcPr>
                </a:tc>
                <a:tc>
                  <a:txBody>
                    <a:bodyPr/>
                    <a:lstStyle/>
                    <a:p>
                      <a:pPr>
                        <a:lnSpc>
                          <a:spcPct val="115000"/>
                        </a:lnSpc>
                        <a:spcAft>
                          <a:spcPts val="0"/>
                        </a:spcAft>
                      </a:pPr>
                      <a:r>
                        <a:rPr lang="ru-RU" sz="1400" dirty="0">
                          <a:effectLst/>
                          <a:latin typeface="Times New Roman" pitchFamily="18" charset="0"/>
                          <a:ea typeface="Times New Roman"/>
                          <a:cs typeface="Times New Roman" pitchFamily="18" charset="0"/>
                        </a:rPr>
                        <a:t>Подготовка к прогулке, прогулка</a:t>
                      </a:r>
                    </a:p>
                  </a:txBody>
                  <a:tcPr marL="68580" marR="68580" marT="0" marB="0" anchor="ctr">
                    <a:noFill/>
                  </a:tcPr>
                </a:tc>
                <a:tc>
                  <a:txBody>
                    <a:bodyPr/>
                    <a:lstStyle/>
                    <a:p>
                      <a:pPr algn="ctr">
                        <a:lnSpc>
                          <a:spcPct val="115000"/>
                        </a:lnSpc>
                        <a:spcAft>
                          <a:spcPts val="0"/>
                        </a:spcAft>
                      </a:pPr>
                      <a:r>
                        <a:rPr lang="ru-RU" sz="1400" dirty="0" smtClean="0">
                          <a:effectLst/>
                          <a:latin typeface="Times New Roman" pitchFamily="18" charset="0"/>
                          <a:ea typeface="Times New Roman"/>
                          <a:cs typeface="Times New Roman" pitchFamily="18" charset="0"/>
                        </a:rPr>
                        <a:t>16.05-16.30</a:t>
                      </a:r>
                      <a:endParaRPr lang="ru-RU" sz="1400" dirty="0">
                        <a:effectLst/>
                        <a:latin typeface="Times New Roman" pitchFamily="18" charset="0"/>
                        <a:ea typeface="Times New Roman"/>
                        <a:cs typeface="Times New Roman" pitchFamily="18" charset="0"/>
                      </a:endParaRPr>
                    </a:p>
                  </a:txBody>
                  <a:tcPr marL="68580" marR="68580" marT="0" marB="0" anchor="ctr">
                    <a:noFill/>
                  </a:tcPr>
                </a:tc>
              </a:tr>
              <a:tr h="322040">
                <a:tc>
                  <a:txBody>
                    <a:bodyPr/>
                    <a:lstStyle/>
                    <a:p>
                      <a:r>
                        <a:rPr lang="ru-RU" sz="1400" dirty="0" smtClean="0">
                          <a:latin typeface="Times New Roman" pitchFamily="18" charset="0"/>
                          <a:cs typeface="Times New Roman" pitchFamily="18" charset="0"/>
                        </a:rPr>
                        <a:t>14.</a:t>
                      </a:r>
                      <a:endParaRPr lang="ru-RU" sz="1400" dirty="0">
                        <a:latin typeface="Times New Roman" pitchFamily="18" charset="0"/>
                        <a:cs typeface="Times New Roman" pitchFamily="18" charset="0"/>
                      </a:endParaRPr>
                    </a:p>
                  </a:txBody>
                  <a:tcPr anchor="ctr">
                    <a:noFill/>
                  </a:tcPr>
                </a:tc>
                <a:tc>
                  <a:txBody>
                    <a:bodyPr/>
                    <a:lstStyle/>
                    <a:p>
                      <a:pPr>
                        <a:lnSpc>
                          <a:spcPct val="115000"/>
                        </a:lnSpc>
                        <a:spcAft>
                          <a:spcPts val="0"/>
                        </a:spcAft>
                      </a:pPr>
                      <a:r>
                        <a:rPr lang="ru-RU" sz="1400" dirty="0">
                          <a:effectLst/>
                          <a:latin typeface="Times New Roman" pitchFamily="18" charset="0"/>
                          <a:ea typeface="Times New Roman"/>
                          <a:cs typeface="Times New Roman" pitchFamily="18" charset="0"/>
                        </a:rPr>
                        <a:t>Возвращение с прогулки</a:t>
                      </a:r>
                    </a:p>
                  </a:txBody>
                  <a:tcPr marL="68580" marR="68580" marT="0" marB="0" anchor="ctr">
                    <a:noFill/>
                  </a:tcPr>
                </a:tc>
                <a:tc>
                  <a:txBody>
                    <a:bodyPr/>
                    <a:lstStyle/>
                    <a:p>
                      <a:pPr algn="ctr">
                        <a:lnSpc>
                          <a:spcPct val="115000"/>
                        </a:lnSpc>
                        <a:spcAft>
                          <a:spcPts val="0"/>
                        </a:spcAft>
                      </a:pPr>
                      <a:r>
                        <a:rPr lang="ru-RU" sz="1400" dirty="0" smtClean="0">
                          <a:effectLst/>
                          <a:latin typeface="Times New Roman" pitchFamily="18" charset="0"/>
                          <a:ea typeface="Times New Roman"/>
                          <a:cs typeface="Times New Roman" pitchFamily="18" charset="0"/>
                        </a:rPr>
                        <a:t>16.30-17.05</a:t>
                      </a:r>
                      <a:endParaRPr lang="ru-RU" sz="1400" dirty="0">
                        <a:effectLst/>
                        <a:latin typeface="Times New Roman" pitchFamily="18" charset="0"/>
                        <a:ea typeface="Times New Roman"/>
                        <a:cs typeface="Times New Roman" pitchFamily="18" charset="0"/>
                      </a:endParaRPr>
                    </a:p>
                  </a:txBody>
                  <a:tcPr marL="68580" marR="68580" marT="0" marB="0" anchor="ctr">
                    <a:noFill/>
                  </a:tcPr>
                </a:tc>
              </a:tr>
              <a:tr h="363518">
                <a:tc>
                  <a:txBody>
                    <a:bodyPr/>
                    <a:lstStyle/>
                    <a:p>
                      <a:r>
                        <a:rPr lang="ru-RU" sz="1400" dirty="0" smtClean="0">
                          <a:latin typeface="Times New Roman" pitchFamily="18" charset="0"/>
                          <a:cs typeface="Times New Roman" pitchFamily="18" charset="0"/>
                        </a:rPr>
                        <a:t>15.</a:t>
                      </a:r>
                      <a:endParaRPr lang="ru-RU" sz="1400" dirty="0">
                        <a:latin typeface="Times New Roman" pitchFamily="18" charset="0"/>
                        <a:cs typeface="Times New Roman" pitchFamily="18" charset="0"/>
                      </a:endParaRPr>
                    </a:p>
                  </a:txBody>
                  <a:tcPr anchor="ctr">
                    <a:noFill/>
                  </a:tcPr>
                </a:tc>
                <a:tc>
                  <a:txBody>
                    <a:bodyPr/>
                    <a:lstStyle/>
                    <a:p>
                      <a:pPr>
                        <a:lnSpc>
                          <a:spcPct val="115000"/>
                        </a:lnSpc>
                        <a:spcAft>
                          <a:spcPts val="0"/>
                        </a:spcAft>
                      </a:pPr>
                      <a:r>
                        <a:rPr lang="ru-RU" sz="1400" dirty="0">
                          <a:effectLst/>
                          <a:latin typeface="Times New Roman" pitchFamily="18" charset="0"/>
                          <a:ea typeface="Times New Roman"/>
                          <a:cs typeface="Times New Roman" pitchFamily="18" charset="0"/>
                        </a:rPr>
                        <a:t>Подготовка к ужину, ужин</a:t>
                      </a:r>
                    </a:p>
                  </a:txBody>
                  <a:tcPr marL="68580" marR="68580" marT="0" marB="0" anchor="ctr">
                    <a:noFill/>
                  </a:tcPr>
                </a:tc>
                <a:tc>
                  <a:txBody>
                    <a:bodyPr/>
                    <a:lstStyle/>
                    <a:p>
                      <a:pPr algn="ctr">
                        <a:lnSpc>
                          <a:spcPct val="115000"/>
                        </a:lnSpc>
                        <a:spcAft>
                          <a:spcPts val="0"/>
                        </a:spcAft>
                      </a:pPr>
                      <a:r>
                        <a:rPr lang="ru-RU" sz="1400" smtClean="0">
                          <a:effectLst/>
                          <a:latin typeface="Times New Roman" pitchFamily="18" charset="0"/>
                          <a:ea typeface="Times New Roman"/>
                          <a:cs typeface="Times New Roman" pitchFamily="18" charset="0"/>
                        </a:rPr>
                        <a:t>17.10-17.40</a:t>
                      </a:r>
                      <a:endParaRPr lang="ru-RU" sz="1400" dirty="0">
                        <a:effectLst/>
                        <a:latin typeface="Times New Roman" pitchFamily="18" charset="0"/>
                        <a:ea typeface="Times New Roman"/>
                        <a:cs typeface="Times New Roman" pitchFamily="18" charset="0"/>
                      </a:endParaRPr>
                    </a:p>
                  </a:txBody>
                  <a:tcPr marL="68580" marR="68580" marT="0" marB="0" anchor="ctr">
                    <a:noFill/>
                  </a:tcPr>
                </a:tc>
              </a:tr>
              <a:tr h="363518">
                <a:tc>
                  <a:txBody>
                    <a:bodyPr/>
                    <a:lstStyle/>
                    <a:p>
                      <a:r>
                        <a:rPr lang="ru-RU" sz="1400" dirty="0" smtClean="0">
                          <a:latin typeface="Times New Roman" pitchFamily="18" charset="0"/>
                          <a:cs typeface="Times New Roman" pitchFamily="18" charset="0"/>
                        </a:rPr>
                        <a:t>16.</a:t>
                      </a:r>
                      <a:endParaRPr lang="ru-RU" sz="1400" dirty="0">
                        <a:latin typeface="Times New Roman" pitchFamily="18" charset="0"/>
                        <a:cs typeface="Times New Roman" pitchFamily="18" charset="0"/>
                      </a:endParaRPr>
                    </a:p>
                  </a:txBody>
                  <a:tcPr>
                    <a:noFill/>
                  </a:tcPr>
                </a:tc>
                <a:tc>
                  <a:txBody>
                    <a:bodyPr/>
                    <a:lstStyle/>
                    <a:p>
                      <a:pPr>
                        <a:lnSpc>
                          <a:spcPct val="115000"/>
                        </a:lnSpc>
                        <a:spcAft>
                          <a:spcPts val="0"/>
                        </a:spcAft>
                      </a:pPr>
                      <a:r>
                        <a:rPr lang="ru-RU" sz="1400" dirty="0">
                          <a:effectLst/>
                          <a:latin typeface="Times New Roman" pitchFamily="18" charset="0"/>
                          <a:ea typeface="Times New Roman"/>
                          <a:cs typeface="Times New Roman" pitchFamily="18" charset="0"/>
                        </a:rPr>
                        <a:t>Игры, уход детей домой</a:t>
                      </a:r>
                    </a:p>
                  </a:txBody>
                  <a:tcPr marL="68580" marR="68580" marT="0" marB="0" anchor="ctr">
                    <a:noFill/>
                  </a:tcPr>
                </a:tc>
                <a:tc>
                  <a:txBody>
                    <a:bodyPr/>
                    <a:lstStyle/>
                    <a:p>
                      <a:pPr algn="ctr">
                        <a:lnSpc>
                          <a:spcPct val="115000"/>
                        </a:lnSpc>
                        <a:spcAft>
                          <a:spcPts val="0"/>
                        </a:spcAft>
                      </a:pPr>
                      <a:r>
                        <a:rPr lang="ru-RU" sz="1400" dirty="0">
                          <a:effectLst/>
                          <a:latin typeface="Times New Roman" pitchFamily="18" charset="0"/>
                          <a:ea typeface="Times New Roman"/>
                          <a:cs typeface="Times New Roman" pitchFamily="18" charset="0"/>
                        </a:rPr>
                        <a:t>17.40-19.00</a:t>
                      </a:r>
                    </a:p>
                  </a:txBody>
                  <a:tcPr marL="68580" marR="68580" marT="0" marB="0" anchor="ctr">
                    <a:noFill/>
                  </a:tcPr>
                </a:tc>
              </a:tr>
            </a:tbl>
          </a:graphicData>
        </a:graphic>
      </p:graphicFrame>
    </p:spTree>
    <p:extLst>
      <p:ext uri="{BB962C8B-B14F-4D97-AF65-F5344CB8AC3E}">
        <p14:creationId xmlns:p14="http://schemas.microsoft.com/office/powerpoint/2010/main" val="3808452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8680" y="467544"/>
            <a:ext cx="576064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ru-RU"/>
            </a:defPPr>
            <a:lvl1pPr lvl="0" algn="ctr">
              <a:defRPr b="1">
                <a:solidFill>
                  <a:srgbClr val="FF0000"/>
                </a:solidFill>
                <a:latin typeface="Times New Roman" pitchFamily="18" charset="0"/>
                <a:cs typeface="Times New Roman" pitchFamily="18" charset="0"/>
              </a:defRPr>
            </a:lvl1pPr>
          </a:lstStyle>
          <a:p>
            <a:r>
              <a:rPr lang="ru-RU" dirty="0" smtClean="0"/>
              <a:t>РАСПИСАНИЕ ОРГАНИЗОВАННОЙ ОБРАЗОВАТЕЛЬНОЙ ДЕЯТЕЛЬНОСТИ</a:t>
            </a:r>
            <a:endParaRPr lang="ru-RU" dirty="0"/>
          </a:p>
        </p:txBody>
      </p:sp>
      <p:graphicFrame>
        <p:nvGraphicFramePr>
          <p:cNvPr id="10" name="Таблица 9"/>
          <p:cNvGraphicFramePr>
            <a:graphicFrameLocks noGrp="1"/>
          </p:cNvGraphicFramePr>
          <p:nvPr>
            <p:extLst>
              <p:ext uri="{D42A27DB-BD31-4B8C-83A1-F6EECF244321}">
                <p14:modId xmlns:p14="http://schemas.microsoft.com/office/powerpoint/2010/main" val="4153209576"/>
              </p:ext>
            </p:extLst>
          </p:nvPr>
        </p:nvGraphicFramePr>
        <p:xfrm>
          <a:off x="538567" y="1246766"/>
          <a:ext cx="5770753" cy="4721008"/>
        </p:xfrm>
        <a:graphic>
          <a:graphicData uri="http://schemas.openxmlformats.org/drawingml/2006/table">
            <a:tbl>
              <a:tblPr firstRow="1" firstCol="1" bandRow="1">
                <a:tableStyleId>{5C22544A-7EE6-4342-B048-85BDC9FD1C3A}</a:tableStyleId>
              </a:tblPr>
              <a:tblGrid>
                <a:gridCol w="1440161"/>
                <a:gridCol w="3096343"/>
                <a:gridCol w="1234249"/>
              </a:tblGrid>
              <a:tr h="371685">
                <a:tc>
                  <a:txBody>
                    <a:bodyPr/>
                    <a:lstStyle/>
                    <a:p>
                      <a:pPr algn="ctr">
                        <a:lnSpc>
                          <a:spcPct val="115000"/>
                        </a:lnSpc>
                        <a:spcAft>
                          <a:spcPts val="0"/>
                        </a:spcAft>
                      </a:pPr>
                      <a:r>
                        <a:rPr lang="ru-RU" sz="1400" b="1" dirty="0" smtClean="0">
                          <a:solidFill>
                            <a:schemeClr val="tx1"/>
                          </a:solidFill>
                          <a:effectLst/>
                          <a:latin typeface="Times New Roman" pitchFamily="18" charset="0"/>
                          <a:cs typeface="Times New Roman" pitchFamily="18" charset="0"/>
                        </a:rPr>
                        <a:t>№ п/п</a:t>
                      </a:r>
                      <a:endParaRPr lang="ru-RU" sz="1400" b="1" dirty="0">
                        <a:solidFill>
                          <a:schemeClr val="tx1"/>
                        </a:solidFill>
                        <a:effectLst/>
                        <a:latin typeface="Times New Roman" pitchFamily="18" charset="0"/>
                        <a:ea typeface="Calibri"/>
                        <a:cs typeface="Times New Roman" pitchFamily="18" charset="0"/>
                      </a:endParaRPr>
                    </a:p>
                  </a:txBody>
                  <a:tcPr marL="64418" marR="64418" marT="0" marB="0" anchor="ctr">
                    <a:noFill/>
                  </a:tcPr>
                </a:tc>
                <a:tc>
                  <a:txBody>
                    <a:bodyPr/>
                    <a:lstStyle/>
                    <a:p>
                      <a:pPr algn="ctr">
                        <a:lnSpc>
                          <a:spcPct val="115000"/>
                        </a:lnSpc>
                        <a:spcAft>
                          <a:spcPts val="0"/>
                        </a:spcAft>
                      </a:pPr>
                      <a:r>
                        <a:rPr lang="ru-RU" sz="1400" b="1" dirty="0">
                          <a:solidFill>
                            <a:schemeClr val="tx1"/>
                          </a:solidFill>
                          <a:effectLst/>
                          <a:latin typeface="Times New Roman" pitchFamily="18" charset="0"/>
                          <a:cs typeface="Times New Roman" pitchFamily="18" charset="0"/>
                        </a:rPr>
                        <a:t>Образовательная деятельность</a:t>
                      </a:r>
                      <a:endParaRPr lang="ru-RU" sz="1400" b="1" dirty="0">
                        <a:solidFill>
                          <a:schemeClr val="tx1"/>
                        </a:solidFill>
                        <a:effectLst/>
                        <a:latin typeface="Times New Roman" pitchFamily="18" charset="0"/>
                        <a:ea typeface="Calibri"/>
                        <a:cs typeface="Times New Roman" pitchFamily="18" charset="0"/>
                      </a:endParaRPr>
                    </a:p>
                  </a:txBody>
                  <a:tcPr marL="64418" marR="64418" marT="0" marB="0" anchor="ctr">
                    <a:noFill/>
                  </a:tcPr>
                </a:tc>
                <a:tc>
                  <a:txBody>
                    <a:bodyPr/>
                    <a:lstStyle/>
                    <a:p>
                      <a:pPr algn="ctr">
                        <a:lnSpc>
                          <a:spcPct val="115000"/>
                        </a:lnSpc>
                        <a:spcAft>
                          <a:spcPts val="0"/>
                        </a:spcAft>
                      </a:pPr>
                      <a:r>
                        <a:rPr lang="ru-RU" sz="1400" b="1" dirty="0">
                          <a:solidFill>
                            <a:schemeClr val="tx1"/>
                          </a:solidFill>
                          <a:effectLst/>
                          <a:latin typeface="Times New Roman" pitchFamily="18" charset="0"/>
                          <a:cs typeface="Times New Roman" pitchFamily="18" charset="0"/>
                        </a:rPr>
                        <a:t>Время</a:t>
                      </a:r>
                      <a:endParaRPr lang="ru-RU" sz="1400" b="1" dirty="0">
                        <a:solidFill>
                          <a:schemeClr val="tx1"/>
                        </a:solidFill>
                        <a:effectLst/>
                        <a:latin typeface="Times New Roman" pitchFamily="18" charset="0"/>
                        <a:ea typeface="Calibri"/>
                        <a:cs typeface="Times New Roman" pitchFamily="18" charset="0"/>
                      </a:endParaRPr>
                    </a:p>
                  </a:txBody>
                  <a:tcPr marL="64418" marR="64418" marT="0" marB="0" anchor="ctr">
                    <a:noFill/>
                  </a:tcPr>
                </a:tc>
              </a:tr>
              <a:tr h="865317">
                <a:tc>
                  <a:txBody>
                    <a:bodyPr/>
                    <a:lstStyle/>
                    <a:p>
                      <a:pPr marL="72390" marR="72390" algn="ctr">
                        <a:lnSpc>
                          <a:spcPct val="115000"/>
                        </a:lnSpc>
                        <a:spcAft>
                          <a:spcPts val="0"/>
                        </a:spcAft>
                      </a:pPr>
                      <a:r>
                        <a:rPr lang="ru-RU" sz="1400" b="0" dirty="0">
                          <a:solidFill>
                            <a:schemeClr val="tx1"/>
                          </a:solidFill>
                          <a:effectLst/>
                          <a:latin typeface="Times New Roman" pitchFamily="18" charset="0"/>
                          <a:cs typeface="Times New Roman" pitchFamily="18" charset="0"/>
                        </a:rPr>
                        <a:t>Понедельник</a:t>
                      </a:r>
                      <a:endParaRPr lang="ru-RU" sz="1400" b="0" dirty="0">
                        <a:solidFill>
                          <a:schemeClr val="tx1"/>
                        </a:solidFill>
                        <a:effectLst/>
                        <a:latin typeface="Times New Roman" pitchFamily="18" charset="0"/>
                        <a:ea typeface="Calibri"/>
                        <a:cs typeface="Times New Roman" pitchFamily="18" charset="0"/>
                      </a:endParaRPr>
                    </a:p>
                  </a:txBody>
                  <a:tcPr marL="64418" marR="64418" marT="0" marB="0" anchor="ctr">
                    <a:noFill/>
                  </a:tcPr>
                </a:tc>
                <a:tc>
                  <a:txBody>
                    <a:bodyPr/>
                    <a:lstStyle/>
                    <a:p>
                      <a:pPr marL="0" indent="0">
                        <a:lnSpc>
                          <a:spcPct val="115000"/>
                        </a:lnSpc>
                        <a:spcAft>
                          <a:spcPts val="0"/>
                        </a:spcAft>
                        <a:buNone/>
                      </a:pPr>
                      <a:r>
                        <a:rPr lang="ru-RU" sz="1400" dirty="0" smtClean="0">
                          <a:solidFill>
                            <a:schemeClr val="tx1"/>
                          </a:solidFill>
                          <a:effectLst/>
                          <a:latin typeface="Times New Roman" pitchFamily="18" charset="0"/>
                          <a:cs typeface="Times New Roman" pitchFamily="18" charset="0"/>
                        </a:rPr>
                        <a:t>1.Физическая культура</a:t>
                      </a:r>
                    </a:p>
                    <a:p>
                      <a:pPr marL="0" marR="0" indent="0" algn="l" defTabSz="914400" rtl="0" eaLnBrk="1" fontAlgn="auto" latinLnBrk="0" hangingPunct="1">
                        <a:lnSpc>
                          <a:spcPct val="115000"/>
                        </a:lnSpc>
                        <a:spcBef>
                          <a:spcPts val="0"/>
                        </a:spcBef>
                        <a:spcAft>
                          <a:spcPts val="0"/>
                        </a:spcAft>
                        <a:buClrTx/>
                        <a:buSzTx/>
                        <a:buFontTx/>
                        <a:buNone/>
                        <a:tabLst/>
                        <a:defRPr/>
                      </a:pPr>
                      <a:r>
                        <a:rPr lang="ru-RU" sz="1400" dirty="0" smtClean="0">
                          <a:solidFill>
                            <a:schemeClr val="tx1"/>
                          </a:solidFill>
                          <a:effectLst/>
                          <a:latin typeface="Times New Roman" pitchFamily="18" charset="0"/>
                          <a:cs typeface="Times New Roman" pitchFamily="18" charset="0"/>
                        </a:rPr>
                        <a:t>2. Мир природы/Познание предметного и социального мира</a:t>
                      </a:r>
                    </a:p>
                    <a:p>
                      <a:pPr marL="342900" indent="-342900">
                        <a:lnSpc>
                          <a:spcPct val="115000"/>
                        </a:lnSpc>
                        <a:spcAft>
                          <a:spcPts val="0"/>
                        </a:spcAft>
                        <a:buAutoNum type="arabicPeriod"/>
                      </a:pPr>
                      <a:endParaRPr lang="ru-RU" sz="1400" dirty="0">
                        <a:solidFill>
                          <a:schemeClr val="tx1"/>
                        </a:solidFill>
                        <a:effectLst/>
                        <a:latin typeface="Times New Roman" pitchFamily="18" charset="0"/>
                        <a:ea typeface="Calibri"/>
                        <a:cs typeface="Times New Roman" pitchFamily="18" charset="0"/>
                      </a:endParaRPr>
                    </a:p>
                  </a:txBody>
                  <a:tcPr marL="64418" marR="64418" marT="0" marB="0">
                    <a:noFill/>
                  </a:tcPr>
                </a:tc>
                <a:tc>
                  <a:txBody>
                    <a:bodyPr/>
                    <a:lstStyle/>
                    <a:p>
                      <a:pPr>
                        <a:lnSpc>
                          <a:spcPct val="115000"/>
                        </a:lnSpc>
                        <a:spcAft>
                          <a:spcPts val="0"/>
                        </a:spcAft>
                      </a:pPr>
                      <a:r>
                        <a:rPr lang="ru-RU" sz="1400" dirty="0">
                          <a:solidFill>
                            <a:schemeClr val="tx1"/>
                          </a:solidFill>
                          <a:effectLst/>
                          <a:latin typeface="Times New Roman" pitchFamily="18" charset="0"/>
                          <a:cs typeface="Times New Roman" pitchFamily="18" charset="0"/>
                        </a:rPr>
                        <a:t>9.00 – </a:t>
                      </a:r>
                      <a:r>
                        <a:rPr lang="ru-RU" sz="1400" dirty="0" smtClean="0">
                          <a:solidFill>
                            <a:schemeClr val="tx1"/>
                          </a:solidFill>
                          <a:effectLst/>
                          <a:latin typeface="Times New Roman" pitchFamily="18" charset="0"/>
                          <a:cs typeface="Times New Roman" pitchFamily="18" charset="0"/>
                        </a:rPr>
                        <a:t>9.15</a:t>
                      </a:r>
                      <a:endParaRPr lang="ru-RU" sz="1400" dirty="0">
                        <a:solidFill>
                          <a:schemeClr val="tx1"/>
                        </a:solidFill>
                        <a:effectLst/>
                        <a:latin typeface="Times New Roman" pitchFamily="18" charset="0"/>
                        <a:cs typeface="Times New Roman" pitchFamily="18" charset="0"/>
                      </a:endParaRPr>
                    </a:p>
                    <a:p>
                      <a:pPr>
                        <a:lnSpc>
                          <a:spcPct val="115000"/>
                        </a:lnSpc>
                        <a:spcAft>
                          <a:spcPts val="0"/>
                        </a:spcAft>
                      </a:pPr>
                      <a:r>
                        <a:rPr lang="ru-RU" sz="1400" dirty="0" smtClean="0">
                          <a:solidFill>
                            <a:schemeClr val="tx1"/>
                          </a:solidFill>
                          <a:effectLst/>
                          <a:latin typeface="Times New Roman" pitchFamily="18" charset="0"/>
                          <a:cs typeface="Times New Roman" pitchFamily="18" charset="0"/>
                        </a:rPr>
                        <a:t>9.25 </a:t>
                      </a:r>
                      <a:r>
                        <a:rPr lang="ru-RU" sz="1400" dirty="0">
                          <a:solidFill>
                            <a:schemeClr val="tx1"/>
                          </a:solidFill>
                          <a:effectLst/>
                          <a:latin typeface="Times New Roman" pitchFamily="18" charset="0"/>
                          <a:cs typeface="Times New Roman" pitchFamily="18" charset="0"/>
                        </a:rPr>
                        <a:t>– </a:t>
                      </a:r>
                      <a:r>
                        <a:rPr lang="ru-RU" sz="1400" dirty="0" smtClean="0">
                          <a:solidFill>
                            <a:schemeClr val="tx1"/>
                          </a:solidFill>
                          <a:effectLst/>
                          <a:latin typeface="Times New Roman" pitchFamily="18" charset="0"/>
                          <a:cs typeface="Times New Roman" pitchFamily="18" charset="0"/>
                        </a:rPr>
                        <a:t>9.40</a:t>
                      </a:r>
                      <a:endParaRPr lang="ru-RU" sz="1400" dirty="0">
                        <a:solidFill>
                          <a:schemeClr val="tx1"/>
                        </a:solidFill>
                        <a:effectLst/>
                        <a:latin typeface="Times New Roman" pitchFamily="18" charset="0"/>
                        <a:ea typeface="Calibri"/>
                        <a:cs typeface="Times New Roman" pitchFamily="18" charset="0"/>
                      </a:endParaRPr>
                    </a:p>
                  </a:txBody>
                  <a:tcPr marL="64418" marR="64418" marT="0" marB="0">
                    <a:noFill/>
                  </a:tcPr>
                </a:tc>
              </a:tr>
              <a:tr h="839586">
                <a:tc>
                  <a:txBody>
                    <a:bodyPr/>
                    <a:lstStyle/>
                    <a:p>
                      <a:pPr marL="72390" marR="72390" algn="ctr">
                        <a:lnSpc>
                          <a:spcPct val="115000"/>
                        </a:lnSpc>
                        <a:spcAft>
                          <a:spcPts val="0"/>
                        </a:spcAft>
                      </a:pPr>
                      <a:r>
                        <a:rPr lang="ru-RU" sz="1400" b="0" dirty="0">
                          <a:solidFill>
                            <a:schemeClr val="tx1"/>
                          </a:solidFill>
                          <a:effectLst/>
                          <a:latin typeface="Times New Roman" pitchFamily="18" charset="0"/>
                          <a:cs typeface="Times New Roman" pitchFamily="18" charset="0"/>
                        </a:rPr>
                        <a:t>Вторник</a:t>
                      </a:r>
                      <a:endParaRPr lang="ru-RU" sz="1400" b="0" dirty="0">
                        <a:solidFill>
                          <a:schemeClr val="tx1"/>
                        </a:solidFill>
                        <a:effectLst/>
                        <a:latin typeface="Times New Roman" pitchFamily="18" charset="0"/>
                        <a:ea typeface="Calibri"/>
                        <a:cs typeface="Times New Roman" pitchFamily="18" charset="0"/>
                      </a:endParaRPr>
                    </a:p>
                  </a:txBody>
                  <a:tcPr marL="64418" marR="64418" marT="0" marB="0" anchor="ctr">
                    <a:noFill/>
                  </a:tcPr>
                </a:tc>
                <a:tc>
                  <a:txBody>
                    <a:bodyPr/>
                    <a:lstStyle/>
                    <a:p>
                      <a:pPr marL="342900" indent="-342900">
                        <a:lnSpc>
                          <a:spcPct val="115000"/>
                        </a:lnSpc>
                        <a:spcAft>
                          <a:spcPts val="0"/>
                        </a:spcAft>
                        <a:buAutoNum type="arabicPeriod"/>
                      </a:pPr>
                      <a:r>
                        <a:rPr lang="ru-RU" sz="1400" dirty="0" smtClean="0">
                          <a:solidFill>
                            <a:schemeClr val="tx1"/>
                          </a:solidFill>
                          <a:effectLst/>
                          <a:latin typeface="Times New Roman" pitchFamily="18" charset="0"/>
                          <a:cs typeface="Times New Roman" pitchFamily="18" charset="0"/>
                        </a:rPr>
                        <a:t>Музыка</a:t>
                      </a:r>
                    </a:p>
                    <a:p>
                      <a:pPr marL="342900" indent="-342900">
                        <a:lnSpc>
                          <a:spcPct val="115000"/>
                        </a:lnSpc>
                        <a:spcAft>
                          <a:spcPts val="0"/>
                        </a:spcAft>
                        <a:buAutoNum type="arabicPeriod"/>
                      </a:pPr>
                      <a:r>
                        <a:rPr lang="ru-RU" sz="1400" kern="1200" dirty="0" smtClean="0">
                          <a:solidFill>
                            <a:schemeClr val="tx1"/>
                          </a:solidFill>
                          <a:effectLst/>
                          <a:latin typeface="Times New Roman" pitchFamily="18" charset="0"/>
                          <a:ea typeface="+mn-ea"/>
                          <a:cs typeface="Times New Roman" pitchFamily="18" charset="0"/>
                        </a:rPr>
                        <a:t>Лепка/Аппликация</a:t>
                      </a:r>
                      <a:endParaRPr lang="ru-RU" sz="1400" kern="1200" dirty="0">
                        <a:solidFill>
                          <a:schemeClr val="tx1"/>
                        </a:solidFill>
                        <a:effectLst/>
                        <a:latin typeface="Times New Roman" pitchFamily="18" charset="0"/>
                        <a:ea typeface="+mn-ea"/>
                        <a:cs typeface="Times New Roman" pitchFamily="18" charset="0"/>
                      </a:endParaRPr>
                    </a:p>
                  </a:txBody>
                  <a:tcPr marL="64418" marR="64418" marT="0" marB="0">
                    <a:noFill/>
                  </a:tcPr>
                </a:tc>
                <a:tc>
                  <a:txBody>
                    <a:bodyPr/>
                    <a:lstStyle/>
                    <a:p>
                      <a:pPr>
                        <a:lnSpc>
                          <a:spcPct val="115000"/>
                        </a:lnSpc>
                        <a:spcAft>
                          <a:spcPts val="0"/>
                        </a:spcAft>
                      </a:pPr>
                      <a:r>
                        <a:rPr lang="ru-RU" sz="1400" dirty="0">
                          <a:solidFill>
                            <a:schemeClr val="tx1"/>
                          </a:solidFill>
                          <a:effectLst/>
                          <a:latin typeface="Times New Roman" pitchFamily="18" charset="0"/>
                          <a:cs typeface="Times New Roman" pitchFamily="18" charset="0"/>
                        </a:rPr>
                        <a:t>9.00 – </a:t>
                      </a:r>
                      <a:r>
                        <a:rPr lang="ru-RU" sz="1400" dirty="0" smtClean="0">
                          <a:solidFill>
                            <a:schemeClr val="tx1"/>
                          </a:solidFill>
                          <a:effectLst/>
                          <a:latin typeface="Times New Roman" pitchFamily="18" charset="0"/>
                          <a:cs typeface="Times New Roman" pitchFamily="18" charset="0"/>
                        </a:rPr>
                        <a:t>9.15</a:t>
                      </a:r>
                      <a:endParaRPr lang="ru-RU" sz="1400" dirty="0">
                        <a:solidFill>
                          <a:schemeClr val="tx1"/>
                        </a:solidFill>
                        <a:effectLst/>
                        <a:latin typeface="Times New Roman" pitchFamily="18" charset="0"/>
                        <a:cs typeface="Times New Roman" pitchFamily="18" charset="0"/>
                      </a:endParaRPr>
                    </a:p>
                    <a:p>
                      <a:pPr>
                        <a:lnSpc>
                          <a:spcPct val="115000"/>
                        </a:lnSpc>
                        <a:spcAft>
                          <a:spcPts val="0"/>
                        </a:spcAft>
                      </a:pPr>
                      <a:r>
                        <a:rPr lang="ru-RU" sz="1400" dirty="0" smtClean="0">
                          <a:solidFill>
                            <a:schemeClr val="tx1"/>
                          </a:solidFill>
                          <a:effectLst/>
                          <a:latin typeface="Times New Roman" pitchFamily="18" charset="0"/>
                          <a:cs typeface="Times New Roman" pitchFamily="18" charset="0"/>
                        </a:rPr>
                        <a:t>9.25 </a:t>
                      </a:r>
                      <a:r>
                        <a:rPr lang="ru-RU" sz="1400" dirty="0">
                          <a:solidFill>
                            <a:schemeClr val="tx1"/>
                          </a:solidFill>
                          <a:effectLst/>
                          <a:latin typeface="Times New Roman" pitchFamily="18" charset="0"/>
                          <a:cs typeface="Times New Roman" pitchFamily="18" charset="0"/>
                        </a:rPr>
                        <a:t>– </a:t>
                      </a:r>
                      <a:r>
                        <a:rPr lang="ru-RU" sz="1400" dirty="0" smtClean="0">
                          <a:solidFill>
                            <a:schemeClr val="tx1"/>
                          </a:solidFill>
                          <a:effectLst/>
                          <a:latin typeface="Times New Roman" pitchFamily="18" charset="0"/>
                          <a:cs typeface="Times New Roman" pitchFamily="18" charset="0"/>
                        </a:rPr>
                        <a:t>9.40</a:t>
                      </a:r>
                      <a:endParaRPr lang="ru-RU" sz="1400" dirty="0">
                        <a:solidFill>
                          <a:schemeClr val="tx1"/>
                        </a:solidFill>
                        <a:effectLst/>
                        <a:latin typeface="Times New Roman" pitchFamily="18" charset="0"/>
                        <a:cs typeface="Times New Roman" pitchFamily="18" charset="0"/>
                      </a:endParaRPr>
                    </a:p>
                    <a:p>
                      <a:pPr>
                        <a:lnSpc>
                          <a:spcPct val="115000"/>
                        </a:lnSpc>
                        <a:spcAft>
                          <a:spcPts val="0"/>
                        </a:spcAft>
                      </a:pPr>
                      <a:endParaRPr lang="ru-RU" sz="1400" dirty="0">
                        <a:solidFill>
                          <a:schemeClr val="tx1"/>
                        </a:solidFill>
                        <a:effectLst/>
                        <a:latin typeface="Times New Roman" pitchFamily="18" charset="0"/>
                        <a:ea typeface="Calibri"/>
                        <a:cs typeface="Times New Roman" pitchFamily="18" charset="0"/>
                      </a:endParaRPr>
                    </a:p>
                  </a:txBody>
                  <a:tcPr marL="64418" marR="64418" marT="0" marB="0">
                    <a:noFill/>
                  </a:tcPr>
                </a:tc>
              </a:tr>
              <a:tr h="800089">
                <a:tc>
                  <a:txBody>
                    <a:bodyPr/>
                    <a:lstStyle/>
                    <a:p>
                      <a:pPr marL="72390" marR="72390" algn="ctr">
                        <a:lnSpc>
                          <a:spcPct val="115000"/>
                        </a:lnSpc>
                        <a:spcAft>
                          <a:spcPts val="0"/>
                        </a:spcAft>
                      </a:pPr>
                      <a:r>
                        <a:rPr lang="ru-RU" sz="1400" b="0" dirty="0">
                          <a:solidFill>
                            <a:schemeClr val="tx1"/>
                          </a:solidFill>
                          <a:effectLst/>
                          <a:latin typeface="Times New Roman" pitchFamily="18" charset="0"/>
                          <a:cs typeface="Times New Roman" pitchFamily="18" charset="0"/>
                        </a:rPr>
                        <a:t>Среда</a:t>
                      </a:r>
                      <a:endParaRPr lang="ru-RU" sz="1400" b="0" dirty="0">
                        <a:solidFill>
                          <a:schemeClr val="tx1"/>
                        </a:solidFill>
                        <a:effectLst/>
                        <a:latin typeface="Times New Roman" pitchFamily="18" charset="0"/>
                        <a:ea typeface="Calibri"/>
                        <a:cs typeface="Times New Roman" pitchFamily="18" charset="0"/>
                      </a:endParaRPr>
                    </a:p>
                  </a:txBody>
                  <a:tcPr marL="64418" marR="64418" marT="0" marB="0" anchor="ctr">
                    <a:noFill/>
                  </a:tcPr>
                </a:tc>
                <a:tc>
                  <a:txBody>
                    <a:bodyPr/>
                    <a:lstStyle/>
                    <a:p>
                      <a:pPr algn="l">
                        <a:lnSpc>
                          <a:spcPct val="115000"/>
                        </a:lnSpc>
                        <a:spcAft>
                          <a:spcPts val="0"/>
                        </a:spcAft>
                      </a:pPr>
                      <a:r>
                        <a:rPr lang="ru-RU" sz="1400" dirty="0">
                          <a:effectLst/>
                          <a:latin typeface="Times New Roman"/>
                          <a:ea typeface="Times New Roman"/>
                          <a:cs typeface="Times New Roman"/>
                        </a:rPr>
                        <a:t>1. Физическая культура</a:t>
                      </a:r>
                      <a:endParaRPr lang="ru-RU" sz="1100" dirty="0">
                        <a:effectLst/>
                        <a:latin typeface="Calibri"/>
                        <a:ea typeface="Times New Roman"/>
                        <a:cs typeface="Times New Roman"/>
                      </a:endParaRPr>
                    </a:p>
                    <a:p>
                      <a:pPr algn="l">
                        <a:lnSpc>
                          <a:spcPct val="115000"/>
                        </a:lnSpc>
                        <a:spcAft>
                          <a:spcPts val="0"/>
                        </a:spcAft>
                      </a:pPr>
                      <a:r>
                        <a:rPr lang="ru-RU" sz="1400" dirty="0">
                          <a:effectLst/>
                          <a:latin typeface="Times New Roman"/>
                          <a:ea typeface="Times New Roman"/>
                          <a:cs typeface="Times New Roman"/>
                        </a:rPr>
                        <a:t>2.   </a:t>
                      </a:r>
                      <a:r>
                        <a:rPr lang="ru-RU" sz="1400" dirty="0" err="1">
                          <a:effectLst/>
                          <a:latin typeface="Times New Roman"/>
                          <a:ea typeface="Times New Roman"/>
                          <a:cs typeface="Times New Roman"/>
                        </a:rPr>
                        <a:t>Сенсорика</a:t>
                      </a:r>
                      <a:r>
                        <a:rPr lang="ru-RU" sz="1400" dirty="0">
                          <a:effectLst/>
                          <a:latin typeface="Times New Roman"/>
                          <a:ea typeface="Times New Roman"/>
                          <a:cs typeface="Times New Roman"/>
                        </a:rPr>
                        <a:t>/Математика</a:t>
                      </a:r>
                      <a:endParaRPr lang="ru-RU" sz="1100" dirty="0">
                        <a:effectLst/>
                        <a:latin typeface="Calibri"/>
                        <a:ea typeface="Times New Roman"/>
                        <a:cs typeface="Times New Roman"/>
                      </a:endParaRPr>
                    </a:p>
                  </a:txBody>
                  <a:tcPr marL="114300" marR="114300" marT="0" marB="0">
                    <a:noFill/>
                  </a:tcPr>
                </a:tc>
                <a:tc>
                  <a:txBody>
                    <a:bodyPr/>
                    <a:lstStyle/>
                    <a:p>
                      <a:pPr>
                        <a:lnSpc>
                          <a:spcPct val="115000"/>
                        </a:lnSpc>
                        <a:spcAft>
                          <a:spcPts val="0"/>
                        </a:spcAft>
                      </a:pPr>
                      <a:r>
                        <a:rPr lang="ru-RU" sz="1400" dirty="0">
                          <a:solidFill>
                            <a:schemeClr val="tx1"/>
                          </a:solidFill>
                          <a:effectLst/>
                          <a:latin typeface="Times New Roman" pitchFamily="18" charset="0"/>
                          <a:cs typeface="Times New Roman" pitchFamily="18" charset="0"/>
                        </a:rPr>
                        <a:t>9.00 – </a:t>
                      </a:r>
                      <a:r>
                        <a:rPr lang="ru-RU" sz="1400" dirty="0" smtClean="0">
                          <a:solidFill>
                            <a:schemeClr val="tx1"/>
                          </a:solidFill>
                          <a:effectLst/>
                          <a:latin typeface="Times New Roman" pitchFamily="18" charset="0"/>
                          <a:cs typeface="Times New Roman" pitchFamily="18" charset="0"/>
                        </a:rPr>
                        <a:t>9.15</a:t>
                      </a:r>
                      <a:endParaRPr lang="ru-RU" sz="1400" dirty="0">
                        <a:solidFill>
                          <a:schemeClr val="tx1"/>
                        </a:solidFill>
                        <a:effectLst/>
                        <a:latin typeface="Times New Roman" pitchFamily="18" charset="0"/>
                        <a:cs typeface="Times New Roman" pitchFamily="18" charset="0"/>
                      </a:endParaRPr>
                    </a:p>
                    <a:p>
                      <a:pPr>
                        <a:lnSpc>
                          <a:spcPct val="115000"/>
                        </a:lnSpc>
                        <a:spcAft>
                          <a:spcPts val="0"/>
                        </a:spcAft>
                      </a:pPr>
                      <a:r>
                        <a:rPr lang="ru-RU" sz="1400" dirty="0" smtClean="0">
                          <a:solidFill>
                            <a:schemeClr val="tx1"/>
                          </a:solidFill>
                          <a:effectLst/>
                          <a:latin typeface="Times New Roman" pitchFamily="18" charset="0"/>
                          <a:cs typeface="Times New Roman" pitchFamily="18" charset="0"/>
                        </a:rPr>
                        <a:t>9.25 </a:t>
                      </a:r>
                      <a:r>
                        <a:rPr lang="ru-RU" sz="1400" dirty="0">
                          <a:solidFill>
                            <a:schemeClr val="tx1"/>
                          </a:solidFill>
                          <a:effectLst/>
                          <a:latin typeface="Times New Roman" pitchFamily="18" charset="0"/>
                          <a:cs typeface="Times New Roman" pitchFamily="18" charset="0"/>
                        </a:rPr>
                        <a:t>– </a:t>
                      </a:r>
                      <a:r>
                        <a:rPr lang="ru-RU" sz="1400" dirty="0" smtClean="0">
                          <a:solidFill>
                            <a:schemeClr val="tx1"/>
                          </a:solidFill>
                          <a:effectLst/>
                          <a:latin typeface="Times New Roman" pitchFamily="18" charset="0"/>
                          <a:cs typeface="Times New Roman" pitchFamily="18" charset="0"/>
                        </a:rPr>
                        <a:t>9.40</a:t>
                      </a:r>
                      <a:endParaRPr lang="ru-RU" sz="1400" dirty="0">
                        <a:solidFill>
                          <a:schemeClr val="tx1"/>
                        </a:solidFill>
                        <a:effectLst/>
                        <a:latin typeface="Times New Roman" pitchFamily="18" charset="0"/>
                        <a:cs typeface="Times New Roman" pitchFamily="18" charset="0"/>
                      </a:endParaRPr>
                    </a:p>
                    <a:p>
                      <a:pPr>
                        <a:lnSpc>
                          <a:spcPct val="115000"/>
                        </a:lnSpc>
                        <a:spcAft>
                          <a:spcPts val="0"/>
                        </a:spcAft>
                      </a:pPr>
                      <a:endParaRPr lang="ru-RU" sz="1400" dirty="0">
                        <a:solidFill>
                          <a:schemeClr val="tx1"/>
                        </a:solidFill>
                        <a:effectLst/>
                        <a:latin typeface="Times New Roman" pitchFamily="18" charset="0"/>
                        <a:ea typeface="Calibri"/>
                        <a:cs typeface="Times New Roman" pitchFamily="18" charset="0"/>
                      </a:endParaRPr>
                    </a:p>
                  </a:txBody>
                  <a:tcPr marL="64418" marR="64418" marT="0" marB="0">
                    <a:noFill/>
                  </a:tcPr>
                </a:tc>
              </a:tr>
              <a:tr h="928103">
                <a:tc>
                  <a:txBody>
                    <a:bodyPr/>
                    <a:lstStyle/>
                    <a:p>
                      <a:pPr marL="72390" marR="72390" algn="ctr">
                        <a:lnSpc>
                          <a:spcPct val="115000"/>
                        </a:lnSpc>
                        <a:spcAft>
                          <a:spcPts val="0"/>
                        </a:spcAft>
                      </a:pPr>
                      <a:r>
                        <a:rPr lang="ru-RU" sz="1400" b="0" dirty="0">
                          <a:solidFill>
                            <a:schemeClr val="tx1"/>
                          </a:solidFill>
                          <a:effectLst/>
                          <a:latin typeface="Times New Roman" pitchFamily="18" charset="0"/>
                          <a:cs typeface="Times New Roman" pitchFamily="18" charset="0"/>
                        </a:rPr>
                        <a:t>Четверг</a:t>
                      </a:r>
                      <a:endParaRPr lang="ru-RU" sz="1400" b="0" dirty="0">
                        <a:solidFill>
                          <a:schemeClr val="tx1"/>
                        </a:solidFill>
                        <a:effectLst/>
                        <a:latin typeface="Times New Roman" pitchFamily="18" charset="0"/>
                        <a:ea typeface="Calibri"/>
                        <a:cs typeface="Times New Roman" pitchFamily="18" charset="0"/>
                      </a:endParaRPr>
                    </a:p>
                  </a:txBody>
                  <a:tcPr marL="64418" marR="64418" marT="0" marB="0" anchor="ctr">
                    <a:noFill/>
                  </a:tcPr>
                </a:tc>
                <a:tc>
                  <a:txBody>
                    <a:bodyPr/>
                    <a:lstStyle/>
                    <a:p>
                      <a:pPr algn="l">
                        <a:lnSpc>
                          <a:spcPct val="115000"/>
                        </a:lnSpc>
                        <a:spcAft>
                          <a:spcPts val="0"/>
                        </a:spcAft>
                      </a:pPr>
                      <a:r>
                        <a:rPr lang="ru-RU" sz="1400" dirty="0" smtClean="0">
                          <a:effectLst/>
                          <a:latin typeface="Times New Roman"/>
                          <a:ea typeface="Times New Roman"/>
                          <a:cs typeface="Times New Roman"/>
                        </a:rPr>
                        <a:t>1. </a:t>
                      </a:r>
                      <a:r>
                        <a:rPr lang="ru-RU" sz="1400" dirty="0">
                          <a:effectLst/>
                          <a:latin typeface="Times New Roman"/>
                          <a:ea typeface="Times New Roman"/>
                          <a:cs typeface="Times New Roman"/>
                        </a:rPr>
                        <a:t>Музыка</a:t>
                      </a:r>
                      <a:endParaRPr lang="ru-RU" sz="1100" dirty="0">
                        <a:effectLst/>
                        <a:latin typeface="Calibri"/>
                        <a:ea typeface="Times New Roman"/>
                        <a:cs typeface="Times New Roman"/>
                      </a:endParaRPr>
                    </a:p>
                    <a:p>
                      <a:pPr algn="l">
                        <a:lnSpc>
                          <a:spcPct val="115000"/>
                        </a:lnSpc>
                        <a:spcAft>
                          <a:spcPts val="0"/>
                        </a:spcAft>
                      </a:pPr>
                      <a:r>
                        <a:rPr lang="ru-RU" sz="1400" dirty="0">
                          <a:effectLst/>
                          <a:latin typeface="Times New Roman"/>
                          <a:ea typeface="Times New Roman"/>
                          <a:cs typeface="Times New Roman"/>
                        </a:rPr>
                        <a:t>2.   Чтение художественной литературы/Развитие речи</a:t>
                      </a:r>
                      <a:endParaRPr lang="ru-RU" sz="1100" dirty="0">
                        <a:effectLst/>
                        <a:latin typeface="Calibri"/>
                        <a:ea typeface="Times New Roman"/>
                        <a:cs typeface="Times New Roman"/>
                      </a:endParaRPr>
                    </a:p>
                  </a:txBody>
                  <a:tcPr marL="114300" marR="114300" marT="0" marB="0">
                    <a:noFill/>
                  </a:tcPr>
                </a:tc>
                <a:tc>
                  <a:txBody>
                    <a:bodyPr/>
                    <a:lstStyle/>
                    <a:p>
                      <a:pPr>
                        <a:lnSpc>
                          <a:spcPct val="115000"/>
                        </a:lnSpc>
                        <a:spcAft>
                          <a:spcPts val="0"/>
                        </a:spcAft>
                      </a:pPr>
                      <a:r>
                        <a:rPr lang="ru-RU" sz="1400" dirty="0">
                          <a:solidFill>
                            <a:schemeClr val="tx1"/>
                          </a:solidFill>
                          <a:effectLst/>
                          <a:latin typeface="Times New Roman" pitchFamily="18" charset="0"/>
                          <a:cs typeface="Times New Roman" pitchFamily="18" charset="0"/>
                        </a:rPr>
                        <a:t>9.00 – </a:t>
                      </a:r>
                      <a:r>
                        <a:rPr lang="ru-RU" sz="1400" dirty="0" smtClean="0">
                          <a:solidFill>
                            <a:schemeClr val="tx1"/>
                          </a:solidFill>
                          <a:effectLst/>
                          <a:latin typeface="Times New Roman" pitchFamily="18" charset="0"/>
                          <a:cs typeface="Times New Roman" pitchFamily="18" charset="0"/>
                        </a:rPr>
                        <a:t>9.15</a:t>
                      </a:r>
                      <a:endParaRPr lang="ru-RU" sz="1400" dirty="0">
                        <a:solidFill>
                          <a:schemeClr val="tx1"/>
                        </a:solidFill>
                        <a:effectLst/>
                        <a:latin typeface="Times New Roman" pitchFamily="18" charset="0"/>
                        <a:cs typeface="Times New Roman" pitchFamily="18" charset="0"/>
                      </a:endParaRPr>
                    </a:p>
                    <a:p>
                      <a:pPr>
                        <a:lnSpc>
                          <a:spcPct val="115000"/>
                        </a:lnSpc>
                        <a:spcAft>
                          <a:spcPts val="0"/>
                        </a:spcAft>
                      </a:pPr>
                      <a:r>
                        <a:rPr lang="ru-RU" sz="1400" dirty="0" smtClean="0">
                          <a:solidFill>
                            <a:schemeClr val="tx1"/>
                          </a:solidFill>
                          <a:effectLst/>
                          <a:latin typeface="Times New Roman" pitchFamily="18" charset="0"/>
                          <a:ea typeface="Calibri"/>
                          <a:cs typeface="Times New Roman" pitchFamily="18" charset="0"/>
                        </a:rPr>
                        <a:t>9.25-9.40</a:t>
                      </a:r>
                      <a:endParaRPr lang="ru-RU" sz="1400" dirty="0">
                        <a:solidFill>
                          <a:schemeClr val="tx1"/>
                        </a:solidFill>
                        <a:effectLst/>
                        <a:latin typeface="Times New Roman" pitchFamily="18" charset="0"/>
                        <a:ea typeface="Calibri"/>
                        <a:cs typeface="Times New Roman" pitchFamily="18" charset="0"/>
                      </a:endParaRPr>
                    </a:p>
                  </a:txBody>
                  <a:tcPr marL="64418" marR="64418" marT="0" marB="0">
                    <a:noFill/>
                  </a:tcPr>
                </a:tc>
              </a:tr>
              <a:tr h="800089">
                <a:tc>
                  <a:txBody>
                    <a:bodyPr/>
                    <a:lstStyle/>
                    <a:p>
                      <a:pPr marL="72390" marR="72390" algn="ctr">
                        <a:lnSpc>
                          <a:spcPct val="115000"/>
                        </a:lnSpc>
                        <a:spcAft>
                          <a:spcPts val="0"/>
                        </a:spcAft>
                      </a:pPr>
                      <a:r>
                        <a:rPr lang="ru-RU" sz="1400" b="0" dirty="0">
                          <a:solidFill>
                            <a:schemeClr val="tx1"/>
                          </a:solidFill>
                          <a:effectLst/>
                          <a:latin typeface="Times New Roman" pitchFamily="18" charset="0"/>
                          <a:cs typeface="Times New Roman" pitchFamily="18" charset="0"/>
                        </a:rPr>
                        <a:t>Пятница</a:t>
                      </a:r>
                      <a:endParaRPr lang="ru-RU" sz="1400" b="0" dirty="0">
                        <a:solidFill>
                          <a:schemeClr val="tx1"/>
                        </a:solidFill>
                        <a:effectLst/>
                        <a:latin typeface="Times New Roman" pitchFamily="18" charset="0"/>
                        <a:ea typeface="Calibri"/>
                        <a:cs typeface="Times New Roman" pitchFamily="18" charset="0"/>
                      </a:endParaRPr>
                    </a:p>
                  </a:txBody>
                  <a:tcPr marL="64418" marR="64418" marT="0" marB="0" anchor="ctr">
                    <a:noFill/>
                  </a:tcPr>
                </a:tc>
                <a:tc>
                  <a:txBody>
                    <a:bodyPr/>
                    <a:lstStyle/>
                    <a:p>
                      <a:pPr marL="342900" indent="-342900" algn="l">
                        <a:lnSpc>
                          <a:spcPct val="115000"/>
                        </a:lnSpc>
                        <a:spcAft>
                          <a:spcPts val="0"/>
                        </a:spcAft>
                        <a:buAutoNum type="arabicPeriod"/>
                      </a:pPr>
                      <a:r>
                        <a:rPr lang="ru-RU" sz="1400" dirty="0" smtClean="0">
                          <a:effectLst/>
                          <a:latin typeface="Times New Roman"/>
                          <a:ea typeface="Times New Roman"/>
                          <a:cs typeface="Times New Roman"/>
                        </a:rPr>
                        <a:t>Рисование</a:t>
                      </a:r>
                    </a:p>
                    <a:p>
                      <a:pPr marL="0" marR="0" indent="-228600" algn="l" defTabSz="914400" rtl="0" eaLnBrk="1" fontAlgn="auto" latinLnBrk="0" hangingPunct="1">
                        <a:lnSpc>
                          <a:spcPct val="115000"/>
                        </a:lnSpc>
                        <a:spcBef>
                          <a:spcPts val="0"/>
                        </a:spcBef>
                        <a:spcAft>
                          <a:spcPts val="0"/>
                        </a:spcAft>
                        <a:buClrTx/>
                        <a:buSzTx/>
                        <a:buFontTx/>
                        <a:buAutoNum type="arabicPeriod"/>
                        <a:tabLst/>
                        <a:defRPr/>
                      </a:pPr>
                      <a:r>
                        <a:rPr lang="ru-RU" sz="1400" kern="1200" dirty="0" smtClean="0">
                          <a:solidFill>
                            <a:schemeClr val="dk1"/>
                          </a:solidFill>
                          <a:effectLst/>
                          <a:latin typeface="Times New Roman"/>
                          <a:ea typeface="Times New Roman"/>
                          <a:cs typeface="Times New Roman"/>
                        </a:rPr>
                        <a:t> Физическая культура</a:t>
                      </a:r>
                    </a:p>
                    <a:p>
                      <a:pPr marL="0" indent="0" algn="l" defTabSz="914400" rtl="0" eaLnBrk="1" latinLnBrk="0" hangingPunct="1">
                        <a:lnSpc>
                          <a:spcPct val="115000"/>
                        </a:lnSpc>
                        <a:spcAft>
                          <a:spcPts val="0"/>
                        </a:spcAft>
                        <a:buNone/>
                      </a:pPr>
                      <a:endParaRPr lang="ru-RU" sz="1400" kern="1200" dirty="0">
                        <a:solidFill>
                          <a:schemeClr val="dk1"/>
                        </a:solidFill>
                        <a:effectLst/>
                        <a:latin typeface="Times New Roman"/>
                        <a:ea typeface="Times New Roman"/>
                        <a:cs typeface="Times New Roman"/>
                      </a:endParaRPr>
                    </a:p>
                  </a:txBody>
                  <a:tcPr marL="114300" marR="114300" marT="0" marB="0">
                    <a:noFill/>
                  </a:tcPr>
                </a:tc>
                <a:tc>
                  <a:txBody>
                    <a:bodyPr/>
                    <a:lstStyle/>
                    <a:p>
                      <a:pPr>
                        <a:lnSpc>
                          <a:spcPct val="115000"/>
                        </a:lnSpc>
                        <a:spcAft>
                          <a:spcPts val="0"/>
                        </a:spcAft>
                      </a:pPr>
                      <a:r>
                        <a:rPr lang="ru-RU" sz="1400" dirty="0" smtClean="0">
                          <a:solidFill>
                            <a:schemeClr val="tx1"/>
                          </a:solidFill>
                          <a:effectLst/>
                          <a:latin typeface="Times New Roman" pitchFamily="18" charset="0"/>
                          <a:cs typeface="Times New Roman" pitchFamily="18" charset="0"/>
                        </a:rPr>
                        <a:t>9.00 – 9.15</a:t>
                      </a:r>
                    </a:p>
                    <a:p>
                      <a:pPr>
                        <a:lnSpc>
                          <a:spcPct val="115000"/>
                        </a:lnSpc>
                        <a:spcAft>
                          <a:spcPts val="0"/>
                        </a:spcAft>
                      </a:pPr>
                      <a:r>
                        <a:rPr lang="ru-RU" sz="1400" dirty="0" smtClean="0">
                          <a:solidFill>
                            <a:schemeClr val="tx1"/>
                          </a:solidFill>
                          <a:effectLst/>
                          <a:latin typeface="Times New Roman" pitchFamily="18" charset="0"/>
                          <a:ea typeface="Calibri"/>
                          <a:cs typeface="Times New Roman" pitchFamily="18" charset="0"/>
                        </a:rPr>
                        <a:t>9.25-9.40</a:t>
                      </a:r>
                    </a:p>
                    <a:p>
                      <a:pPr>
                        <a:lnSpc>
                          <a:spcPct val="115000"/>
                        </a:lnSpc>
                        <a:spcAft>
                          <a:spcPts val="0"/>
                        </a:spcAft>
                      </a:pPr>
                      <a:endParaRPr lang="ru-RU" sz="1400" dirty="0">
                        <a:solidFill>
                          <a:schemeClr val="tx1"/>
                        </a:solidFill>
                        <a:effectLst/>
                        <a:latin typeface="Times New Roman" pitchFamily="18" charset="0"/>
                        <a:ea typeface="Calibri"/>
                        <a:cs typeface="Times New Roman" pitchFamily="18" charset="0"/>
                      </a:endParaRPr>
                    </a:p>
                  </a:txBody>
                  <a:tcPr marL="64418" marR="64418" marT="0" marB="0">
                    <a:noFill/>
                  </a:tcPr>
                </a:tc>
              </a:tr>
            </a:tbl>
          </a:graphicData>
        </a:graphic>
      </p:graphicFrame>
      <p:sp>
        <p:nvSpPr>
          <p:cNvPr id="12" name="TextBox 11"/>
          <p:cNvSpPr txBox="1"/>
          <p:nvPr/>
        </p:nvSpPr>
        <p:spPr>
          <a:xfrm>
            <a:off x="3140968" y="6444208"/>
            <a:ext cx="184731" cy="369332"/>
          </a:xfrm>
          <a:prstGeom prst="rect">
            <a:avLst/>
          </a:prstGeom>
          <a:noFill/>
        </p:spPr>
        <p:txBody>
          <a:bodyPr wrap="none" rtlCol="0">
            <a:spAutoFit/>
          </a:bodyPr>
          <a:lstStyle/>
          <a:p>
            <a:endParaRPr lang="ru-RU" dirty="0"/>
          </a:p>
        </p:txBody>
      </p:sp>
      <p:pic>
        <p:nvPicPr>
          <p:cNvPr id="11267" name="Picture 3" descr="E:\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2816" y="6025027"/>
            <a:ext cx="3521546" cy="26411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242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3076" name="Picture 4" descr="C:\Users\Admin\Desktop\hello_html_7b007e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0528"/>
            <a:ext cx="6846285" cy="93245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4553" y="1979712"/>
            <a:ext cx="5617178" cy="4524315"/>
          </a:xfrm>
          <a:prstGeom prst="rect">
            <a:avLst/>
          </a:prstGeom>
          <a:noFill/>
        </p:spPr>
        <p:txBody>
          <a:bodyPr wrap="square" rtlCol="0">
            <a:spAutoFit/>
          </a:bodyPr>
          <a:lstStyle/>
          <a:p>
            <a:r>
              <a:rPr lang="ru-RU" b="1" dirty="0"/>
              <a:t>Гордеева Любовь Алексеевна - </a:t>
            </a:r>
            <a:r>
              <a:rPr lang="ru-RU" dirty="0"/>
              <a:t>воспитатель </a:t>
            </a:r>
          </a:p>
          <a:p>
            <a:r>
              <a:rPr lang="ru-RU" dirty="0"/>
              <a:t>первой квалификационной категории</a:t>
            </a:r>
          </a:p>
          <a:p>
            <a:endParaRPr lang="ru-RU" b="1" dirty="0" smtClean="0"/>
          </a:p>
          <a:p>
            <a:r>
              <a:rPr lang="ru-RU" b="1" dirty="0" err="1" smtClean="0"/>
              <a:t>Басырова</a:t>
            </a:r>
            <a:r>
              <a:rPr lang="ru-RU" b="1" dirty="0" smtClean="0"/>
              <a:t> </a:t>
            </a:r>
            <a:r>
              <a:rPr lang="ru-RU" b="1" dirty="0"/>
              <a:t>Людмила Анатольевна – </a:t>
            </a:r>
            <a:r>
              <a:rPr lang="ru-RU" dirty="0"/>
              <a:t>воспитатель </a:t>
            </a:r>
            <a:r>
              <a:rPr lang="ru-RU" dirty="0" smtClean="0"/>
              <a:t>первой </a:t>
            </a:r>
            <a:r>
              <a:rPr lang="ru-RU" dirty="0"/>
              <a:t>квалификационной категории</a:t>
            </a:r>
          </a:p>
          <a:p>
            <a:endParaRPr lang="ru-RU" b="1" dirty="0" smtClean="0"/>
          </a:p>
          <a:p>
            <a:r>
              <a:rPr lang="ru-RU" b="1" dirty="0" smtClean="0"/>
              <a:t> Наумова </a:t>
            </a:r>
            <a:r>
              <a:rPr lang="ru-RU" b="1" dirty="0"/>
              <a:t>Варвара Александровна</a:t>
            </a:r>
            <a:r>
              <a:rPr lang="ru-RU" dirty="0"/>
              <a:t> - музыкальный </a:t>
            </a:r>
            <a:r>
              <a:rPr lang="ru-RU" dirty="0" smtClean="0"/>
              <a:t>руководитель высшей </a:t>
            </a:r>
            <a:r>
              <a:rPr lang="ru-RU" dirty="0"/>
              <a:t>квалификационной категории</a:t>
            </a:r>
          </a:p>
          <a:p>
            <a:r>
              <a:rPr lang="ru-RU" b="1" dirty="0"/>
              <a:t> </a:t>
            </a:r>
            <a:endParaRPr lang="ru-RU" dirty="0"/>
          </a:p>
          <a:p>
            <a:r>
              <a:rPr lang="ru-RU" b="1" dirty="0"/>
              <a:t> </a:t>
            </a:r>
            <a:r>
              <a:rPr lang="ru-RU" b="1" dirty="0" err="1" smtClean="0"/>
              <a:t>Спирькина</a:t>
            </a:r>
            <a:r>
              <a:rPr lang="ru-RU" b="1" dirty="0" smtClean="0"/>
              <a:t> </a:t>
            </a:r>
            <a:r>
              <a:rPr lang="ru-RU" b="1" dirty="0"/>
              <a:t>Надежда Вячеславовна</a:t>
            </a:r>
            <a:r>
              <a:rPr lang="ru-RU" i="1" dirty="0"/>
              <a:t> - </a:t>
            </a:r>
            <a:r>
              <a:rPr lang="ru-RU" dirty="0"/>
              <a:t>инструктор по физической культуре высшей квалификационной </a:t>
            </a:r>
            <a:r>
              <a:rPr lang="ru-RU" dirty="0" smtClean="0"/>
              <a:t>категории</a:t>
            </a:r>
          </a:p>
          <a:p>
            <a:endParaRPr lang="ru-RU" dirty="0"/>
          </a:p>
          <a:p>
            <a:r>
              <a:rPr lang="ru-RU" b="1" dirty="0"/>
              <a:t>   </a:t>
            </a:r>
            <a:r>
              <a:rPr lang="ru-RU" b="1" dirty="0" err="1"/>
              <a:t>Долотказина</a:t>
            </a:r>
            <a:r>
              <a:rPr lang="ru-RU" b="1" dirty="0"/>
              <a:t> Альмира </a:t>
            </a:r>
            <a:r>
              <a:rPr lang="ru-RU" b="1" dirty="0" err="1"/>
              <a:t>Рафиковна</a:t>
            </a:r>
            <a:r>
              <a:rPr lang="ru-RU" b="1" dirty="0"/>
              <a:t> </a:t>
            </a:r>
            <a:r>
              <a:rPr lang="ru-RU" b="1" dirty="0" smtClean="0"/>
              <a:t>– </a:t>
            </a:r>
            <a:r>
              <a:rPr lang="ru-RU" dirty="0" smtClean="0"/>
              <a:t>помощник воспитателя</a:t>
            </a:r>
            <a:endParaRPr lang="ru-RU" dirty="0"/>
          </a:p>
          <a:p>
            <a:endParaRPr lang="ru-RU" dirty="0"/>
          </a:p>
        </p:txBody>
      </p:sp>
    </p:spTree>
    <p:extLst>
      <p:ext uri="{BB962C8B-B14F-4D97-AF65-F5344CB8AC3E}">
        <p14:creationId xmlns:p14="http://schemas.microsoft.com/office/powerpoint/2010/main" val="360725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48680" y="395536"/>
            <a:ext cx="5832648" cy="1046440"/>
          </a:xfrm>
          <a:prstGeom prst="rect">
            <a:avLst/>
          </a:prstGeom>
          <a:noFill/>
        </p:spPr>
        <p:txBody>
          <a:bodyPr wrap="square">
            <a:spAutoFit/>
          </a:bodyPr>
          <a:lstStyle/>
          <a:p>
            <a:pPr algn="ctr"/>
            <a:endParaRPr lang="ru-RU" sz="1600" dirty="0" smtClean="0">
              <a:solidFill>
                <a:srgbClr val="002060"/>
              </a:solidFill>
              <a:latin typeface="Times New Roman" pitchFamily="18" charset="0"/>
              <a:cs typeface="Times New Roman" pitchFamily="18" charset="0"/>
            </a:endParaRPr>
          </a:p>
          <a:p>
            <a:pPr algn="ctr"/>
            <a:endParaRPr lang="ru-RU" sz="1600" dirty="0">
              <a:solidFill>
                <a:srgbClr val="002060"/>
              </a:solidFill>
              <a:latin typeface="Times New Roman" pitchFamily="18" charset="0"/>
              <a:cs typeface="Times New Roman" pitchFamily="18" charset="0"/>
            </a:endParaRPr>
          </a:p>
          <a:p>
            <a:pPr algn="ctr"/>
            <a:endParaRPr lang="ru-RU" sz="1600" dirty="0" smtClean="0">
              <a:solidFill>
                <a:srgbClr val="002060"/>
              </a:solidFill>
              <a:latin typeface="Times New Roman" pitchFamily="18" charset="0"/>
              <a:cs typeface="Times New Roman" pitchFamily="18" charset="0"/>
            </a:endParaRPr>
          </a:p>
          <a:p>
            <a:pPr indent="177800" algn="just"/>
            <a:endParaRPr lang="ru-RU" sz="1400" dirty="0">
              <a:latin typeface="Times New Roman" pitchFamily="18" charset="0"/>
              <a:cs typeface="Times New Roman" pitchFamily="18" charset="0"/>
            </a:endParaRPr>
          </a:p>
        </p:txBody>
      </p:sp>
      <p:sp>
        <p:nvSpPr>
          <p:cNvPr id="6" name="TextBox 5"/>
          <p:cNvSpPr txBox="1"/>
          <p:nvPr/>
        </p:nvSpPr>
        <p:spPr>
          <a:xfrm>
            <a:off x="520448" y="467544"/>
            <a:ext cx="586088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ru-RU" b="1" dirty="0" smtClean="0">
                <a:solidFill>
                  <a:srgbClr val="FF0000"/>
                </a:solidFill>
                <a:latin typeface="Times New Roman" pitchFamily="18" charset="0"/>
                <a:cs typeface="Times New Roman" pitchFamily="18" charset="0"/>
              </a:rPr>
              <a:t>ВОЗРАСТНЫЕ ПСИХОФИЗИЧЕСКИЕ ОСОБЕННОСТИ ДЕТЕЙ 3-4 ЛЕТ</a:t>
            </a:r>
            <a:endParaRPr lang="ru-RU" b="1" dirty="0"/>
          </a:p>
        </p:txBody>
      </p:sp>
      <p:sp>
        <p:nvSpPr>
          <p:cNvPr id="7" name="TextBox 6"/>
          <p:cNvSpPr txBox="1"/>
          <p:nvPr/>
        </p:nvSpPr>
        <p:spPr>
          <a:xfrm>
            <a:off x="642918" y="1285852"/>
            <a:ext cx="5643602" cy="7632859"/>
          </a:xfrm>
          <a:prstGeom prst="rect">
            <a:avLst/>
          </a:prstGeom>
          <a:noFill/>
        </p:spPr>
        <p:txBody>
          <a:bodyPr wrap="square" rtlCol="0">
            <a:spAutoFit/>
          </a:bodyPr>
          <a:lstStyle/>
          <a:p>
            <a:r>
              <a:rPr lang="ru-RU" sz="1400" dirty="0" smtClean="0">
                <a:latin typeface="Times New Roman" pitchFamily="18" charset="0"/>
                <a:cs typeface="Times New Roman" pitchFamily="18" charset="0"/>
              </a:rPr>
              <a:t>  На  рубеже  трех  лет  любимым выражением ребенка становится «Я сам!» Отделение себя от взрослого и вместе с тем желание быть как взрослый — характерное противоречие кризиса трех лет.                   Эмоциональное развитие ребенка этого возраста характеризуется проявлениями таких  чувств  и  эмоций,  как  любовь  к  близким,  привязанность  к  воспитателю, доброжелательное  отношение  к  окружающим,  сверстникам.  Ребенок  способен  к эмоциональной отзывчивости — он может сопереживать другому ребенку.</a:t>
            </a:r>
          </a:p>
          <a:p>
            <a:r>
              <a:rPr lang="ru-RU" sz="1400" dirty="0" smtClean="0">
                <a:latin typeface="Times New Roman" pitchFamily="18" charset="0"/>
                <a:cs typeface="Times New Roman" pitchFamily="18" charset="0"/>
              </a:rPr>
              <a:t>  В младшем дошкольном возрасте поведение ребенка непроизвольно, действия и поступки </a:t>
            </a:r>
            <a:r>
              <a:rPr lang="ru-RU" sz="1400" dirty="0" err="1" smtClean="0">
                <a:latin typeface="Times New Roman" pitchFamily="18" charset="0"/>
                <a:cs typeface="Times New Roman" pitchFamily="18" charset="0"/>
              </a:rPr>
              <a:t>ситуативны</a:t>
            </a:r>
            <a:r>
              <a:rPr lang="ru-RU" sz="1400" dirty="0" smtClean="0">
                <a:latin typeface="Times New Roman" pitchFamily="18" charset="0"/>
                <a:cs typeface="Times New Roman" pitchFamily="18" charset="0"/>
              </a:rPr>
              <a:t>, их последствия ребенок чаще всего не представляет, нормативно развивающемуся  ребенку  свойственно  ощущение  безопасности,  доверчиво-активное отношение к окружающему.</a:t>
            </a:r>
          </a:p>
          <a:p>
            <a:r>
              <a:rPr lang="ru-RU" sz="1400" dirty="0" smtClean="0">
                <a:latin typeface="Times New Roman" pitchFamily="18" charset="0"/>
                <a:cs typeface="Times New Roman" pitchFamily="18" charset="0"/>
              </a:rPr>
              <a:t>В  этот  период  высока  потребность  ребенка  в  движении  (его  двигательная активность составляет не менее половины времени бодрствования). Ребенок начинает осваивать основные движения, обнаруживая при выполнении физических упражнений стремление  к  </a:t>
            </a:r>
            <a:r>
              <a:rPr lang="ru-RU" sz="1400" dirty="0" err="1" smtClean="0">
                <a:latin typeface="Times New Roman" pitchFamily="18" charset="0"/>
                <a:cs typeface="Times New Roman" pitchFamily="18" charset="0"/>
              </a:rPr>
              <a:t>целеполаганию</a:t>
            </a:r>
            <a:r>
              <a:rPr lang="ru-RU" sz="1400" dirty="0" smtClean="0">
                <a:latin typeface="Times New Roman" pitchFamily="18" charset="0"/>
                <a:cs typeface="Times New Roman" pitchFamily="18" charset="0"/>
              </a:rPr>
              <a:t>  (быстро  пробежать,  дальше  прыгнуть,  точно воспроизвести движение и др.).</a:t>
            </a:r>
          </a:p>
          <a:p>
            <a:r>
              <a:rPr lang="ru-RU" sz="1400" dirty="0">
                <a:latin typeface="Times New Roman" pitchFamily="18" charset="0"/>
                <a:cs typeface="Times New Roman" pitchFamily="18" charset="0"/>
              </a:rPr>
              <a:t>   Внимание детей четвертого года жизни непроизвольно, однако его устойчивость зависит  от  интереса  к  деятельности.  Обычно  ребенок  этого  возраста  может сосредоточиться  в  течение  10—15  минут,  но  привлекательное  для  него  дело  может длиться  достаточно  долго.        Память  детей  непосредственна,  непроизвольна  и  имеет яркую  эмоциональную  окраску.  Дети  сохраняют  и  воспроизводят  только  ту информацию,  которая  остается  в  их  памяти  без  всяких  внутренних  усилий (понравившиеся  стихи  и  песенки,  2—3  новых  слова,  рассмешивших  или  огорчивших его). </a:t>
            </a:r>
          </a:p>
          <a:p>
            <a:r>
              <a:rPr lang="ru-RU" sz="1400" dirty="0">
                <a:latin typeface="Times New Roman" pitchFamily="18" charset="0"/>
                <a:cs typeface="Times New Roman" pitchFamily="18" charset="0"/>
              </a:rPr>
              <a:t>    Мышление  трехлетнего  ребенка  является  наглядно-действенным:  малыш  решает задачу  путем  непосредственного  действия  с  предметами  (складывание  матрешки, пирамидки, мисочек, конструирование по образцу и т. п.). Ребенок уже пытается анализировать, сравнивать предметы по цвету, форме, размеру, находить отличия между предметами, делать простейшие выводы.</a:t>
            </a:r>
          </a:p>
          <a:p>
            <a:r>
              <a:rPr lang="ru-RU" sz="1400" dirty="0" smtClean="0"/>
              <a:t> </a:t>
            </a:r>
            <a:endParaRPr lang="ru-RU" dirty="0"/>
          </a:p>
        </p:txBody>
      </p:sp>
    </p:spTree>
    <p:extLst>
      <p:ext uri="{BB962C8B-B14F-4D97-AF65-F5344CB8AC3E}">
        <p14:creationId xmlns:p14="http://schemas.microsoft.com/office/powerpoint/2010/main" val="4272468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2488</TotalTime>
  <Words>5943</Words>
  <Application>Microsoft Office PowerPoint</Application>
  <PresentationFormat>Экран (4:3)</PresentationFormat>
  <Paragraphs>767</Paragraphs>
  <Slides>41</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249</cp:revision>
  <cp:lastPrinted>2021-02-01T18:51:10Z</cp:lastPrinted>
  <dcterms:created xsi:type="dcterms:W3CDTF">2020-12-20T18:12:19Z</dcterms:created>
  <dcterms:modified xsi:type="dcterms:W3CDTF">2022-11-22T19:42:23Z</dcterms:modified>
</cp:coreProperties>
</file>