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73" r:id="rId6"/>
    <p:sldId id="264" r:id="rId7"/>
    <p:sldId id="266" r:id="rId8"/>
    <p:sldId id="267" r:id="rId9"/>
    <p:sldId id="269" r:id="rId10"/>
    <p:sldId id="268" r:id="rId11"/>
    <p:sldId id="270" r:id="rId12"/>
    <p:sldId id="271" r:id="rId13"/>
    <p:sldId id="274" r:id="rId14"/>
    <p:sldId id="272" r:id="rId15"/>
    <p:sldId id="26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A0000"/>
    <a:srgbClr val="6C0000"/>
    <a:srgbClr val="005000"/>
    <a:srgbClr val="007A00"/>
    <a:srgbClr val="194B32"/>
    <a:srgbClr val="006600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4CD6-CC70-4585-8E69-99B3B34AB859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B6AE-18B2-40C8-842B-D6F4FF06F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2704-315C-44CD-B9C7-5C67A7F250C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B253-3A51-47AF-836C-7964EFC68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20BA0-E979-47FA-9CD6-93632026985A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E1B3-AFB1-4A38-86B0-4BE9236FB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8E0B-CB9E-4587-B480-ACA0AE7EAB7F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1A9B-79FE-4862-923E-C7F26750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43C2-B04A-4A52-86E7-B4913CF444F5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88E4-4081-4DA7-9B56-983CD20E0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D5C-7541-4B49-9C53-120D55D6602D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47E9-5EA6-4D0D-A25A-61E5C2752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8AEF-7646-4B56-B0DC-A886FD57C6D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DE76-C748-41AE-827D-2E8A4CE0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6BCA-1D13-44C1-A6BC-C81E9B086195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9214-6E77-4DAD-BADE-8279D08AB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2D43-6313-4DDC-87D2-DC519AAF97A9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51C9-C884-4C97-B33C-BBAB67B9E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D734-179C-4080-B8D5-9545FE5794E9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4603-CC15-4949-863C-044923684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0276-840F-4AC0-B625-F395CC974B90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0F2A-386D-4BF1-9B47-EB48B6E7B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51E9B-6354-44F8-8B85-8B1BE09BD919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0F678-A2A0-4685-91A6-4594A9E57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s013.radikal.ru/i324/1010/dd/b7e41da8236f.jpg" TargetMode="External"/><Relationship Id="rId13" Type="http://schemas.openxmlformats.org/officeDocument/2006/relationships/hyperlink" Target="http://kartinkinaden.ru/uploads/posts/2015-09/1443433515_krasivye-foto-sinic11.jpg" TargetMode="External"/><Relationship Id="rId18" Type="http://schemas.openxmlformats.org/officeDocument/2006/relationships/hyperlink" Target="http://www.plantfinder.ru/groups_albums_photos/91/20469.jpg" TargetMode="External"/><Relationship Id="rId3" Type="http://schemas.openxmlformats.org/officeDocument/2006/relationships/hyperlink" Target="http://www.nexplorer.ru/news__13274.htm" TargetMode="External"/><Relationship Id="rId7" Type="http://schemas.openxmlformats.org/officeDocument/2006/relationships/hyperlink" Target="http://img.animal-photos.ru/birds/parus/parus8.jpg" TargetMode="External"/><Relationship Id="rId12" Type="http://schemas.openxmlformats.org/officeDocument/2006/relationships/hyperlink" Target="http://i.sunhome.ru/foto/89/ptica-sinica-3.xl.jpg" TargetMode="External"/><Relationship Id="rId17" Type="http://schemas.openxmlformats.org/officeDocument/2006/relationships/hyperlink" Target="http://www.rutvet.ru/sites/default/files/photos/5a366eec208a4a1f6b2376ac82b043bc.jpg" TargetMode="External"/><Relationship Id="rId2" Type="http://schemas.openxmlformats.org/officeDocument/2006/relationships/hyperlink" Target="http://www.calend.ru/holidays/0/0/3174/" TargetMode="External"/><Relationship Id="rId16" Type="http://schemas.openxmlformats.org/officeDocument/2006/relationships/hyperlink" Target="http://www.nexplorer.ru/load/Image/1113/pt_sinitc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.animal-photos.ru/birds/parus/parus10.jpg" TargetMode="External"/><Relationship Id="rId11" Type="http://schemas.openxmlformats.org/officeDocument/2006/relationships/hyperlink" Target="http://img-2005-03.photosight.ru/02/779734.jpg" TargetMode="External"/><Relationship Id="rId5" Type="http://schemas.openxmlformats.org/officeDocument/2006/relationships/hyperlink" Target="http://img.animal-photos.ru/birds/parus/parus13.jpg" TargetMode="External"/><Relationship Id="rId15" Type="http://schemas.openxmlformats.org/officeDocument/2006/relationships/hyperlink" Target="http://www.nexplorer.ru/load/Image/0314/pt_sinitca_2.jpg" TargetMode="External"/><Relationship Id="rId10" Type="http://schemas.openxmlformats.org/officeDocument/2006/relationships/hyperlink" Target="http://russianpoetry.ru/images/photos/medium/article220354.jpg" TargetMode="External"/><Relationship Id="rId4" Type="http://schemas.openxmlformats.org/officeDocument/2006/relationships/hyperlink" Target="http://img.animal-photos.ru/birds/parus/parus17.jpg" TargetMode="External"/><Relationship Id="rId9" Type="http://schemas.openxmlformats.org/officeDocument/2006/relationships/hyperlink" Target="https://fs00.infourok.ru/images/doc/246/250803/hello_html_6b1439fa.jpg" TargetMode="External"/><Relationship Id="rId14" Type="http://schemas.openxmlformats.org/officeDocument/2006/relationships/hyperlink" Target="http://foto.krasnoturinsk.me/cpg/albums/userpics/10072/2009_11_25_IMG_010528_filtered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6048375" cy="2520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352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Синичкин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    день</a:t>
            </a:r>
          </a:p>
        </p:txBody>
      </p:sp>
      <p:pic>
        <p:nvPicPr>
          <p:cNvPr id="13317" name="Picture 5" descr="на веточ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068638"/>
            <a:ext cx="2952750" cy="1844675"/>
          </a:xfrm>
          <a:prstGeom prst="rect">
            <a:avLst/>
          </a:prstGeom>
          <a:noFill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32363" y="3808413"/>
            <a:ext cx="3384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 dirty="0" smtClean="0">
                <a:latin typeface="+mj-lt"/>
              </a:rPr>
              <a:t>Подготовили:</a:t>
            </a:r>
          </a:p>
          <a:p>
            <a:r>
              <a:rPr lang="ru-RU" b="1" i="1" dirty="0">
                <a:latin typeface="+mj-lt"/>
              </a:rPr>
              <a:t>в</a:t>
            </a:r>
            <a:r>
              <a:rPr lang="ru-RU" b="1" i="1" dirty="0" smtClean="0">
                <a:latin typeface="+mj-lt"/>
              </a:rPr>
              <a:t>оспитатели 1 мл. гр. № 1,</a:t>
            </a:r>
          </a:p>
          <a:p>
            <a:r>
              <a:rPr lang="ru-RU" b="1" i="1" dirty="0" smtClean="0">
                <a:latin typeface="+mj-lt"/>
              </a:rPr>
              <a:t>МАДОУ «ЦРР-д/с №17», </a:t>
            </a:r>
          </a:p>
          <a:p>
            <a:r>
              <a:rPr lang="ru-RU" b="1" i="1" dirty="0" smtClean="0">
                <a:latin typeface="+mj-lt"/>
              </a:rPr>
              <a:t>г. о. Саранск;</a:t>
            </a:r>
          </a:p>
          <a:p>
            <a:r>
              <a:rPr lang="ru-RU" b="1" i="1" dirty="0" smtClean="0">
                <a:latin typeface="+mj-lt"/>
              </a:rPr>
              <a:t>Корукова Е. Ю., </a:t>
            </a:r>
          </a:p>
          <a:p>
            <a:r>
              <a:rPr lang="ru-RU" b="1" i="1" dirty="0" smtClean="0">
                <a:latin typeface="+mj-lt"/>
              </a:rPr>
              <a:t>Хабибуллова Л. А.</a:t>
            </a:r>
            <a:endParaRPr lang="ru-RU" b="1" i="1" dirty="0">
              <a:latin typeface="+mj-lt"/>
            </a:endParaRP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5148263" y="2420938"/>
            <a:ext cx="30241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12 ноября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dirty="0" smtClean="0"/>
              <a:t>Специалисты-орнитологи утверждают, что именно полет синицы — это яркий пример экономного расхода сил и энергии. Именно поэтому птички-синички летают с огромной скоростью, но при этом довольно редко взмахивают крыльями. </a:t>
            </a:r>
          </a:p>
        </p:txBody>
      </p:sp>
      <p:sp>
        <p:nvSpPr>
          <p:cNvPr id="27653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 smtClean="0"/>
          </a:p>
        </p:txBody>
      </p:sp>
      <p:pic>
        <p:nvPicPr>
          <p:cNvPr id="27654" name="Picture 6" descr="Взмах крыль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3546475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30725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 smtClean="0"/>
              <a:t>за сутки синица кормит своих птенцов тысячу раз (до 60 раз в час);</a:t>
            </a:r>
          </a:p>
          <a:p>
            <a:r>
              <a:rPr lang="ru-RU" sz="2400" b="1" smtClean="0">
                <a:solidFill>
                  <a:srgbClr val="CC0000"/>
                </a:solidFill>
              </a:rPr>
              <a:t>- без дополнительной подкормки человеком из 10 синиц к весне выживают только две</a:t>
            </a:r>
            <a:r>
              <a:rPr lang="ru-RU" sz="2400" b="1" smtClean="0"/>
              <a:t>;</a:t>
            </a:r>
          </a:p>
          <a:p>
            <a:r>
              <a:rPr lang="ru-RU" sz="2400" b="1" smtClean="0"/>
              <a:t>- синица за сутки съедает столько насекомых, сколько весит сама;</a:t>
            </a:r>
          </a:p>
          <a:p>
            <a:endParaRPr lang="ru-RU" sz="2400" smtClean="0"/>
          </a:p>
        </p:txBody>
      </p:sp>
      <p:sp>
        <p:nvSpPr>
          <p:cNvPr id="30726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 smtClean="0"/>
          </a:p>
        </p:txBody>
      </p:sp>
      <p:pic>
        <p:nvPicPr>
          <p:cNvPr id="30724" name="Рисунок 5" descr="0_3dae7_4f8d5d19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4043362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6C0000"/>
                </a:solidFill>
              </a:rPr>
              <a:t>Синица считается одной из самых популярных птиц в нашей стране.</a:t>
            </a:r>
            <a:endParaRPr lang="ru-RU" sz="2800" smtClean="0">
              <a:solidFill>
                <a:srgbClr val="6C0000"/>
              </a:solidFill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/>
          <a:p>
            <a:r>
              <a:rPr lang="ru-RU" sz="2400" smtClean="0"/>
              <a:t>Достаточно вспомнить пословицу: Лучше синица в руках, чем журавль в небе. Впрочем, синички не любят тесных контактов с людьми и предпочитают держаться на расстоянии. Даже во время больших холодов синички стараются брать еду из рук человека на лету. 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endParaRPr lang="ru-RU" sz="2400" dirty="0" smtClean="0"/>
          </a:p>
        </p:txBody>
      </p:sp>
      <p:pic>
        <p:nvPicPr>
          <p:cNvPr id="32773" name="Picture 5" descr="2009_11_25_IMG_010528_filte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60575"/>
            <a:ext cx="4200525" cy="296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500438"/>
            <a:ext cx="22606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Grp="1"/>
          </p:cNvSpPr>
          <p:nvPr>
            <p:ph type="title"/>
          </p:nvPr>
        </p:nvSpPr>
        <p:spPr>
          <a:xfrm>
            <a:off x="755650" y="476250"/>
            <a:ext cx="6911975" cy="1296988"/>
          </a:xfrm>
        </p:spPr>
        <p:txBody>
          <a:bodyPr/>
          <a:lstStyle/>
          <a:p>
            <a:r>
              <a:rPr lang="ru-RU" sz="3600" b="1" smtClean="0">
                <a:solidFill>
                  <a:srgbClr val="8A0000"/>
                </a:solidFill>
              </a:rPr>
              <a:t>Покормите птиц</a:t>
            </a:r>
            <a:r>
              <a:rPr lang="ru-RU" sz="4000" b="1" smtClean="0">
                <a:solidFill>
                  <a:srgbClr val="8A0000"/>
                </a:solidFill>
              </a:rPr>
              <a:t/>
            </a:r>
            <a:br>
              <a:rPr lang="ru-RU" sz="4000" b="1" smtClean="0">
                <a:solidFill>
                  <a:srgbClr val="8A0000"/>
                </a:solidFill>
              </a:rPr>
            </a:br>
            <a:r>
              <a:rPr lang="ru-RU" sz="2800" i="1" smtClean="0">
                <a:solidFill>
                  <a:srgbClr val="8A0000"/>
                </a:solidFill>
              </a:rPr>
              <a:t>Александр Яшин</a:t>
            </a:r>
            <a:r>
              <a:rPr lang="ru-RU" sz="4000" i="1" smtClean="0">
                <a:solidFill>
                  <a:srgbClr val="8A0000"/>
                </a:solidFill>
              </a:rPr>
              <a:t/>
            </a:r>
            <a:br>
              <a:rPr lang="ru-RU" sz="4000" i="1" smtClean="0">
                <a:solidFill>
                  <a:srgbClr val="8A0000"/>
                </a:solidFill>
              </a:rPr>
            </a:br>
            <a:endParaRPr lang="ru-RU" sz="4000" i="1" smtClean="0">
              <a:solidFill>
                <a:srgbClr val="8A0000"/>
              </a:solidFill>
            </a:endParaRPr>
          </a:p>
        </p:txBody>
      </p:sp>
      <p:sp>
        <p:nvSpPr>
          <p:cNvPr id="38917" name="Rectangle 5"/>
          <p:cNvSpPr>
            <a:spLocks noGrp="1"/>
          </p:cNvSpPr>
          <p:nvPr>
            <p:ph type="body" sz="half" idx="1"/>
          </p:nvPr>
        </p:nvSpPr>
        <p:spPr>
          <a:xfrm>
            <a:off x="323850" y="1557338"/>
            <a:ext cx="446405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8A0000"/>
                </a:solidFill>
              </a:rPr>
              <a:t>Покормите птиц зимой!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Пусть со всех концов 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К вам слетятся, как домой стайки на крыльцо.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Не богаты их корма: горсть зерна нужна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Горсть одна – и не страшна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Будет им зима.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Сколько гибнет их – не счесть,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Видеть тяжело,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А ведь в нашем сердце есть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И для птиц тепло.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Разве можно забывать -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smtClean="0">
                <a:solidFill>
                  <a:srgbClr val="8A0000"/>
                </a:solidFill>
              </a:rPr>
              <a:t>       Улететь могли,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А остались зимовать заодно с людьми.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Приучите птиц в мороз к своему окну,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Чтоб без песен не пришлось </a:t>
            </a:r>
            <a:br>
              <a:rPr lang="ru-RU" sz="1600" b="1" smtClean="0">
                <a:solidFill>
                  <a:srgbClr val="8A0000"/>
                </a:solidFill>
              </a:rPr>
            </a:br>
            <a:r>
              <a:rPr lang="ru-RU" sz="1600" b="1" smtClean="0">
                <a:solidFill>
                  <a:srgbClr val="8A0000"/>
                </a:solidFill>
              </a:rPr>
              <a:t>Нам встречать весну.</a:t>
            </a:r>
            <a:r>
              <a:rPr lang="ru-RU" sz="1200" smtClean="0"/>
              <a:t>  </a:t>
            </a:r>
          </a:p>
        </p:txBody>
      </p:sp>
      <p:pic>
        <p:nvPicPr>
          <p:cNvPr id="38919" name="Picture 2" descr="C:\Documents and Settings\Administrator\Мои документы\Мои рисунки\79699955_large_p86_56888990_0_3e428_37319f0d_1l1.jpg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16688" y="549275"/>
            <a:ext cx="2243137" cy="2117725"/>
          </a:xfrm>
          <a:noFill/>
          <a:ln/>
        </p:spPr>
      </p:pic>
      <p:pic>
        <p:nvPicPr>
          <p:cNvPr id="38920" name="Picture 2" descr="N_Baryshev - &amp;Ncy;&amp;iecy;&amp;mcy;&amp;ncy;&amp;ocy;&amp;gcy;&amp;ocy; &amp;zcy;&amp;icy;&amp;mcy;&amp;ncy;&amp;iecy;&amp;gcy;&amp;ocy;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989138"/>
            <a:ext cx="21431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6C0000"/>
                </a:solidFill>
              </a:rPr>
              <a:t>А еще Зиновий Синичник считался праздником охотников и рыбаков</a:t>
            </a:r>
            <a:r>
              <a:rPr lang="ru-RU" sz="4000" smtClean="0"/>
              <a:t> </a:t>
            </a:r>
          </a:p>
        </p:txBody>
      </p:sp>
      <p:sp>
        <p:nvSpPr>
          <p:cNvPr id="34820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773239"/>
            <a:ext cx="3826768" cy="3527970"/>
          </a:xfrm>
        </p:spPr>
        <p:txBody>
          <a:bodyPr/>
          <a:lstStyle/>
          <a:p>
            <a:endParaRPr lang="ru-RU" sz="2400" dirty="0" smtClean="0"/>
          </a:p>
        </p:txBody>
      </p:sp>
      <p:sp>
        <p:nvSpPr>
          <p:cNvPr id="34821" name="Rectangle 5"/>
          <p:cNvSpPr>
            <a:spLocks noGrp="1"/>
          </p:cNvSpPr>
          <p:nvPr>
            <p:ph type="body" sz="half" idx="2"/>
          </p:nvPr>
        </p:nvSpPr>
        <p:spPr>
          <a:xfrm>
            <a:off x="4427538" y="1600200"/>
            <a:ext cx="4259262" cy="4525963"/>
          </a:xfrm>
        </p:spPr>
        <p:txBody>
          <a:bodyPr/>
          <a:lstStyle/>
          <a:p>
            <a:r>
              <a:rPr lang="ru-RU" sz="2400" smtClean="0"/>
              <a:t>Как правило, с 12 ноября открывался пушной сезон и сезон зимней рыбалки. Если улов был богатым, то рыбаки готовили уху прямо на берегу реки или озера. А для того чтобы всю зиму охота была удачной, охотник должен был добыть в этот день хотя бы одного зверя. </a:t>
            </a:r>
          </a:p>
        </p:txBody>
      </p:sp>
      <p:pic>
        <p:nvPicPr>
          <p:cNvPr id="34822" name="Picture 6" descr="67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73238"/>
            <a:ext cx="3959225" cy="361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5"/>
          <p:cNvSpPr>
            <a:spLocks noGrp="1"/>
          </p:cNvSpPr>
          <p:nvPr>
            <p:ph idx="1"/>
          </p:nvPr>
        </p:nvSpPr>
        <p:spPr>
          <a:xfrm>
            <a:off x="468313" y="981075"/>
            <a:ext cx="8351837" cy="4608513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/>
              <a:t>История </a:t>
            </a:r>
            <a:r>
              <a:rPr lang="ru-RU" sz="1400" dirty="0" smtClean="0"/>
              <a:t>праздника:</a:t>
            </a:r>
            <a:r>
              <a:rPr lang="ru-RU" sz="1400" b="1" dirty="0" smtClean="0"/>
              <a:t>   </a:t>
            </a:r>
            <a:r>
              <a:rPr lang="ru-RU" sz="1400" dirty="0" smtClean="0">
                <a:hlinkClick r:id="rId2"/>
              </a:rPr>
              <a:t>http://www.calend.ru/holidays/0/0/3174/</a:t>
            </a:r>
            <a:r>
              <a:rPr lang="ru-RU" sz="1400" dirty="0" smtClean="0"/>
              <a:t>  </a:t>
            </a:r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/>
              <a:t>                                     </a:t>
            </a:r>
            <a:r>
              <a:rPr lang="ru-RU" sz="1400" dirty="0" smtClean="0">
                <a:hlinkClick r:id="rId3"/>
              </a:rPr>
              <a:t>http</a:t>
            </a:r>
            <a:r>
              <a:rPr lang="ru-RU" sz="1400" dirty="0" smtClean="0">
                <a:hlinkClick r:id="rId3"/>
              </a:rPr>
              <a:t>://www.nexplorer.ru/news__13274.htm</a:t>
            </a:r>
            <a:r>
              <a:rPr lang="ru-RU" dirty="0" smtClean="0"/>
              <a:t> </a:t>
            </a:r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/>
              <a:t>Картинки:</a:t>
            </a:r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4"/>
              </a:rPr>
              <a:t>http://img.animal-photos.ru/birds/parus/parus17.jpg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5"/>
              </a:rPr>
              <a:t>http://img.animal-photos.ru/birds/parus/parus13.jpg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6"/>
              </a:rPr>
              <a:t>http://img.animal-photos.ru/birds/parus/parus10.jpg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7"/>
              </a:rPr>
              <a:t>http://img.animal-photos.ru/birds/parus/parus8.jpg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8"/>
              </a:rPr>
              <a:t>http://s013.radikal.ru/i324/1010/dd/b7e41da8236f.jpg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9"/>
              </a:rPr>
              <a:t>https://fs00.infourok.ru/images/doc/246/250803/hello_html_6b1439fa.jpg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0"/>
              </a:rPr>
              <a:t>http://russianpoetry.ru/images/photos/medium/article220354.jpg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1"/>
              </a:rPr>
              <a:t>http://img-2005-03.photosight.ru/02/779734.jpg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2"/>
              </a:rPr>
              <a:t>http://i.sunhome.ru/foto/89/ptica-sinica-3.xl.jpg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3"/>
              </a:rPr>
              <a:t>http://kartinkinaden.ru/uploads/posts/2015-09/1443433515_krasivye-foto-sinic11.jpg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4"/>
              </a:rPr>
              <a:t>http://foto.krasnoturinsk.me/cpg/albums/userpics/10072/2009_11_25_IMG_010528_filtered.jpg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5"/>
              </a:rPr>
              <a:t>http://www.nexplorer.ru/load/Image/0314/pt_sinitca_2.jpg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6"/>
              </a:rPr>
              <a:t>http://www.nexplorer.ru/load/Image/1113/pt_sinitca.jpg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7"/>
              </a:rPr>
              <a:t>http://www.rutvet.ru/sites/default/files/photos/5a366eec208a4a1f6b2376ac82b043bc.jpg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r>
              <a:rPr lang="ru-RU" sz="1400" dirty="0" smtClean="0">
                <a:hlinkClick r:id="rId18"/>
              </a:rPr>
              <a:t>http://www.plantfinder.ru/groups_albums_photos/91/20469.jpg</a:t>
            </a:r>
            <a:endParaRPr lang="ru-RU" sz="1400" dirty="0" smtClean="0"/>
          </a:p>
          <a:p>
            <a:pPr>
              <a:spcBef>
                <a:spcPct val="0"/>
              </a:spcBef>
              <a:buClr>
                <a:srgbClr val="6C0000"/>
              </a:buClr>
              <a:buSzPct val="80000"/>
              <a:buFont typeface="Arial" charset="0"/>
              <a:buNone/>
            </a:pPr>
            <a:endParaRPr lang="ru-RU" sz="14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24862" cy="777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Несколько лет назад в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России появился еще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один экологический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праздник –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CC0000"/>
                </a:solidFill>
              </a:rPr>
              <a:t>        Синичкин день</a:t>
            </a:r>
            <a:r>
              <a:rPr lang="ru-RU" b="1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Он создан по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инициативе Союза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охраны птиц России 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отмечается </a:t>
            </a:r>
            <a:r>
              <a:rPr lang="ru-RU" b="1" smtClean="0">
                <a:solidFill>
                  <a:srgbClr val="CC0000"/>
                </a:solidFill>
              </a:rPr>
              <a:t>12 ноября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  <p:pic>
        <p:nvPicPr>
          <p:cNvPr id="17415" name="Picture 7" descr="синица с шишками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981075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5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 В этот день жители разных населенных пунктов страны готовятся к встрече «зимних гостей» – птиц, остающихся на зимовку в наших краях: синиц, щеглов, снегирей, соек, чечеток, свиристелей. </a:t>
            </a:r>
          </a:p>
        </p:txBody>
      </p:sp>
      <p:pic>
        <p:nvPicPr>
          <p:cNvPr id="14344" name="Picture 3" descr="C:\Documents and Settings\Administrator\Мои документы\Мои рисунки\п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57563"/>
            <a:ext cx="225266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429000"/>
            <a:ext cx="266382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три на елк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076700"/>
            <a:ext cx="2847975" cy="189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ru-RU" smtClean="0"/>
              <a:t>Люди заготавливают для них подкормку, в том числе и «синичкины лакомства»: несоленое сало, нежареные семечки тыквы, подсолнечника или арахиса, – делают и развешивают кормушки. </a:t>
            </a:r>
          </a:p>
        </p:txBody>
      </p:sp>
      <p:pic>
        <p:nvPicPr>
          <p:cNvPr id="22532" name="Picture 4" descr="5a366eec208a4a1f6b2376ac82b043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429000"/>
            <a:ext cx="3289300" cy="2105025"/>
          </a:xfrm>
          <a:prstGeom prst="rect">
            <a:avLst/>
          </a:prstGeom>
          <a:noFill/>
        </p:spPr>
      </p:pic>
      <p:pic>
        <p:nvPicPr>
          <p:cNvPr id="22533" name="Picture 5" descr="с сал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284538"/>
            <a:ext cx="3051175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Почему именно Синичкин день?</a:t>
            </a:r>
            <a:br>
              <a:rPr lang="ru-RU" sz="4000" b="1" smtClean="0">
                <a:solidFill>
                  <a:srgbClr val="8A0000"/>
                </a:solidFill>
              </a:rPr>
            </a:br>
            <a:endParaRPr lang="ru-RU" sz="4000" b="1" smtClean="0">
              <a:solidFill>
                <a:srgbClr val="8A0000"/>
              </a:solidFill>
            </a:endParaRPr>
          </a:p>
        </p:txBody>
      </p:sp>
      <p:sp>
        <p:nvSpPr>
          <p:cNvPr id="36868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2708920"/>
            <a:ext cx="3250704" cy="341724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36869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smtClean="0"/>
              <a:t>Да потому что синица – для Руси божья птица. Раньше в старину на неё гадали: бросали крошки хлеба, кусочки сала и наблюдали: если синичка сначала станет клевать сало, то в доме будет вестись живность, если станет клевать крошки хлеба, то будет в доме достаток.</a:t>
            </a:r>
          </a:p>
          <a:p>
            <a:pPr>
              <a:lnSpc>
                <a:spcPct val="90000"/>
              </a:lnSpc>
            </a:pPr>
            <a:r>
              <a:rPr lang="ru-RU" sz="2000" b="1" smtClean="0"/>
              <a:t>    В народе говорили «Невелика птичка синичка, а свой праздник знает».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36870" name="Picture 6" descr="pt_sinit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3665537" cy="2443163"/>
          </a:xfrm>
          <a:prstGeom prst="rect">
            <a:avLst/>
          </a:prstGeom>
          <a:noFill/>
        </p:spPr>
      </p:pic>
      <p:pic>
        <p:nvPicPr>
          <p:cNvPr id="36871" name="Picture 7" descr="pt_sinitca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429000"/>
            <a:ext cx="3522663" cy="234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8A0000"/>
                </a:solidFill>
              </a:rPr>
              <a:t>Почему именно Синичкин день?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dirty="0" smtClean="0"/>
              <a:t>Несмотря на то, что в качестве экологического праздника Синичкин день отмечается относительно недавно, его история уходит корнями в далекое прошлое. </a:t>
            </a:r>
          </a:p>
        </p:txBody>
      </p:sp>
      <p:sp>
        <p:nvSpPr>
          <p:cNvPr id="23558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2205039"/>
            <a:ext cx="3963988" cy="28081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23556" name="Picture 4" descr="с яблок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05038"/>
            <a:ext cx="396875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4176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Наши предки замечали: если птицы целыми стайками появлялись у дома, значит, вот-вот грянут морозы. А еще</a:t>
            </a:r>
            <a:r>
              <a:rPr lang="ru-RU" sz="2800" smtClean="0">
                <a:solidFill>
                  <a:srgbClr val="CC0000"/>
                </a:solidFill>
              </a:rPr>
              <a:t>12 ноября наши наблюдательные предки предсказывали погоду по особым приметам: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если синица свистит – быть ясному дню,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если пищит – быть ночному морозу,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собирается много синиц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на кормушках – к метели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и снегопаду.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  <p:pic>
        <p:nvPicPr>
          <p:cNvPr id="25604" name="Picture 4" descr="204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357563"/>
            <a:ext cx="3070225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smtClean="0"/>
              <a:t>Кстати, название «синица» произошло вовсе не от синего оперения этих птиц, как многие могут подумать. Свое имя они получили за звонкие песни, напоминающие перезвон колокольчика: «Зинь-зинь!» или «Синь-синь!».</a:t>
            </a:r>
          </a:p>
          <a:p>
            <a:pPr>
              <a:buFont typeface="Arial" charset="0"/>
              <a:buNone/>
            </a:pPr>
            <a:r>
              <a:rPr lang="ru-RU" smtClean="0"/>
              <a:t>    </a:t>
            </a:r>
          </a:p>
        </p:txBody>
      </p:sp>
      <p:pic>
        <p:nvPicPr>
          <p:cNvPr id="26629" name="Picture 5" descr="Праздник 12 ноября – Синичкин д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644900"/>
            <a:ext cx="3810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8A0000"/>
                </a:solidFill>
              </a:rPr>
              <a:t>Интересные факты о синицах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XVII века царскими указами запрещалось убивать синиц. А тому, кто убьет это пернатое, полагалось суровое наказание — могли либо высечь,                                   либо взять                                                 крупный штраф. </a:t>
            </a:r>
          </a:p>
        </p:txBody>
      </p:sp>
      <p:pic>
        <p:nvPicPr>
          <p:cNvPr id="29700" name="Picture 4" descr="вкусная е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141663"/>
            <a:ext cx="3851275" cy="251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635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именно Синичкин день? </vt:lpstr>
      <vt:lpstr>Почему именно Синичкин день?</vt:lpstr>
      <vt:lpstr>Презентация PowerPoint</vt:lpstr>
      <vt:lpstr>Интересные факты о синицах</vt:lpstr>
      <vt:lpstr>Интересные факты о синицах</vt:lpstr>
      <vt:lpstr>Интересные факты о синицах</vt:lpstr>
      <vt:lpstr>Интересные факты о синицах</vt:lpstr>
      <vt:lpstr>Синица считается одной из самых популярных птиц в нашей стране.</vt:lpstr>
      <vt:lpstr>Покормите птиц Александр Яшин </vt:lpstr>
      <vt:lpstr>А еще Зиновий Синичник считался праздником охотников и рыбаков </vt:lpstr>
      <vt:lpstr>Источники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Пользователь Windows</cp:lastModifiedBy>
  <cp:revision>20</cp:revision>
  <dcterms:created xsi:type="dcterms:W3CDTF">2014-08-08T16:01:14Z</dcterms:created>
  <dcterms:modified xsi:type="dcterms:W3CDTF">2023-11-13T14:49:51Z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445446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