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61" r:id="rId6"/>
    <p:sldId id="262" r:id="rId7"/>
    <p:sldId id="258" r:id="rId8"/>
    <p:sldId id="265" r:id="rId9"/>
    <p:sldId id="264" r:id="rId10"/>
    <p:sldId id="263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6EE"/>
    <a:srgbClr val="70BDD2"/>
    <a:srgbClr val="FFB199"/>
    <a:srgbClr val="FFB999"/>
    <a:srgbClr val="FF99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-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bauhof.ee/media/wysiwyg/Aiaparadiis/Aiatarvikud/shutterstock_245223706-1024x68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1510"/>
            <a:ext cx="6081192" cy="40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59" y="1419622"/>
            <a:ext cx="4104455" cy="20882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9604" y="1496854"/>
            <a:ext cx="41064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ВЗАИМОДЕЙСТВИЕ С СЕМЬЯМИ ВОСПИТАННИКОВ В ТРУДОВОМ ВОСПИТАНИИ ДОШКОЛЬНИКОВ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1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279" y="127670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02964" y="4481780"/>
            <a:ext cx="6081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itchFamily="34" charset="0"/>
              </a:rPr>
              <a:t>ПОДГОТОВИЛ:  ВОСПИТАТЕЛЬ 2 МЛАДШЕЙ ГРУППЫ </a:t>
            </a:r>
            <a:endParaRPr lang="ru-RU" sz="1000" dirty="0" smtClean="0">
              <a:latin typeface="Century Gothic" pitchFamily="34" charset="0"/>
            </a:endParaRPr>
          </a:p>
          <a:p>
            <a:r>
              <a:rPr lang="ru-RU" sz="1000" b="1" dirty="0" smtClean="0">
                <a:latin typeface="Century Gothic" pitchFamily="34" charset="0"/>
              </a:rPr>
              <a:t>                             ЛОКТЕВА АЛЕКСАНДРА ЕВГЕНЬЕВНА</a:t>
            </a:r>
            <a:endParaRPr lang="ru-RU" sz="1000" b="1" dirty="0"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277" y="3579862"/>
            <a:ext cx="1398429" cy="1424787"/>
          </a:xfrm>
          <a:prstGeom prst="rect">
            <a:avLst/>
          </a:prstGeom>
          <a:pattFill prst="wdDnDiag">
            <a:fgClr>
              <a:srgbClr val="70BDD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53357" y="127321"/>
            <a:ext cx="699214" cy="712393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https://www.bauhof.ee/media/wysiwyg/Aiaparadiis/Aiatarvikud/shutterstock_245223706-1024x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7" t="5380" r="18073" b="10763"/>
          <a:stretch/>
        </p:blipFill>
        <p:spPr bwMode="auto">
          <a:xfrm>
            <a:off x="5498274" y="629392"/>
            <a:ext cx="2113809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2368" y="-24234"/>
            <a:ext cx="3519263" cy="5167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12367" y="1212248"/>
            <a:ext cx="35192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</a:rPr>
              <a:t>заключение хочется отметить, что от родителей в значительной мере зависит, будет ли трудолюбив ребёнок, научится ли он ответственно относиться к любому, даже не очень привлекательному, но нужному делу, будет ли сопереживать, и содействовать тому, кто трудится рядом.</a:t>
            </a:r>
          </a:p>
        </p:txBody>
      </p:sp>
      <p:pic>
        <p:nvPicPr>
          <p:cNvPr id="4" name="Picture 2" descr="https://www.bauhof.ee/media/wysiwyg/Aiaparadiis/Aiatarvikud/shutterstock_245223706-1024x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5380" r="18073" b="10763"/>
          <a:stretch/>
        </p:blipFill>
        <p:spPr bwMode="auto">
          <a:xfrm>
            <a:off x="0" y="852811"/>
            <a:ext cx="2810036" cy="35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7896" r="45020" b="29806"/>
          <a:stretch/>
        </p:blipFill>
        <p:spPr bwMode="auto">
          <a:xfrm>
            <a:off x="6331630" y="852811"/>
            <a:ext cx="2810035" cy="35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Фигура, имеющая форму буквы L 5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0800000" flipH="1" flipV="1">
            <a:off x="179512" y="1347614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84753" y="3457103"/>
            <a:ext cx="555199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9293" y="0"/>
            <a:ext cx="3789206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76464" y="339502"/>
            <a:ext cx="4572000" cy="45704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Century Gothic" pitchFamily="34" charset="0"/>
                <a:ea typeface="Calibri"/>
                <a:cs typeface="Times New Roman"/>
              </a:rPr>
              <a:t>СЕМЬЯ И ДОШКОЛЬНОЕ  УЧРЕЖДЕНИЕ</a:t>
            </a:r>
            <a:r>
              <a:rPr lang="ru-RU" sz="1400" dirty="0" smtClean="0">
                <a:latin typeface="Century Gothic" pitchFamily="34" charset="0"/>
                <a:ea typeface="Calibri"/>
                <a:cs typeface="Times New Roman"/>
              </a:rPr>
              <a:t> </a:t>
            </a:r>
          </a:p>
          <a:p>
            <a:pPr marL="177800" algn="just">
              <a:lnSpc>
                <a:spcPct val="150000"/>
              </a:lnSpc>
            </a:pPr>
            <a:r>
              <a:rPr lang="ru-RU" sz="1100" dirty="0" smtClean="0">
                <a:latin typeface="Century Gothic" pitchFamily="34" charset="0"/>
                <a:ea typeface="Calibri"/>
                <a:cs typeface="Times New Roman"/>
              </a:rPr>
              <a:t>Два </a:t>
            </a:r>
            <a:r>
              <a:rPr lang="ru-RU" sz="1100" dirty="0">
                <a:latin typeface="Century Gothic" pitchFamily="34" charset="0"/>
                <a:ea typeface="Calibri"/>
                <a:cs typeface="Times New Roman"/>
              </a:rPr>
              <a:t>важных института социализации детей. Их воспитательные функции различны, но для всестороннего развития ребёнка необходимо их тесное взаимодействие. </a:t>
            </a:r>
            <a:endParaRPr lang="ru-RU" sz="1100" dirty="0" smtClean="0">
              <a:latin typeface="Century Gothic" pitchFamily="34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ru-RU" sz="1100" b="1" dirty="0" smtClean="0">
              <a:latin typeface="Century Gothic" pitchFamily="34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latin typeface="Century Gothic" pitchFamily="34" charset="0"/>
                <a:ea typeface="Calibri"/>
                <a:cs typeface="Times New Roman"/>
              </a:rPr>
              <a:t>ТРУДОВОЕ ВОСПИТАНИЕ</a:t>
            </a:r>
          </a:p>
          <a:p>
            <a:pPr marL="177800" algn="just">
              <a:lnSpc>
                <a:spcPct val="150000"/>
              </a:lnSpc>
            </a:pPr>
            <a:r>
              <a:rPr lang="ru-RU" sz="1100" dirty="0" smtClean="0">
                <a:latin typeface="Century Gothic" pitchFamily="34" charset="0"/>
                <a:ea typeface="Calibri"/>
                <a:cs typeface="Times New Roman"/>
              </a:rPr>
              <a:t>Большую </a:t>
            </a:r>
            <a:r>
              <a:rPr lang="ru-RU" sz="1100" dirty="0">
                <a:latin typeface="Century Gothic" pitchFamily="34" charset="0"/>
                <a:ea typeface="Calibri"/>
                <a:cs typeface="Times New Roman"/>
              </a:rPr>
              <a:t>роль в социализации дошкольников играет трудовое воспитание. Сущность трудового воспитания детей заключается в приобщении к доступной трудовой деятельности и формирования у них положительного отношения к труду взрослых. </a:t>
            </a:r>
            <a:endParaRPr lang="ru-RU" sz="1100" dirty="0" smtClean="0">
              <a:latin typeface="Century Gothic" pitchFamily="34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ru-RU" sz="1100" dirty="0">
              <a:latin typeface="Century Gothic" pitchFamily="34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>
                <a:latin typeface="Century Gothic" pitchFamily="34" charset="0"/>
                <a:ea typeface="Calibri"/>
                <a:cs typeface="Times New Roman"/>
              </a:rPr>
              <a:t>СЕМЕЙНЫЙ ПОДХОД К ТРУДОВОМУ </a:t>
            </a:r>
            <a:r>
              <a:rPr lang="ru-RU" sz="1200" b="1" dirty="0" smtClean="0">
                <a:latin typeface="Century Gothic" pitchFamily="34" charset="0"/>
                <a:ea typeface="Calibri"/>
                <a:cs typeface="Times New Roman"/>
              </a:rPr>
              <a:t>ВОСПИТАНИЮ</a:t>
            </a:r>
            <a:endParaRPr lang="ru-RU" sz="1200" dirty="0" smtClean="0">
              <a:latin typeface="Century Gothic" pitchFamily="34" charset="0"/>
              <a:ea typeface="Calibri"/>
              <a:cs typeface="Times New Roman"/>
            </a:endParaRPr>
          </a:p>
          <a:p>
            <a:pPr marL="177800" algn="just">
              <a:lnSpc>
                <a:spcPct val="150000"/>
              </a:lnSpc>
            </a:pPr>
            <a:r>
              <a:rPr lang="ru-RU" sz="1100" dirty="0" smtClean="0">
                <a:latin typeface="Century Gothic" pitchFamily="34" charset="0"/>
                <a:ea typeface="Calibri"/>
                <a:cs typeface="Times New Roman"/>
              </a:rPr>
              <a:t>При </a:t>
            </a:r>
            <a:r>
              <a:rPr lang="ru-RU" sz="1100" dirty="0">
                <a:latin typeface="Century Gothic" pitchFamily="34" charset="0"/>
                <a:ea typeface="Calibri"/>
                <a:cs typeface="Times New Roman"/>
              </a:rPr>
              <a:t>решении этих задач требуется обеспечение условий для труда детей, правильная организация трудовой деятельности дошкольников, объединение воспитательных воздействий детского сада и семьи. </a:t>
            </a:r>
            <a:endParaRPr lang="ru-RU" sz="1000" dirty="0"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2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538" y="3723878"/>
            <a:ext cx="3388250" cy="1019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«ТРУД </a:t>
            </a:r>
            <a:r>
              <a:rPr lang="ru-RU" sz="1400" b="1" i="1" dirty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ДЕТЕЙ ДОШКОЛЬНОГО ВОЗРАСТА ЯВЛЯЕТСЯ ВАЖНЕЙШИМ СРЕДСТВОМ </a:t>
            </a:r>
            <a:r>
              <a:rPr lang="ru-RU" sz="1400" b="1" i="1" dirty="0" smtClean="0">
                <a:solidFill>
                  <a:schemeClr val="bg1"/>
                </a:solidFill>
                <a:latin typeface="Century Gothic" pitchFamily="34" charset="0"/>
                <a:ea typeface="Calibri"/>
                <a:cs typeface="Times New Roman"/>
              </a:rPr>
              <a:t>ВОСПИТАНИЯ»</a:t>
            </a:r>
            <a:endParaRPr lang="ru-RU" sz="1400" b="1" i="1" dirty="0">
              <a:solidFill>
                <a:schemeClr val="bg1"/>
              </a:solidFill>
              <a:latin typeface="Century Gothic" pitchFamily="34" charset="0"/>
              <a:ea typeface="Calibri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3"/>
          <a:stretch/>
        </p:blipFill>
        <p:spPr bwMode="auto">
          <a:xfrm>
            <a:off x="-9293" y="507266"/>
            <a:ext cx="3779913" cy="307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3976" r="22299" b="19090"/>
          <a:stretch/>
        </p:blipFill>
        <p:spPr bwMode="auto">
          <a:xfrm>
            <a:off x="344383" y="629391"/>
            <a:ext cx="2398817" cy="236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8615" y="4703966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628" y="339502"/>
            <a:ext cx="515510" cy="505440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Фигура, имеющая форму буквы L 5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99595" y="0"/>
            <a:ext cx="555199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54794" y="0"/>
            <a:ext cx="3789206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4446" r="42000" b="7987"/>
          <a:stretch/>
        </p:blipFill>
        <p:spPr bwMode="auto">
          <a:xfrm>
            <a:off x="2555776" y="501930"/>
            <a:ext cx="3180345" cy="413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1017478"/>
            <a:ext cx="3168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Ребёнок </a:t>
            </a:r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может научиться только при непосредственном участии в труде, и  чем раньше он будет приобщён к труду, тем успешнее будет проходить его трудовое воспитание. </a:t>
            </a:r>
            <a:endParaRPr lang="ru-RU" sz="1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Выполняя </a:t>
            </a:r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поручения в повседневном быту, ребёнок учится практически заботиться о людях, учится действенной любви и дружбе. Труд должен сменяться отдыхом, так как любой труд вызывает утомление.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7896" r="45020" b="29806"/>
          <a:stretch/>
        </p:blipFill>
        <p:spPr bwMode="auto">
          <a:xfrm>
            <a:off x="3170712" y="665018"/>
            <a:ext cx="2351314" cy="29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Фигура, имеющая форму буквы L 11"/>
          <p:cNvSpPr/>
          <p:nvPr/>
        </p:nvSpPr>
        <p:spPr>
          <a:xfrm rot="10800000" flipH="1" flipV="1">
            <a:off x="179512" y="3297929"/>
            <a:ext cx="3672408" cy="1656184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63808"/>
            <a:ext cx="2160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Century Gothic" pitchFamily="34" charset="0"/>
              </a:rPr>
              <a:t>ЭФФЕКТИВНОСТЬ ТРУДОВОГО ВОСПИТАНИЯ НЕ МОЖЕТ ОТВЕЧАТЬ ДОЛЖНОМУ УРОВНЮ БЕЗ ТЕСНОГО ВЗАИМОДЕЙСТВИЯ С РОДИТЕЛЯМИ.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46082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77308" y="4463645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064896" y="235044"/>
            <a:ext cx="971600" cy="177924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84753" y="3457103"/>
            <a:ext cx="555199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4455" y="1635646"/>
            <a:ext cx="3789206" cy="1954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923678"/>
            <a:ext cx="36724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entury Gothic" pitchFamily="34" charset="0"/>
              </a:rPr>
              <a:t>Практика показывает, что любое начинание в педагогической деятельности будет эффективным, если в нём принимают участие родители. Для этого необходимо использовать разнообразные формы и методы.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5" r="14806"/>
          <a:stretch/>
        </p:blipFill>
        <p:spPr bwMode="auto">
          <a:xfrm>
            <a:off x="4067944" y="555526"/>
            <a:ext cx="450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4455" y="1198711"/>
            <a:ext cx="338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Century Gothic" pitchFamily="34" charset="0"/>
              </a:rPr>
              <a:t>УЧАСТИЕ РОДИТЕЛЕЙ</a:t>
            </a:r>
            <a:endParaRPr lang="ru-RU" sz="3200" b="1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93094" y="406004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4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717" r="28980" b="31293"/>
          <a:stretch/>
        </p:blipFill>
        <p:spPr bwMode="auto">
          <a:xfrm>
            <a:off x="5029200" y="583928"/>
            <a:ext cx="2705100" cy="269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25759" cy="346558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755645"/>
            <a:ext cx="37444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протяжении учебного года воспитатели постоянно оказывают практическую повседневную помощь родителям в трудовом воспитании детей.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Советуют</a:t>
            </a:r>
            <a:r>
              <a:rPr lang="ru-RU" dirty="0"/>
              <a:t>, как оборудовать уголок для игры ребёнка, исходя из условий данной семьи, как вовлекать дошкольника в трудовую деятельность, подготавливают краткие методические рекомендации - памятки. 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715766"/>
            <a:ext cx="2699792" cy="2427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2243" r="11757" b="19223"/>
          <a:stretch/>
        </p:blipFill>
        <p:spPr bwMode="auto">
          <a:xfrm>
            <a:off x="611560" y="607210"/>
            <a:ext cx="4176464" cy="399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8" t="21537" r="14437" b="37970"/>
          <a:stretch/>
        </p:blipFill>
        <p:spPr bwMode="auto">
          <a:xfrm>
            <a:off x="800100" y="1587500"/>
            <a:ext cx="3784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Фигура, имеющая форму буквы L 5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13391" y="4448964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entury Gothic" pitchFamily="34" charset="0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885" y="141926"/>
            <a:ext cx="699215" cy="712394"/>
          </a:xfrm>
          <a:prstGeom prst="rect">
            <a:avLst/>
          </a:prstGeom>
          <a:pattFill prst="wdDnDiag">
            <a:fgClr>
              <a:srgbClr val="70BDD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468680"/>
            <a:ext cx="2555776" cy="26152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11510"/>
            <a:ext cx="8429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ДЕЯТЕЛЬНОСТЬ С РОЖДЕНИЯ</a:t>
            </a:r>
          </a:p>
          <a:p>
            <a:r>
              <a:rPr lang="ru-RU" sz="1400" dirty="0" smtClean="0">
                <a:latin typeface="Century Gothic" pitchFamily="34" charset="0"/>
              </a:rPr>
              <a:t>Каждый </a:t>
            </a:r>
            <a:r>
              <a:rPr lang="ru-RU" sz="1400" dirty="0">
                <a:latin typeface="Century Gothic" pitchFamily="34" charset="0"/>
              </a:rPr>
              <a:t>человек получает от рождения определённую наклонность к деятельности </a:t>
            </a:r>
            <a:r>
              <a:rPr lang="ru-RU" sz="1400" dirty="0" smtClean="0">
                <a:latin typeface="Century Gothic" pitchFamily="34" charset="0"/>
              </a:rPr>
              <a:t>вообще. Эта </a:t>
            </a:r>
            <a:r>
              <a:rPr lang="ru-RU" sz="1400" dirty="0">
                <a:latin typeface="Century Gothic" pitchFamily="34" charset="0"/>
              </a:rPr>
              <a:t>наклонность может не развиться, если ребёнок с детства не привык заниматься нужным и полезным делом. </a:t>
            </a:r>
            <a:endParaRPr lang="ru-RU" sz="1400" dirty="0" smtClean="0"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58440" y="3457103"/>
            <a:ext cx="222072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6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102940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57" b="13189"/>
          <a:stretch/>
        </p:blipFill>
        <p:spPr bwMode="auto">
          <a:xfrm>
            <a:off x="357920" y="1663415"/>
            <a:ext cx="8412654" cy="221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5506" y="3993907"/>
            <a:ext cx="8259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>
                <a:solidFill>
                  <a:prstClr val="black"/>
                </a:solidFill>
                <a:latin typeface="Century Gothic" pitchFamily="34" charset="0"/>
              </a:rPr>
              <a:t>ОТВЕТСТВЕННОСТЬ</a:t>
            </a:r>
          </a:p>
          <a:p>
            <a:pPr lvl="0" algn="r"/>
            <a:r>
              <a:rPr lang="ru-RU" sz="1400" dirty="0">
                <a:solidFill>
                  <a:prstClr val="black"/>
                </a:solidFill>
                <a:latin typeface="Century Gothic" pitchFamily="34" charset="0"/>
              </a:rPr>
              <a:t>С возрастом не только расширяется круг трудовых обязанностей, но и усложняется, возрастает ответственность перед взрослыми за своевременность и качество выполняемых трудовых обязанностей.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2" t="10276" r="15246" b="13360"/>
          <a:stretch/>
        </p:blipFill>
        <p:spPr bwMode="auto">
          <a:xfrm>
            <a:off x="5334000" y="1648557"/>
            <a:ext cx="2146300" cy="223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0957" r="64006" b="13189"/>
          <a:stretch/>
        </p:blipFill>
        <p:spPr bwMode="auto">
          <a:xfrm>
            <a:off x="1065253" y="1779662"/>
            <a:ext cx="2130371" cy="201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8332" y="465550"/>
            <a:ext cx="45901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latin typeface="Century Gothic" pitchFamily="34" charset="0"/>
              </a:rPr>
              <a:t>А ВДРУГ НЕ ПОЛУЧИТСЯ?</a:t>
            </a:r>
            <a:endParaRPr lang="ru-RU" sz="1600" b="1" dirty="0" smtClean="0">
              <a:latin typeface="Century Gothic" pitchFamily="34" charset="0"/>
            </a:endParaRPr>
          </a:p>
          <a:p>
            <a:pPr algn="just"/>
            <a:r>
              <a:rPr lang="ru-RU" sz="1400" dirty="0" smtClean="0">
                <a:latin typeface="Century Gothic" pitchFamily="34" charset="0"/>
              </a:rPr>
              <a:t>Радость </a:t>
            </a:r>
            <a:r>
              <a:rPr lang="ru-RU" sz="1400" dirty="0">
                <a:latin typeface="Century Gothic" pitchFamily="34" charset="0"/>
              </a:rPr>
              <a:t>победы и удовлетворение от работы не приходят сами собой, начало всегда является трудным, так как ребёнок испытывает робость, нерешительность, боязнь ("А вдруг не получится?"). </a:t>
            </a:r>
            <a:endParaRPr lang="ru-RU" sz="1400" dirty="0" smtClean="0">
              <a:latin typeface="Century Gothic" pitchFamily="34" charset="0"/>
            </a:endParaRPr>
          </a:p>
          <a:p>
            <a:pPr algn="just"/>
            <a:endParaRPr lang="ru-RU" sz="1400" dirty="0" smtClean="0">
              <a:latin typeface="Century Gothic" pitchFamily="34" charset="0"/>
            </a:endParaRPr>
          </a:p>
          <a:p>
            <a:pPr algn="just"/>
            <a:r>
              <a:rPr lang="ru-RU" sz="1600" b="1" dirty="0" smtClean="0">
                <a:latin typeface="Century Gothic" pitchFamily="34" charset="0"/>
              </a:rPr>
              <a:t>УСТРАНЯЕМ НЕРЕШИТЕЛЬНОСТЬ</a:t>
            </a:r>
          </a:p>
          <a:p>
            <a:pPr algn="just"/>
            <a:r>
              <a:rPr lang="ru-RU" sz="1400" dirty="0" smtClean="0">
                <a:latin typeface="Century Gothic" pitchFamily="34" charset="0"/>
              </a:rPr>
              <a:t>Чтобы </a:t>
            </a:r>
            <a:r>
              <a:rPr lang="ru-RU" sz="1400" dirty="0">
                <a:latin typeface="Century Gothic" pitchFamily="34" charset="0"/>
              </a:rPr>
              <a:t>побороть нерешительность ребёнка в труде, начинать  обучение труду надо с показа, выполнения той или иной трудовой операции. </a:t>
            </a:r>
            <a:endParaRPr lang="ru-RU" sz="1400" dirty="0" smtClean="0">
              <a:latin typeface="Century Gothic" pitchFamily="34" charset="0"/>
            </a:endParaRPr>
          </a:p>
          <a:p>
            <a:pPr algn="just"/>
            <a:endParaRPr lang="ru-RU" sz="1400" dirty="0" smtClean="0">
              <a:latin typeface="Century Gothic" pitchFamily="34" charset="0"/>
            </a:endParaRPr>
          </a:p>
          <a:p>
            <a:pPr algn="just"/>
            <a:r>
              <a:rPr lang="ru-RU" sz="1600" b="1" dirty="0" smtClean="0">
                <a:latin typeface="Century Gothic" pitchFamily="34" charset="0"/>
              </a:rPr>
              <a:t>КОНТРОЛЬ</a:t>
            </a:r>
          </a:p>
          <a:p>
            <a:pPr algn="just"/>
            <a:r>
              <a:rPr lang="ru-RU" sz="1400" dirty="0" smtClean="0">
                <a:latin typeface="Century Gothic" pitchFamily="34" charset="0"/>
              </a:rPr>
              <a:t>Когда </a:t>
            </a:r>
            <a:r>
              <a:rPr lang="ru-RU" sz="1400" dirty="0">
                <a:latin typeface="Century Gothic" pitchFamily="34" charset="0"/>
              </a:rPr>
              <a:t>же умение сформировано и ребёнок может выполнить порученную работу самостоятельно, взрослым остаётся лишь неназойливый контроль за качеством выполняемой работы и одобрение старательности и аккуратности в работе.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84753" y="3457103"/>
            <a:ext cx="555199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9293" y="0"/>
            <a:ext cx="3789206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68615" y="4703966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628" y="339502"/>
            <a:ext cx="515510" cy="505440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7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2"/>
          <a:stretch/>
        </p:blipFill>
        <p:spPr bwMode="auto">
          <a:xfrm>
            <a:off x="-1" y="1029171"/>
            <a:ext cx="3779913" cy="308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11099" r="19434" b="21303"/>
          <a:stretch/>
        </p:blipFill>
        <p:spPr bwMode="auto">
          <a:xfrm>
            <a:off x="698500" y="1371599"/>
            <a:ext cx="2171700" cy="208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Фигура, имеющая форму буквы L 12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9293" y="4462880"/>
            <a:ext cx="2555775" cy="319979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294" y="0"/>
            <a:ext cx="9153293" cy="22117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9144" y="568300"/>
            <a:ext cx="830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Такая позиция родителей, при которой они не могут обойтись без труда детей, укрепляет веру ребёнка и свои силы, учит его работать добросовестно.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044" y="223513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Century Gothic" pitchFamily="34" charset="0"/>
              </a:rPr>
              <a:t>РОДИТЕЛЯМ МОЖНО ПОСОВЕТОВАТЬ ДАВАТЬ СЛЕДУЮЩИЕ ПОСТОЯННЫЕ ТРУДОВЫЕ ПОРУЧЕНИЯ ДЕТЯМ: </a:t>
            </a:r>
            <a:endParaRPr lang="ru-RU" sz="12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154" y="3655352"/>
            <a:ext cx="11521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ПОЛИВАТЬ И УХАЖИВАТЬ ЗА ЦВЕТАМИ</a:t>
            </a:r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6295" y="3655352"/>
            <a:ext cx="985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ВЫТИРАТЬ ПЫЛЬ НА ПОДОКОННИКАХ, МЕБЕЛИ</a:t>
            </a:r>
            <a:endParaRPr lang="ru-RU" sz="10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51786" y="3655352"/>
            <a:ext cx="11521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НАКРЫВАТЬ НА СТОЛ И УБИРАТЬ СО СТОЛА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3927" y="3655352"/>
            <a:ext cx="11521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ОТВЕЧАТЬ ЗА КНИЖНУЮ ПОЛКУ ИЛИ ЗА КНИЖНЫЙ ШКАФ И ДЕРЖАТЬ ИХ В ПОРЯДКЕ</a:t>
            </a:r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96068" y="3655352"/>
            <a:ext cx="11521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КОРМИТЬ КОТЁНКА ИЛИ ЩЕНКА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68209" y="3655352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ПРОИЗВОДИТЬ УБОРКУ В ОТДЕЛЬНОЙ КОМНАТЕ</a:t>
            </a:r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740352" y="3655352"/>
            <a:ext cx="11521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dirty="0" smtClean="0">
                <a:solidFill>
                  <a:prstClr val="black"/>
                </a:solidFill>
                <a:latin typeface="Century Gothic" pitchFamily="34" charset="0"/>
              </a:rPr>
              <a:t>ЕСЛИ ДОМА ЕСТЬ ОГОРОД ИЛИ ЦВЕТНИК, ВЫПОЛНЯТЬ ОПРЕДЕЛЁННЫЕ ВИДЫ РАБОТЫ </a:t>
            </a:r>
          </a:p>
          <a:p>
            <a:pPr lvl="0" algn="ctr"/>
            <a:r>
              <a:rPr lang="ru-RU" sz="600" dirty="0" smtClean="0">
                <a:solidFill>
                  <a:prstClr val="black"/>
                </a:solidFill>
                <a:latin typeface="Century Gothic" pitchFamily="34" charset="0"/>
              </a:rPr>
              <a:t>(ПОЛИВАТЬ, ПРОПАЛЫВАТЬ, СОБИРАТЬ УРОЖАЙ И ДР.)</a:t>
            </a:r>
            <a:endParaRPr lang="ru-RU" sz="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86" y="3075806"/>
            <a:ext cx="616811" cy="6168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45" y="3075806"/>
            <a:ext cx="616811" cy="6168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1" y="3075806"/>
            <a:ext cx="584755" cy="584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55" y="3075806"/>
            <a:ext cx="584755" cy="5847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96" y="3075806"/>
            <a:ext cx="584755" cy="5847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57" y="3075806"/>
            <a:ext cx="584755" cy="5847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29" y="3075806"/>
            <a:ext cx="610375" cy="61037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5400000">
            <a:off x="-1111965" y="648916"/>
            <a:ext cx="2340706" cy="319979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521" y="1792872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517925" y="1982410"/>
            <a:ext cx="515510" cy="505440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8</a:t>
            </a:r>
            <a:endParaRPr lang="ru-RU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4753" y="3457103"/>
            <a:ext cx="555199" cy="168639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4455" y="1635646"/>
            <a:ext cx="3789206" cy="1954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23678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entury Gothic" pitchFamily="34" charset="0"/>
              </a:rPr>
              <a:t>Выполняя поручения в повседневном быту, ребёнок учится практически заботиться о людях, учится действенной любви и дружбе. Труд должен сменяться отдыхом, так как любой труд вызывает утомление.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5" r="14806"/>
          <a:stretch/>
        </p:blipFill>
        <p:spPr bwMode="auto">
          <a:xfrm>
            <a:off x="4067944" y="555526"/>
            <a:ext cx="450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5646" y="1198711"/>
            <a:ext cx="3400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СВОЕВРЕМЕННЫЙ ОТДЫХ</a:t>
            </a:r>
            <a:endParaRPr lang="ru-RU" sz="2800" b="1" dirty="0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0800000">
            <a:off x="5364088" y="123478"/>
            <a:ext cx="3672408" cy="3672408"/>
          </a:xfrm>
          <a:prstGeom prst="corner">
            <a:avLst>
              <a:gd name="adj1" fmla="val 6114"/>
              <a:gd name="adj2" fmla="val 7000"/>
            </a:avLst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93094" y="406004"/>
            <a:ext cx="349265" cy="355848"/>
          </a:xfrm>
          <a:prstGeom prst="rect">
            <a:avLst/>
          </a:prstGeom>
          <a:solidFill>
            <a:srgbClr val="70B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76320" y="4620280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itchFamily="34" charset="0"/>
              </a:rPr>
              <a:t>9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5759" cy="3465587"/>
          </a:xfrm>
          <a:prstGeom prst="rect">
            <a:avLst/>
          </a:prstGeom>
          <a:pattFill prst="wdDnDiag">
            <a:fgClr>
              <a:srgbClr val="C8E6E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25"/>
          <a:stretch/>
        </p:blipFill>
        <p:spPr bwMode="auto">
          <a:xfrm>
            <a:off x="4067944" y="543278"/>
            <a:ext cx="4499782" cy="397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7" t="5194" r="4379" b="18434"/>
          <a:stretch/>
        </p:blipFill>
        <p:spPr bwMode="auto">
          <a:xfrm>
            <a:off x="4978399" y="761852"/>
            <a:ext cx="3314701" cy="303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4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595</Words>
  <Application>Microsoft Office PowerPoint</Application>
  <PresentationFormat>Экран (16:9)</PresentationFormat>
  <Paragraphs>55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polyakov-is</dc:creator>
  <cp:lastModifiedBy>USER пк</cp:lastModifiedBy>
  <cp:revision>16</cp:revision>
  <dcterms:created xsi:type="dcterms:W3CDTF">2022-03-16T06:07:14Z</dcterms:created>
  <dcterms:modified xsi:type="dcterms:W3CDTF">2022-03-16T18:35:19Z</dcterms:modified>
</cp:coreProperties>
</file>