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47"/>
  </p:notesMasterIdLst>
  <p:sldIdLst>
    <p:sldId id="257" r:id="rId2"/>
    <p:sldId id="311" r:id="rId3"/>
    <p:sldId id="258" r:id="rId4"/>
    <p:sldId id="312" r:id="rId5"/>
    <p:sldId id="313" r:id="rId6"/>
    <p:sldId id="314" r:id="rId7"/>
    <p:sldId id="316" r:id="rId8"/>
    <p:sldId id="335" r:id="rId9"/>
    <p:sldId id="332" r:id="rId10"/>
    <p:sldId id="352" r:id="rId11"/>
    <p:sldId id="334" r:id="rId12"/>
    <p:sldId id="317" r:id="rId13"/>
    <p:sldId id="337" r:id="rId14"/>
    <p:sldId id="326" r:id="rId15"/>
    <p:sldId id="347" r:id="rId16"/>
    <p:sldId id="358" r:id="rId17"/>
    <p:sldId id="327" r:id="rId18"/>
    <p:sldId id="362" r:id="rId19"/>
    <p:sldId id="348" r:id="rId20"/>
    <p:sldId id="319" r:id="rId21"/>
    <p:sldId id="355" r:id="rId22"/>
    <p:sldId id="336" r:id="rId23"/>
    <p:sldId id="356" r:id="rId24"/>
    <p:sldId id="338" r:id="rId25"/>
    <p:sldId id="351" r:id="rId26"/>
    <p:sldId id="320" r:id="rId27"/>
    <p:sldId id="360" r:id="rId28"/>
    <p:sldId id="359" r:id="rId29"/>
    <p:sldId id="363" r:id="rId30"/>
    <p:sldId id="329" r:id="rId31"/>
    <p:sldId id="350" r:id="rId32"/>
    <p:sldId id="364" r:id="rId33"/>
    <p:sldId id="365" r:id="rId34"/>
    <p:sldId id="318" r:id="rId35"/>
    <p:sldId id="353" r:id="rId36"/>
    <p:sldId id="366" r:id="rId37"/>
    <p:sldId id="321" r:id="rId38"/>
    <p:sldId id="322" r:id="rId39"/>
    <p:sldId id="323" r:id="rId40"/>
    <p:sldId id="341" r:id="rId41"/>
    <p:sldId id="342" r:id="rId42"/>
    <p:sldId id="324" r:id="rId43"/>
    <p:sldId id="340" r:id="rId44"/>
    <p:sldId id="354" r:id="rId45"/>
    <p:sldId id="36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EB30A-F935-48B8-8AF1-164148F2FC32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73713-175C-440B-85FA-7F1470EDE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B7E0AD9-2394-4131-A95A-DC93478CD86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07796297_14373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skvrom.schoolrm.ru/life/news/42875/591301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skvrom.schoolrm.ru/life/news/42875/539915/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skvrom.schoolrm.ru/life/news/42875/591301/" TargetMode="External"/><Relationship Id="rId2" Type="http://schemas.openxmlformats.org/officeDocument/2006/relationships/hyperlink" Target="https://dskvrom.schoolrm.ru/life/news/42875/513262/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skvrom.schoolrm.ru/life/news/42875/539915/" TargetMode="External"/><Relationship Id="rId2" Type="http://schemas.openxmlformats.org/officeDocument/2006/relationships/hyperlink" Target="https://dskvrom.schoolrm.ru/life/news/42875/422567/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vk.com/wall-205442023_266" TargetMode="External"/><Relationship Id="rId4" Type="http://schemas.openxmlformats.org/officeDocument/2006/relationships/hyperlink" Target="https://dskvrom.schoolrm.ru/life/news/42875/596611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vk.com/club201987402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maam.ru/archive/zh/148694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ac9/ac9dca52ed3623b67151328e212deb27/OBOBSHCHENNYY-PEDAGOGICHESKIY-OPYT.zi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06e/06ec7619c65e5b454cc72f80484cdc3d/Plan-raboty-pedagoga_nastavnika-na-2020_2021-uch.god.docx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upload2.schoolrm.ru/iblock/d3b/d3bdffec8f80d0a591bdbccbeb1df19b/Plan-raboty-nastavnika-na-2021_2022-uch.god.docx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DXWo3qaMvk" TargetMode="External"/><Relationship Id="rId13" Type="http://schemas.openxmlformats.org/officeDocument/2006/relationships/image" Target="../media/image63.jpeg"/><Relationship Id="rId3" Type="http://schemas.openxmlformats.org/officeDocument/2006/relationships/hyperlink" Target="https://upload2.schoolrm.ru/iblock/74b/74bc6cbebb88c0049d4eabcd5814972a/Prikaz-Ob-organizatsii-innovatsionnoy-deyatelnosti-ot-30.08.2021.pdf" TargetMode="External"/><Relationship Id="rId7" Type="http://schemas.openxmlformats.org/officeDocument/2006/relationships/hyperlink" Target="https://upload2.schoolrm.ru/iblock/2e4/2e45cda9646013144dc82d685947533a/Sportivnaya-viktorina.ppt" TargetMode="External"/><Relationship Id="rId12" Type="http://schemas.openxmlformats.org/officeDocument/2006/relationships/hyperlink" Target="https://vk.com/away.php?to=https://youtu.be/QDhWZs0lVOE&amp;post=-193817432_26&amp;cc_key=" TargetMode="External"/><Relationship Id="rId2" Type="http://schemas.openxmlformats.org/officeDocument/2006/relationships/hyperlink" Target="https://upload2.schoolrm.ru/iblock/62c/62cdad5c7a8459c5dd9cb84bb33b3043/Prikaz-Ob-organizatsii-innovatsionnoy-deyatelnosti-ot-01.09.2020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pload2.schoolrm.ru/iblock/ca5/ca59afc50ac25bd2c250d7263855b78b/Profilaktika-narusheniya-osanki-_1_.pptx" TargetMode="External"/><Relationship Id="rId11" Type="http://schemas.openxmlformats.org/officeDocument/2006/relationships/hyperlink" Target="https://vk.com/away.php?to=https://youtu.be/CUxEp_qumgk&amp;post=-193817432_17&amp;cc_key=" TargetMode="External"/><Relationship Id="rId5" Type="http://schemas.openxmlformats.org/officeDocument/2006/relationships/hyperlink" Target="https://upload2.schoolrm.ru/iblock/8a2/8a24eadf95fd569c2020884e0546767c/YA-zdorovym-byt-mogu-_-sam-sebe-ya-pomogu.ppt" TargetMode="External"/><Relationship Id="rId10" Type="http://schemas.openxmlformats.org/officeDocument/2006/relationships/hyperlink" Target="https://youtu.be/zE6QgcXvc2o" TargetMode="External"/><Relationship Id="rId4" Type="http://schemas.openxmlformats.org/officeDocument/2006/relationships/hyperlink" Target="https://upload2.schoolrm.ru/iblock/02b/02b0721aaaee1eea6d4528dea062f084/Prikaz-Ob-organizatsii-innovatsionnoy-deyatelnosti-ot-31.08.2022.pdf" TargetMode="External"/><Relationship Id="rId9" Type="http://schemas.openxmlformats.org/officeDocument/2006/relationships/hyperlink" Target="https://youtu.be/yLaHaOCMmf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785786" y="2071678"/>
            <a:ext cx="7789862" cy="3643338"/>
          </a:xfrm>
        </p:spPr>
        <p:txBody>
          <a:bodyPr lIns="90000" tIns="46800" rIns="90000" bIns="46800">
            <a:normAutofit fontScale="90000"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22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22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образования республики Мордовия</a:t>
            </a: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Савиновой Елены Борисовны </a:t>
            </a:r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инструктора по физической культуре</a:t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МБДОУ«Ромодановский детский сад комбинированного вида» </a:t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Ромодановского муниципального района </a:t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Республики Мордовия </a:t>
            </a: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endParaRPr lang="ru-RU" sz="2800" i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6786" t="22461" r="36310" b="10156"/>
          <a:stretch>
            <a:fillRect/>
          </a:stretch>
        </p:blipFill>
        <p:spPr bwMode="auto">
          <a:xfrm>
            <a:off x="1142976" y="1071546"/>
            <a:ext cx="3000396" cy="422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36823" t="21679" r="36823" b="10937"/>
          <a:stretch>
            <a:fillRect/>
          </a:stretch>
        </p:blipFill>
        <p:spPr bwMode="auto">
          <a:xfrm>
            <a:off x="4929190" y="1071546"/>
            <a:ext cx="3000396" cy="431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3240" y="50004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ДетСад\Desktop\ЛДПР Грамота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500174"/>
            <a:ext cx="2594446" cy="3714776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2714612" y="4286256"/>
            <a:ext cx="500066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ДетСад\Desktop\Лазовская.jpg"/>
          <p:cNvPicPr>
            <a:picLocks noChangeAspect="1" noChangeArrowheads="1"/>
          </p:cNvPicPr>
          <p:nvPr/>
        </p:nvPicPr>
        <p:blipFill>
          <a:blip r:embed="rId3" cstate="print"/>
          <a:srcRect l="2041"/>
          <a:stretch>
            <a:fillRect/>
          </a:stretch>
        </p:blipFill>
        <p:spPr bwMode="auto">
          <a:xfrm>
            <a:off x="428596" y="928670"/>
            <a:ext cx="2500330" cy="3619591"/>
          </a:xfrm>
          <a:prstGeom prst="rect">
            <a:avLst/>
          </a:prstGeom>
          <a:noFill/>
        </p:spPr>
      </p:pic>
      <p:pic>
        <p:nvPicPr>
          <p:cNvPr id="1026" name="Picture 2" descr="C:\Users\ДетСад\Desktop\Крыскина Кира 1 мес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000240"/>
            <a:ext cx="2857520" cy="3810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5715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5. Наличие публикаций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7554" y="100010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 публикации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060" t="22461" r="30820" b="9179"/>
          <a:stretch>
            <a:fillRect/>
          </a:stretch>
        </p:blipFill>
        <p:spPr bwMode="auto">
          <a:xfrm>
            <a:off x="4500562" y="1500174"/>
            <a:ext cx="3929090" cy="327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500562" y="5000636"/>
            <a:ext cx="407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https://vk.com/wall-107796297_143739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ссылка на статью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ДетСад\Desktop\Аттестация 2023\Статья в МААМ Сертифик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357298"/>
            <a:ext cx="3071834" cy="4340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4500595" cy="23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00034" y="3429000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https://dskvrom.schoolrm.ru/life/news/42875/591301/</a:t>
            </a:r>
            <a:r>
              <a:rPr lang="ru-RU" sz="1400" dirty="0" smtClean="0"/>
              <a:t> - ссылка на статью </a:t>
            </a:r>
            <a:endParaRPr lang="ru-RU" sz="14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428867"/>
            <a:ext cx="4224340" cy="2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786314" y="5000636"/>
            <a:ext cx="3857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5"/>
              </a:rPr>
              <a:t>https://dskvrom.schoolrm.ru/life/news/42875/539915/</a:t>
            </a:r>
            <a:r>
              <a:rPr lang="ru-RU" sz="1400" dirty="0" smtClean="0"/>
              <a:t> - ссылка на статью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7554" y="571480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ДетСад\Desktop\Сертификат_Савинов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00108"/>
            <a:ext cx="6710332" cy="4745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7. Выступления на заседаниях методических советов, научно-практических конференциях, педагогических чтениях, семинарах, форумах </a:t>
            </a:r>
            <a:endParaRPr lang="ru-RU" sz="2000" dirty="0">
              <a:solidFill>
                <a:srgbClr val="0070C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1357298"/>
          <a:ext cx="8429684" cy="48221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57256"/>
                <a:gridCol w="1857388"/>
                <a:gridCol w="2714644"/>
                <a:gridCol w="3000396"/>
              </a:tblGrid>
              <a:tr h="2998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989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2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12.12.2018г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Выступление «Современные подходы к физическому развитию дошкольников»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Педагогический совет «Система оздоровительно-профилактической работы с детьми в ДОО»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i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(Протокол от 12.12.2018г. </a:t>
                      </a:r>
                      <a:r>
                        <a:rPr lang="ru-RU" sz="1050" i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№3)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585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20.03.2019г.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Выступление «</a:t>
                      </a:r>
                      <a:r>
                        <a:rPr lang="ru-RU" sz="1050" dirty="0" err="1">
                          <a:latin typeface="Times New Roman"/>
                          <a:ea typeface="Calibri"/>
                          <a:cs typeface="Times New Roman"/>
                        </a:rPr>
                        <a:t>Игры-речевки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как средство речевого развития и поддержки физической активности детей дошкольного возраста»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Педагогический совет </a:t>
                      </a: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«Аукцион педагогических идей» </a:t>
                      </a:r>
                      <a:r>
                        <a:rPr lang="ru-RU" sz="1050" i="1" dirty="0">
                          <a:latin typeface="Times New Roman"/>
                          <a:ea typeface="Calibri"/>
                          <a:cs typeface="Times New Roman"/>
                        </a:rPr>
                        <a:t>(Протокол от 20.03.2019г</a:t>
                      </a:r>
                      <a:r>
                        <a:rPr lang="ru-RU" sz="1050" i="1" dirty="0" smtClean="0">
                          <a:latin typeface="Times New Roman"/>
                          <a:ea typeface="Calibri"/>
                          <a:cs typeface="Times New Roman"/>
                        </a:rPr>
                        <a:t>. №4)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7197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11.02.2020г.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Выступление «Требования </a:t>
                      </a:r>
                      <a:r>
                        <a:rPr lang="ru-RU" sz="1050" dirty="0" err="1" smtClean="0">
                          <a:latin typeface="Times New Roman"/>
                          <a:ea typeface="Calibri"/>
                          <a:cs typeface="Times New Roman"/>
                        </a:rPr>
                        <a:t>СанПиН</a:t>
                      </a: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 к организации физического воспитания в детском саду»</a:t>
                      </a:r>
                      <a:endParaRPr lang="ru-RU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Педагогический совет «Выполнение требований</a:t>
                      </a:r>
                      <a:r>
                        <a:rPr lang="ru-RU" sz="105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СанПиН</a:t>
                      </a:r>
                      <a:r>
                        <a:rPr lang="ru-RU" sz="105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 -важное условие развития и сохранения здоровья воспитанников</a:t>
                      </a: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» </a:t>
                      </a:r>
                      <a:r>
                        <a:rPr lang="ru-RU" sz="1050" i="1" dirty="0" smtClean="0">
                          <a:latin typeface="Times New Roman"/>
                          <a:ea typeface="Calibri"/>
                          <a:cs typeface="Times New Roman"/>
                        </a:rPr>
                        <a:t>(Протокол от 11.02.2020г. №4)</a:t>
                      </a:r>
                      <a:endParaRPr lang="ru-RU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71971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31.05.2021г.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«Анализ выполнения программных задач за  учебный год с использованием диагностики развития детей по физической культуре»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Педагогический совет «Итоги работы  ДОО за 2020-2021уч.год» </a:t>
                      </a:r>
                      <a:r>
                        <a:rPr lang="ru-RU" sz="1050" i="1" dirty="0" smtClean="0">
                          <a:latin typeface="Times New Roman" pitchFamily="18" charset="0"/>
                          <a:cs typeface="Times New Roman" pitchFamily="18" charset="0"/>
                        </a:rPr>
                        <a:t>(Протокол от 31.05.2021г. №5)</a:t>
                      </a:r>
                      <a:endParaRPr lang="ru-RU" sz="105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7151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12.11.2021г.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«Новые возможности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физкультурной работы с дошкольниками»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«Использование технологий целенаправленного формирования ценностного отношения детей к здоровью и здоровому образу жизни» </a:t>
                      </a:r>
                      <a:r>
                        <a:rPr lang="ru-RU" sz="1050" i="1" dirty="0" smtClean="0">
                          <a:latin typeface="Times New Roman" pitchFamily="18" charset="0"/>
                          <a:cs typeface="Times New Roman" pitchFamily="18" charset="0"/>
                        </a:rPr>
                        <a:t>(Протокол от  12.11.2021г. №2)</a:t>
                      </a:r>
                    </a:p>
                  </a:txBody>
                  <a:tcPr/>
                </a:tc>
              </a:tr>
              <a:tr h="655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31.08.2022г.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«Итоги летней физкультурно-оздоровительной работы»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«Деятельность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ДОО в новом учебном  году: перспективы обновления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050" i="1" dirty="0" smtClean="0">
                          <a:latin typeface="Times New Roman" pitchFamily="18" charset="0"/>
                          <a:cs typeface="Times New Roman" pitchFamily="18" charset="0"/>
                        </a:rPr>
                        <a:t>(Протокол от  31.08.2022г. №1)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642918"/>
          <a:ext cx="8001056" cy="29854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1570"/>
                <a:gridCol w="2143140"/>
                <a:gridCol w="2357454"/>
                <a:gridCol w="2428892"/>
              </a:tblGrid>
              <a:tr h="4250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297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</a:p>
                    <a:p>
                      <a:pPr algn="ctr"/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10.11.2020г.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«Этнокультурное воспитание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дошкольников средствами физической культуры»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 семинар «Приобщение дошкольников к культурному наследию Мордовского народа»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57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57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28.03.2018г.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«МРИО»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«Современное дошкольное образовательное учреждение как пространство заботы о здоровье детей»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Педагогический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форум  (в рамках прохождения курсов повышения квалификации)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4612" y="500042"/>
            <a:ext cx="42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ДетСад\Desktop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3500462" cy="4947231"/>
          </a:xfrm>
          <a:prstGeom prst="rect">
            <a:avLst/>
          </a:prstGeom>
          <a:noFill/>
        </p:spPr>
      </p:pic>
      <p:pic>
        <p:nvPicPr>
          <p:cNvPr id="5" name="Picture 2" descr="C:\Users\ДетСад\Desktop\7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928670"/>
            <a:ext cx="3500462" cy="494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ад\Desktop\Аттестация 2023\Sca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1428" y="928670"/>
            <a:ext cx="4846268" cy="3429024"/>
          </a:xfrm>
          <a:prstGeom prst="rect">
            <a:avLst/>
          </a:prstGeom>
          <a:noFill/>
        </p:spPr>
      </p:pic>
      <p:pic>
        <p:nvPicPr>
          <p:cNvPr id="3074" name="Picture 2" descr="C:\Users\ДетСад\Desktop\Симонова Д.А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47666" y="2138426"/>
            <a:ext cx="3133892" cy="4429156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5786446" y="2714620"/>
            <a:ext cx="500066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14678" y="428604"/>
            <a:ext cx="288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14678" y="428604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етСад\Desktop\ФОРУМ_Савинова_Е.Б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28670"/>
            <a:ext cx="6858048" cy="4849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4744" y="857232"/>
            <a:ext cx="49292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Дата рождения: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18.11.1967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«Физическое воспитание», МГПИ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им.М.Е.Евсевьева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,  № диплома ПВ №466152,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дата выдачи  06.07.1988г.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Стаж педагогической работы (по специальности):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34 года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34 года</a:t>
            </a: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Квалификационная категория: 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высшая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14.03.2018г.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Занимаемая должность: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инструктор по физической культуре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ДетСад\Desktop\САВИНОВА\Савинова Е.Б\фото.jpg"/>
          <p:cNvPicPr>
            <a:picLocks noChangeAspect="1" noChangeArrowheads="1"/>
          </p:cNvPicPr>
          <p:nvPr/>
        </p:nvPicPr>
        <p:blipFill>
          <a:blip r:embed="rId2"/>
          <a:srcRect l="5556" t="1963" r="5555" b="9698"/>
          <a:stretch>
            <a:fillRect/>
          </a:stretch>
        </p:blipFill>
        <p:spPr bwMode="auto">
          <a:xfrm>
            <a:off x="642910" y="1285860"/>
            <a:ext cx="2724169" cy="3830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71438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8. Проведение мастер-классов, открытых занятий, мероприятий</a:t>
            </a:r>
            <a:endParaRPr lang="ru-RU" sz="2000" dirty="0">
              <a:solidFill>
                <a:srgbClr val="0070C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1643050"/>
          <a:ext cx="8429684" cy="38233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74070"/>
                <a:gridCol w="1847374"/>
                <a:gridCol w="2036340"/>
                <a:gridCol w="3571900"/>
              </a:tblGrid>
              <a:tr h="4250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297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19.11.2020г.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 «Пособия и атрибуты использования детьми в самостоятельной двигательной деятельности»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совет 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«Сохранение и укрепление здоровья дошкольников» </a:t>
                      </a:r>
                    </a:p>
                    <a:p>
                      <a:r>
                        <a:rPr kumimoji="0" lang="ru-RU" sz="12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(Протокол от 19.11.2020г.  №2)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19.02.2021г.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Спортивный праздник в подготовительных группах «Будем в армии служить!»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мероприятие  в рамках тематической недели, посвященное Дню защитника Отечества  -  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https://dskvrom.schoolrm.ru/life/news/42875/513262/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22.05.2021г.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Открытое интегрированное занятие в подготовительной группе «Мы планету защитим!»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Неделя педагогического мастерства 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Приказ от 16.04.2021г. №32/1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21.02.2022г.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Спортивный праздник «Школа молодого бойца»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Открытое мероприятие, посвященное Дню защитника Отечества -   </a:t>
                      </a:r>
                      <a:r>
                        <a:rPr kumimoji="0" lang="ru-RU" sz="1200" u="sng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https://dskvrom.schoolrm.ru/life/news/42875/591301/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714356"/>
          <a:ext cx="8429684" cy="51326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74070"/>
                <a:gridCol w="1847374"/>
                <a:gridCol w="2036340"/>
                <a:gridCol w="3571900"/>
              </a:tblGrid>
              <a:tr h="4250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297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 уровень</a:t>
                      </a:r>
                    </a:p>
                    <a:p>
                      <a:pPr algn="ctr"/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27.11.2019г.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Осенний физкультурный квест «К здоровью без лекарств»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Открытое районное мероприятие в рамках тематической недели «Здоровье без лекарств» -</a:t>
                      </a:r>
                      <a:r>
                        <a:rPr kumimoji="0" lang="ru-RU" sz="1200" u="sng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/>
                        </a:rPr>
                        <a:t>https://dskvrom.schoolrm.ru/life/news/42875/422567/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01.06.2021г.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Спортивный праздник «Веселый забег!»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районное мероприятие, посвященное Дню защиты детей - 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https://dskvrom.schoolrm.ru/life/news/42875/539915/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08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15.03.2022г.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Спортивный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праздник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«Боец – всегда молодец!»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в рамках   патриотической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акция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#Мывместе#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Крымская весна. Строим будущее.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https://dskvrom.schoolrm.ru/life/news/42875/596611/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5"/>
                        </a:rPr>
                        <a:t>https://vk.com/wall-205442023_266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12.04.2022г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Масстер-класс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по спортивной гимнастике «Маленькая страна»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Республиканский Фестиваль  здоровья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 (в рамках  Всемирного Дня здоровья)  </a:t>
                      </a: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2508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 уровень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03.12.2020г.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МБДОУ «Ромодановский детский сад комбинированного вида»</a:t>
                      </a: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«Физкультурные загадки»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Международная олимпиада для дошкольников «Физкультурные загадки»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7422" y="500042"/>
            <a:ext cx="42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ДетСад\Desktop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928670"/>
            <a:ext cx="343717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1802" y="500042"/>
            <a:ext cx="288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етСад\Desktop\8.1.jpg"/>
          <p:cNvPicPr>
            <a:picLocks noChangeAspect="1" noChangeArrowheads="1"/>
          </p:cNvPicPr>
          <p:nvPr/>
        </p:nvPicPr>
        <p:blipFill>
          <a:blip r:embed="rId2" cstate="print"/>
          <a:srcRect l="3502" t="7353" r="2145"/>
          <a:stretch>
            <a:fillRect/>
          </a:stretch>
        </p:blipFill>
        <p:spPr bwMode="auto">
          <a:xfrm>
            <a:off x="2714612" y="928670"/>
            <a:ext cx="350046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3240" y="500042"/>
            <a:ext cx="30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 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686" t="21484" r="64312" b="9179"/>
          <a:stretch>
            <a:fillRect/>
          </a:stretch>
        </p:blipFill>
        <p:spPr bwMode="auto">
          <a:xfrm>
            <a:off x="500034" y="1214422"/>
            <a:ext cx="323282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643050"/>
            <a:ext cx="4755442" cy="267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право 4"/>
          <p:cNvSpPr/>
          <p:nvPr/>
        </p:nvSpPr>
        <p:spPr>
          <a:xfrm rot="5400000">
            <a:off x="7250925" y="1750207"/>
            <a:ext cx="1143008" cy="21431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14811" y="4786322"/>
            <a:ext cx="4572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https://vk.com/club201987402</a:t>
            </a:r>
            <a:r>
              <a:rPr lang="ru-RU" dirty="0" smtClean="0"/>
              <a:t> - ВИДЕО (</a:t>
            </a:r>
            <a:r>
              <a:rPr lang="ru-RU" dirty="0" err="1" smtClean="0"/>
              <a:t>Плейлист</a:t>
            </a:r>
            <a:r>
              <a:rPr lang="ru-RU" dirty="0" smtClean="0"/>
              <a:t>: Фестиваль здоровья: видео мастер-классов)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5688" t="15625" r="35761" b="12109"/>
          <a:stretch>
            <a:fillRect/>
          </a:stretch>
        </p:blipFill>
        <p:spPr bwMode="auto">
          <a:xfrm>
            <a:off x="2828527" y="1011096"/>
            <a:ext cx="3405856" cy="484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143240" y="500042"/>
            <a:ext cx="290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9. Общественно-педагогическая активность педагога: участие в комиссиях, педагогических сообществах, 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в жюри конкурсах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6" y="1285860"/>
            <a:ext cx="549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Членство в педагогических Интернет сообществах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ДетСад\Desktop\Аттестация 2023\9\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14488"/>
            <a:ext cx="2676682" cy="3786214"/>
          </a:xfrm>
          <a:prstGeom prst="rect">
            <a:avLst/>
          </a:prstGeom>
          <a:noFill/>
        </p:spPr>
      </p:pic>
      <p:pic>
        <p:nvPicPr>
          <p:cNvPr id="7" name="Picture 3" descr="C:\Users\ДетСад\Desktop\Аттестация 2023\9\sertifikat_site-49891-1155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714488"/>
            <a:ext cx="2643206" cy="37359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5500702"/>
            <a:ext cx="4643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Приказ о выдаче документа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№ № К1486944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Ссылка на приказ: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https://www.maam.ru/archive/zh/1486944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00364" y="642918"/>
            <a:ext cx="288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ДетСад\Desktop\Аттестация 2023\9\Scan.jpg"/>
          <p:cNvPicPr>
            <a:picLocks noChangeAspect="1" noChangeArrowheads="1"/>
          </p:cNvPicPr>
          <p:nvPr/>
        </p:nvPicPr>
        <p:blipFill>
          <a:blip r:embed="rId2" cstate="print"/>
          <a:srcRect l="6549" t="10560" r="2770"/>
          <a:stretch>
            <a:fillRect/>
          </a:stretch>
        </p:blipFill>
        <p:spPr bwMode="auto">
          <a:xfrm>
            <a:off x="2754993" y="1071546"/>
            <a:ext cx="3484841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 l="17057" t="21679" r="53294" b="8008"/>
          <a:stretch>
            <a:fillRect/>
          </a:stretch>
        </p:blipFill>
        <p:spPr bwMode="auto">
          <a:xfrm>
            <a:off x="2714612" y="857233"/>
            <a:ext cx="3804073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право 3"/>
          <p:cNvSpPr/>
          <p:nvPr/>
        </p:nvSpPr>
        <p:spPr>
          <a:xfrm>
            <a:off x="2285984" y="4786322"/>
            <a:ext cx="500066" cy="14287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00100" y="500042"/>
            <a:ext cx="7300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Статья в районной газете «Победа» (от 26 февраля2021г.)</a:t>
            </a:r>
            <a:endParaRPr lang="ru-RU" sz="1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6786" t="22461" r="36310" b="10156"/>
          <a:stretch>
            <a:fillRect/>
          </a:stretch>
        </p:blipFill>
        <p:spPr bwMode="auto">
          <a:xfrm>
            <a:off x="500034" y="2357430"/>
            <a:ext cx="263803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23609" t="23437" r="23133" b="10156"/>
          <a:stretch>
            <a:fillRect/>
          </a:stretch>
        </p:blipFill>
        <p:spPr bwMode="auto">
          <a:xfrm>
            <a:off x="2857488" y="1214422"/>
            <a:ext cx="36685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37372" t="22656" r="36274" b="10937"/>
          <a:stretch>
            <a:fillRect/>
          </a:stretch>
        </p:blipFill>
        <p:spPr bwMode="auto">
          <a:xfrm>
            <a:off x="6072198" y="2571744"/>
            <a:ext cx="257176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000364" y="500042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08" y="928670"/>
            <a:ext cx="5187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Участие в форумах, диктантах, зачетах… </a:t>
            </a:r>
            <a:endParaRPr lang="ru-RU" sz="1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86808" cy="16430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Обобщенный педагогический опыт </a:t>
            </a:r>
            <a:r>
              <a:rPr lang="ru-RU" sz="2200" dirty="0" smtClean="0">
                <a:solidFill>
                  <a:srgbClr val="0070C0"/>
                </a:solidFill>
              </a:rPr>
              <a:t>«Физкультурно-оздоровительная работа в ДОО как средство укрепление здоровья дошкольников»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2643182"/>
            <a:ext cx="750099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Ссылка: 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3"/>
              </a:rPr>
              <a:t>https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3"/>
              </a:rPr>
              <a:t>://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3"/>
              </a:rPr>
              <a:t>upload2.schoolrm.ru/iblock/ac9/ac9dca52ed3623b67151328e212deb27/OBOBSHCHENNYY-PEDAGOGICHESKIY-OPYT.zip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36786" t="22461" r="36310" b="10156"/>
          <a:stretch>
            <a:fillRect/>
          </a:stretch>
        </p:blipFill>
        <p:spPr bwMode="auto">
          <a:xfrm>
            <a:off x="6185050" y="3000372"/>
            <a:ext cx="197852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9217" t="15625" r="19289" b="8203"/>
          <a:stretch>
            <a:fillRect/>
          </a:stretch>
        </p:blipFill>
        <p:spPr bwMode="auto">
          <a:xfrm>
            <a:off x="500035" y="857232"/>
            <a:ext cx="2786081" cy="194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 l="16508" t="14844" r="18155" b="6054"/>
          <a:stretch>
            <a:fillRect/>
          </a:stretch>
        </p:blipFill>
        <p:spPr bwMode="auto">
          <a:xfrm>
            <a:off x="5700896" y="857232"/>
            <a:ext cx="272875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 l="35176" t="15820" r="35724" b="11914"/>
          <a:stretch>
            <a:fillRect/>
          </a:stretch>
        </p:blipFill>
        <p:spPr bwMode="auto">
          <a:xfrm>
            <a:off x="714348" y="3086637"/>
            <a:ext cx="2087148" cy="291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 l="19217" t="15625" r="19289" b="8203"/>
          <a:stretch>
            <a:fillRect/>
          </a:stretch>
        </p:blipFill>
        <p:spPr bwMode="auto">
          <a:xfrm>
            <a:off x="3057146" y="2714620"/>
            <a:ext cx="287217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етСад\Desktop\Савиновой-Елены-Борисов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357298"/>
            <a:ext cx="2396730" cy="338933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6786" t="22461" r="36310" b="10156"/>
          <a:stretch>
            <a:fillRect/>
          </a:stretch>
        </p:blipFill>
        <p:spPr bwMode="auto">
          <a:xfrm>
            <a:off x="714348" y="1357298"/>
            <a:ext cx="238437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35139" t="14648" r="35212" b="11133"/>
          <a:stretch>
            <a:fillRect/>
          </a:stretch>
        </p:blipFill>
        <p:spPr bwMode="auto">
          <a:xfrm>
            <a:off x="3357554" y="2500306"/>
            <a:ext cx="2428892" cy="341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9217" t="15625" r="19289" b="6250"/>
          <a:stretch>
            <a:fillRect/>
          </a:stretch>
        </p:blipFill>
        <p:spPr bwMode="auto">
          <a:xfrm>
            <a:off x="1071538" y="3429000"/>
            <a:ext cx="3314724" cy="236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14678" y="428604"/>
            <a:ext cx="230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8971" t="13867" r="18155" b="5078"/>
          <a:stretch>
            <a:fillRect/>
          </a:stretch>
        </p:blipFill>
        <p:spPr bwMode="auto">
          <a:xfrm>
            <a:off x="642910" y="928670"/>
            <a:ext cx="32525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16508" t="14844" r="18155" b="6054"/>
          <a:stretch>
            <a:fillRect/>
          </a:stretch>
        </p:blipFill>
        <p:spPr bwMode="auto">
          <a:xfrm>
            <a:off x="5072066" y="928670"/>
            <a:ext cx="346341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ДетСад\Desktop\Савинова-Елена-Борисовна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29000"/>
            <a:ext cx="3448891" cy="2497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14612" y="571480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Участие в жюри конкурсах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ДетСад\Desktop\Аттестация 2023\9\Член жюри  15 марта 2021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9405" y="899058"/>
            <a:ext cx="3505669" cy="4958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429420" cy="57150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10. Экспертная деятельность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122" name="Picture 2" descr="C:\Users\ДетСад\Desktop\Аттестация 2023\39583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285860"/>
            <a:ext cx="3284641" cy="464347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00496" y="78579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6429420" cy="57150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11. Наставничество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ДетСад\Desktop\Аттестация 2023\Приказ наставничнство 2021-2022 г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953441"/>
            <a:ext cx="3429024" cy="4846269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4714876" y="4071942"/>
            <a:ext cx="500066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ДетСад\Desktop\Аттестация 2023\Приказ наставничество 2020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00108"/>
            <a:ext cx="3386624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етСад\Desktop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642918"/>
            <a:ext cx="3567110" cy="50414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71435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r>
              <a:rPr lang="en-US" sz="1600" dirty="0" smtClean="0">
                <a:hlinkClick r:id="rId3"/>
              </a:rPr>
              <a:t>https://upload2.schoolrm.ru/iblock/06e/06ec7619c65e5b454cc72f80484cdc3d/Plan-raboty-pedagoga_nastavnika-na-2020_2021-uch.god.docx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428625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hlinkClick r:id="rId4"/>
              </a:rPr>
              <a:t>https://upload2.schoolrm.ru/iblock/d3b/d3bdffec8f80d0a591bdbccbeb1df19b/Plan-raboty-nastavnika-na-2021_2022-uch.god.docx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4464842" cy="79216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План работы педагога-наставника на 2020-2021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500034" y="3500438"/>
            <a:ext cx="4429156" cy="792162"/>
          </a:xfrm>
          <a:prstGeom prst="rect">
            <a:avLst/>
          </a:prstGeom>
        </p:spPr>
        <p:txBody>
          <a:bodyPr vert="horz" lIns="146304" tIns="9144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План работы педагога-наставника на 2021-2022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уч.год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3880" cy="78581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12. Результаты участия в инновационной (экспериментальной) деятельности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714876" y="1214422"/>
            <a:ext cx="3931920" cy="467487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Ссылки на подтверждающие документы (приказы об участии в инновационной деятельности):</a:t>
            </a: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https://upload2.schoolrm.ru/iblock/62c/62cdad5c7a8459c5dd9cb84bb33b3043/Prikaz-Ob-organizatsii-innovatsionnoy-deyatelnosti-ot-01.09.2020.pdf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https://upload2.schoolrm.ru/iblock/74b/74bc6cbebb88c0049d4eabcd5814972a/Prikaz-Ob-organizatsii-innovatsionnoy-deyatelnosti-ot-30.08.2021.pdf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https://upload2.schoolrm.ru/iblock/02b/02b0721aaaee1eea6d4528dea062f084/Prikaz-Ob-organizatsii-innovatsionnoy-deyatelnosti-ot-31.08.2022.pdf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Результаты участия: </a:t>
            </a: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https://upload2.schoolrm.ru/iblock/8a2/8a24eadf95fd569c2020884e0546767c/YA-zdorovym-byt-mogu-_-sam-sebe-ya-pomogu.ppt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презентация для педагогов «Я здоровым быть могу – сам себе я помогу»; </a:t>
            </a: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https://upload2.schoolrm.ru/iblock/ca5/ca59afc50ac25bd2c250d7263855b78b/Profilaktika-narusheniya-osanki-_1_.pptx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презентация для родителей и педагогов «Профилактика нарушений осанки»; </a:t>
            </a: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https://upload2.schoolrm.ru/iblock/2e4/2e45cda9646013144dc82d685947533a/Sportivnaya-viktorina.ppt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дидактическая игра для детей старшего дошкольного возраста 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Спортзнайка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Серия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видеозанятий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«Физкультура для дошколят»:</a:t>
            </a: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https://youtu.be/zDXWo3qaMvk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https://youtu.be/yLaHaOCMmfE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https://youtu.be/zE6QgcXvc2o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https://youtu.be/CUxEp_qumgk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https://youtu.be/QDhWZs0lVOE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1026" name="Picture 2" descr="C:\Users\ДетСад\Desktop\Аттестация 2023\Сканированные справки\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84982" y="1223144"/>
            <a:ext cx="3301266" cy="4666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78581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13. Степень осуществления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просветительской функции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5361" name="Picture 1" descr="C:\Users\ДетСад\Desktop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3316414" cy="4687115"/>
          </a:xfrm>
          <a:prstGeom prst="rect">
            <a:avLst/>
          </a:prstGeom>
          <a:noFill/>
        </p:spPr>
      </p:pic>
      <p:pic>
        <p:nvPicPr>
          <p:cNvPr id="15362" name="Picture 2" descr="C:\Users\ДетСад\Desktop\13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3"/>
            <a:ext cx="3286149" cy="4644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78581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14. Участие педагога в профессиональных конкурсах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71612"/>
            <a:ext cx="2962197" cy="419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5688" t="15625" r="35761" b="12109"/>
          <a:stretch>
            <a:fillRect/>
          </a:stretch>
        </p:blipFill>
        <p:spPr bwMode="auto">
          <a:xfrm>
            <a:off x="5072066" y="1568866"/>
            <a:ext cx="3000395" cy="426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357554" y="1142984"/>
            <a:ext cx="279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Дистанционный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8572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1. Формы организации физкультурных занятий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Picture 2" descr="C:\Users\ДетСад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3234985" cy="4572032"/>
          </a:xfrm>
          <a:prstGeom prst="rect">
            <a:avLst/>
          </a:prstGeom>
          <a:noFill/>
        </p:spPr>
      </p:pic>
      <p:pic>
        <p:nvPicPr>
          <p:cNvPr id="4" name="Picture 3" descr="C:\Users\ДетСад\Desktop\1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1285860"/>
            <a:ext cx="3234986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71546"/>
            <a:ext cx="3140883" cy="44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35688" t="15625" r="35761" b="12109"/>
          <a:stretch>
            <a:fillRect/>
          </a:stretch>
        </p:blipFill>
        <p:spPr bwMode="auto">
          <a:xfrm>
            <a:off x="4786314" y="1000108"/>
            <a:ext cx="326297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5688" t="14648" r="35761" b="12109"/>
          <a:stretch>
            <a:fillRect/>
          </a:stretch>
        </p:blipFill>
        <p:spPr bwMode="auto">
          <a:xfrm>
            <a:off x="2857488" y="1070172"/>
            <a:ext cx="3286148" cy="473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86116" y="500042"/>
            <a:ext cx="230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785794"/>
            <a:ext cx="413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с порталов сети интернет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ДетСад\Desktop\Аттестация 2023\9\395831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214422"/>
            <a:ext cx="3214710" cy="4544608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50006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15. Награды и поощрения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071546"/>
            <a:ext cx="3152011" cy="445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29058" y="500042"/>
            <a:ext cx="163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ДОО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018 год\Единая Россия 201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071546"/>
            <a:ext cx="3357586" cy="47512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86116" y="500042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100_69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928670"/>
            <a:ext cx="691531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86116" y="500042"/>
            <a:ext cx="230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358245" cy="8572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2. Результаты анализа текущей документации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Picture 2" descr="C:\Users\ДетСад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3286148" cy="4644339"/>
          </a:xfrm>
          <a:prstGeom prst="rect">
            <a:avLst/>
          </a:prstGeom>
          <a:noFill/>
        </p:spPr>
      </p:pic>
      <p:pic>
        <p:nvPicPr>
          <p:cNvPr id="4" name="Picture 3" descr="C:\Users\ДетСад\Desktop\2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5" y="1214422"/>
            <a:ext cx="3286148" cy="4644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3. Эффективность организации и проведения мероприятий оздоровительного характера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Picture 2" descr="C:\Users\ДетСад\Desktop\3.jpg"/>
          <p:cNvPicPr>
            <a:picLocks noChangeAspect="1" noChangeArrowheads="1"/>
          </p:cNvPicPr>
          <p:nvPr/>
        </p:nvPicPr>
        <p:blipFill>
          <a:blip r:embed="rId2" cstate="print"/>
          <a:srcRect l="5000"/>
          <a:stretch>
            <a:fillRect/>
          </a:stretch>
        </p:blipFill>
        <p:spPr bwMode="auto">
          <a:xfrm>
            <a:off x="428596" y="1428736"/>
            <a:ext cx="2833140" cy="4214842"/>
          </a:xfrm>
          <a:prstGeom prst="rect">
            <a:avLst/>
          </a:prstGeom>
          <a:noFill/>
        </p:spPr>
      </p:pic>
      <p:pic>
        <p:nvPicPr>
          <p:cNvPr id="4" name="Picture 3" descr="C:\Users\ДетСад\Desktop\3.1.jpg"/>
          <p:cNvPicPr>
            <a:picLocks noChangeAspect="1" noChangeArrowheads="1"/>
          </p:cNvPicPr>
          <p:nvPr/>
        </p:nvPicPr>
        <p:blipFill>
          <a:blip r:embed="rId3" cstate="print"/>
          <a:srcRect l="4959"/>
          <a:stretch>
            <a:fillRect/>
          </a:stretch>
        </p:blipFill>
        <p:spPr bwMode="auto">
          <a:xfrm>
            <a:off x="3143240" y="1428735"/>
            <a:ext cx="2857520" cy="4249277"/>
          </a:xfrm>
          <a:prstGeom prst="rect">
            <a:avLst/>
          </a:prstGeom>
          <a:noFill/>
        </p:spPr>
      </p:pic>
      <p:pic>
        <p:nvPicPr>
          <p:cNvPr id="5" name="Picture 4" descr="C:\Users\ДетСад\Desktop\3.2.jpg"/>
          <p:cNvPicPr>
            <a:picLocks noChangeAspect="1" noChangeArrowheads="1"/>
          </p:cNvPicPr>
          <p:nvPr/>
        </p:nvPicPr>
        <p:blipFill>
          <a:blip r:embed="rId4" cstate="print"/>
          <a:srcRect l="5048"/>
          <a:stretch>
            <a:fillRect/>
          </a:stretch>
        </p:blipFill>
        <p:spPr bwMode="auto">
          <a:xfrm>
            <a:off x="5857884" y="1428736"/>
            <a:ext cx="2857520" cy="4253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28588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4. Результаты участия воспитанников в конкурсах, выставках, турнирах,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соревнованиях, акциях и др.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ДетСад\Desktop\САВИНОВА\Олимпиада Физкультурные загадки 2020\Диплом 1 степени Савинов М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857364"/>
            <a:ext cx="2779825" cy="39290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43240" y="142873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 мероприятия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35725" t="15820" r="35724" b="11914"/>
          <a:stretch>
            <a:fillRect/>
          </a:stretch>
        </p:blipFill>
        <p:spPr bwMode="auto">
          <a:xfrm>
            <a:off x="1500166" y="1857364"/>
            <a:ext cx="2786082" cy="396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 l="35725" t="15820" r="35724" b="11914"/>
          <a:stretch>
            <a:fillRect/>
          </a:stretch>
        </p:blipFill>
        <p:spPr bwMode="auto">
          <a:xfrm>
            <a:off x="714349" y="1428736"/>
            <a:ext cx="1571636" cy="223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43240" y="50004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 l="36786" t="22461" r="36310" b="10156"/>
          <a:stretch>
            <a:fillRect/>
          </a:stretch>
        </p:blipFill>
        <p:spPr bwMode="auto">
          <a:xfrm>
            <a:off x="500034" y="2000240"/>
            <a:ext cx="263803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 l="36823" t="22656" r="36274" b="9961"/>
          <a:stretch>
            <a:fillRect/>
          </a:stretch>
        </p:blipFill>
        <p:spPr bwMode="auto">
          <a:xfrm>
            <a:off x="5929322" y="2000240"/>
            <a:ext cx="2714644" cy="38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000108"/>
            <a:ext cx="2621997" cy="370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36823" t="23633" r="36823" b="8984"/>
          <a:stretch>
            <a:fillRect/>
          </a:stretch>
        </p:blipFill>
        <p:spPr bwMode="auto">
          <a:xfrm>
            <a:off x="3214678" y="2071678"/>
            <a:ext cx="2571768" cy="369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36823" t="23633" r="36823" b="8984"/>
          <a:stretch>
            <a:fillRect/>
          </a:stretch>
        </p:blipFill>
        <p:spPr bwMode="auto">
          <a:xfrm>
            <a:off x="571472" y="785794"/>
            <a:ext cx="243510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37336" t="24414" r="36310" b="9179"/>
          <a:stretch>
            <a:fillRect/>
          </a:stretch>
        </p:blipFill>
        <p:spPr bwMode="auto">
          <a:xfrm>
            <a:off x="6072197" y="857232"/>
            <a:ext cx="252134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4944</TotalTime>
  <Words>988</Words>
  <Application>Microsoft Office PowerPoint</Application>
  <PresentationFormat>Экран (4:3)</PresentationFormat>
  <Paragraphs>188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Аспект</vt:lpstr>
      <vt:lpstr>           Министерство образования республики Мордовия    Портфолио  Савиновой Елены Борисовны  инструктора по физической культуре  МБДОУ«Ромодановский детский сад комбинированного вида»  Ромодановского муниципального района  Республики Мордовия  </vt:lpstr>
      <vt:lpstr>Слайд 2</vt:lpstr>
      <vt:lpstr>Обобщенный педагогический опыт «Физкультурно-оздоровительная работа в ДОО как средство укрепление здоровья дошкольников»</vt:lpstr>
      <vt:lpstr>1. Формы организации физкультурных занятий</vt:lpstr>
      <vt:lpstr>2. Результаты анализа текущей документации</vt:lpstr>
      <vt:lpstr>3. Эффективность организации и проведения мероприятий оздоровительного характера</vt:lpstr>
      <vt:lpstr>4. Результаты участия воспитанников в конкурсах, выставках, турнирах,  соревнованиях, акциях и др.</vt:lpstr>
      <vt:lpstr>Слайд 8</vt:lpstr>
      <vt:lpstr>Слайд 9</vt:lpstr>
      <vt:lpstr>Слайд 10</vt:lpstr>
      <vt:lpstr>Слайд 11</vt:lpstr>
      <vt:lpstr>5. Наличие публикаций</vt:lpstr>
      <vt:lpstr>Слайд 13</vt:lpstr>
      <vt:lpstr>Слайд 14</vt:lpstr>
      <vt:lpstr>7. Выступления на заседаниях методических советов, научно-практических конференциях, педагогических чтениях, семинарах, форумах </vt:lpstr>
      <vt:lpstr>Слайд 16</vt:lpstr>
      <vt:lpstr>Слайд 17</vt:lpstr>
      <vt:lpstr>Слайд 18</vt:lpstr>
      <vt:lpstr>Слайд 19</vt:lpstr>
      <vt:lpstr>8. Проведение мастер-классов, открытых занятий, мероприятий</vt:lpstr>
      <vt:lpstr>Слайд 21</vt:lpstr>
      <vt:lpstr>Слайд 22</vt:lpstr>
      <vt:lpstr>Слайд 23</vt:lpstr>
      <vt:lpstr>Слайд 24</vt:lpstr>
      <vt:lpstr>Слайд 25</vt:lpstr>
      <vt:lpstr>9. Общественно-педагогическая активность педагога: участие в комиссиях, педагогических сообществах,  в жюри конкурсах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10. Экспертная деятельность </vt:lpstr>
      <vt:lpstr>11. Наставничество</vt:lpstr>
      <vt:lpstr>Слайд 36</vt:lpstr>
      <vt:lpstr>12. Результаты участия в инновационной (экспериментальной) деятельности</vt:lpstr>
      <vt:lpstr>13. Степень осуществления  просветительской функции</vt:lpstr>
      <vt:lpstr>14. Участие педагога в профессиональных конкурсах</vt:lpstr>
      <vt:lpstr>Слайд 40</vt:lpstr>
      <vt:lpstr>Слайд 41</vt:lpstr>
      <vt:lpstr>15. Награды и поощрения</vt:lpstr>
      <vt:lpstr>Слайд 43</vt:lpstr>
      <vt:lpstr>Слайд 44</vt:lpstr>
      <vt:lpstr>Слайд 45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Савиновой Елены Борисовны,  инструктора по физической культуре  МБДОУ«Ромодановский детский сад комбинированного вида»</dc:title>
  <dc:creator>ДетСад</dc:creator>
  <cp:lastModifiedBy>ДетСад</cp:lastModifiedBy>
  <cp:revision>472</cp:revision>
  <dcterms:created xsi:type="dcterms:W3CDTF">2021-11-17T07:42:08Z</dcterms:created>
  <dcterms:modified xsi:type="dcterms:W3CDTF">2022-12-15T12:39:56Z</dcterms:modified>
</cp:coreProperties>
</file>