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0" r:id="rId4"/>
    <p:sldId id="266" r:id="rId5"/>
    <p:sldId id="261" r:id="rId6"/>
    <p:sldId id="275" r:id="rId7"/>
    <p:sldId id="262" r:id="rId8"/>
    <p:sldId id="264" r:id="rId9"/>
    <p:sldId id="265" r:id="rId10"/>
    <p:sldId id="267" r:id="rId11"/>
    <p:sldId id="271" r:id="rId12"/>
    <p:sldId id="268" r:id="rId13"/>
    <p:sldId id="269" r:id="rId14"/>
    <p:sldId id="270" r:id="rId15"/>
    <p:sldId id="272" r:id="rId16"/>
    <p:sldId id="274" r:id="rId17"/>
    <p:sldId id="263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5" d="100"/>
          <a:sy n="45" d="100"/>
        </p:scale>
        <p:origin x="-179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AA965-3524-4562-AFD5-6FFD6FBA276A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660F6-7F08-4501-8E19-F5F61930226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AA965-3524-4562-AFD5-6FFD6FBA276A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660F6-7F08-4501-8E19-F5F61930226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AA965-3524-4562-AFD5-6FFD6FBA276A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660F6-7F08-4501-8E19-F5F619302265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AA965-3524-4562-AFD5-6FFD6FBA276A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660F6-7F08-4501-8E19-F5F619302265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AA965-3524-4562-AFD5-6FFD6FBA276A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660F6-7F08-4501-8E19-F5F61930226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AA965-3524-4562-AFD5-6FFD6FBA276A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660F6-7F08-4501-8E19-F5F619302265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AA965-3524-4562-AFD5-6FFD6FBA276A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660F6-7F08-4501-8E19-F5F61930226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AA965-3524-4562-AFD5-6FFD6FBA276A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660F6-7F08-4501-8E19-F5F61930226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AA965-3524-4562-AFD5-6FFD6FBA276A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660F6-7F08-4501-8E19-F5F61930226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AA965-3524-4562-AFD5-6FFD6FBA276A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660F6-7F08-4501-8E19-F5F619302265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AA965-3524-4562-AFD5-6FFD6FBA276A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660F6-7F08-4501-8E19-F5F619302265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A4FAA965-3524-4562-AFD5-6FFD6FBA276A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CA9660F6-7F08-4501-8E19-F5F619302265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404664"/>
            <a:ext cx="8424936" cy="1008112"/>
          </a:xfrm>
        </p:spPr>
        <p:txBody>
          <a:bodyPr>
            <a:noAutofit/>
          </a:bodyPr>
          <a:lstStyle/>
          <a:p>
            <a:r>
              <a:rPr lang="ru-RU" sz="1600" dirty="0"/>
              <a:t>Структурное подразделение «Детский сад комбинированного вида «Ягодка» МБДОУ «Детский сад планета детства» комбинированного вида»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99592" y="1700808"/>
            <a:ext cx="7704856" cy="4176464"/>
          </a:xfrm>
        </p:spPr>
        <p:txBody>
          <a:bodyPr>
            <a:normAutofit/>
          </a:bodyPr>
          <a:lstStyle/>
          <a:p>
            <a:r>
              <a:rPr lang="ru-RU" sz="3600" b="1" dirty="0"/>
              <a:t>«Нравственно-патриотическое воспитание детей дошкольного возраста через приобщение к культурно-историческим ценностям</a:t>
            </a:r>
            <a:r>
              <a:rPr lang="ru-RU" sz="3600" b="1" dirty="0" smtClean="0"/>
              <a:t>».</a:t>
            </a:r>
          </a:p>
          <a:p>
            <a:pPr algn="r"/>
            <a:r>
              <a:rPr lang="ru-RU" sz="2800" b="1" dirty="0" smtClean="0"/>
              <a:t>Воспитатель: Маркина Е. А.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3080118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8062664" cy="3119660"/>
          </a:xfrm>
        </p:spPr>
        <p:txBody>
          <a:bodyPr>
            <a:normAutofit/>
          </a:bodyPr>
          <a:lstStyle/>
          <a:p>
            <a:r>
              <a:rPr lang="ru-RU" sz="2800" dirty="0"/>
              <a:t>Нравственно-патриотическое воспитание детей является одной из основных задач  </a:t>
            </a:r>
            <a:r>
              <a:rPr lang="ru-RU" sz="2800" dirty="0" smtClean="0"/>
              <a:t>. </a:t>
            </a:r>
            <a:r>
              <a:rPr lang="ru-RU" sz="2800" dirty="0"/>
              <a:t>Данная тема созвучна с основной идеей программы развития нашего дошкольного учреждения, где среди прочих моментов выделено развитие духовного потенциала ребенка, приобщения его к ценностям окружающего мира.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4" y="3631276"/>
            <a:ext cx="4468813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55" t="882" b="-1"/>
          <a:stretch/>
        </p:blipFill>
        <p:spPr bwMode="auto">
          <a:xfrm>
            <a:off x="4644008" y="3742911"/>
            <a:ext cx="4093350" cy="26723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579376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1772816"/>
            <a:ext cx="8640959" cy="4824536"/>
          </a:xfrm>
        </p:spPr>
        <p:txBody>
          <a:bodyPr>
            <a:normAutofit fontScale="85000" lnSpcReduction="20000"/>
          </a:bodyPr>
          <a:lstStyle/>
          <a:p>
            <a:endParaRPr lang="ru-RU" dirty="0"/>
          </a:p>
          <a:p>
            <a:r>
              <a:rPr lang="ru-RU" dirty="0"/>
              <a:t>Воспитание любви и уважения к ближайшему окружению (семья, коллектив, привитие нравственных норм поведения);</a:t>
            </a:r>
          </a:p>
          <a:p>
            <a:r>
              <a:rPr lang="ru-RU" dirty="0"/>
              <a:t>Формирования чувства сопричастности ребенка к родной земле, природе и всему живому;</a:t>
            </a:r>
          </a:p>
          <a:p>
            <a:r>
              <a:rPr lang="ru-RU" dirty="0"/>
              <a:t>Формирование интереса, представлений о русской (мордовской) национальной культуре (народное творчество, обычаи, традиции), воспитание чувства гордости и достоинства как представителя своего народа;</a:t>
            </a:r>
          </a:p>
          <a:p>
            <a:r>
              <a:rPr lang="ru-RU" dirty="0"/>
              <a:t>Формирование представлений о своей малой родине (история города, люди, его прославившие), воспитание любви к своему краю;</a:t>
            </a:r>
          </a:p>
          <a:p>
            <a:r>
              <a:rPr lang="ru-RU" dirty="0"/>
              <a:t>Формирование представлений о Родине как многонациональном государстве, воспитание толерантности.</a:t>
            </a:r>
          </a:p>
          <a:p>
            <a:r>
              <a:rPr lang="ru-RU" dirty="0"/>
              <a:t>Задачи решаются во всех видах деятельности, так как воспитывают в ребенке не только патриотические чувства, но и формируют его взаимоотношения со взрослыми и сверстниками.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1584176"/>
          </a:xfrm>
        </p:spPr>
        <p:txBody>
          <a:bodyPr>
            <a:normAutofit/>
          </a:bodyPr>
          <a:lstStyle/>
          <a:p>
            <a:r>
              <a:rPr lang="ru-RU" sz="3100" dirty="0"/>
              <a:t>Исходя из этого, данная работа включает целый комплекс задач</a:t>
            </a:r>
            <a:r>
              <a:rPr lang="ru-RU" sz="3100" dirty="0" smtClean="0"/>
              <a:t>: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3699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332656"/>
            <a:ext cx="8710736" cy="3047652"/>
          </a:xfrm>
        </p:spPr>
        <p:txBody>
          <a:bodyPr>
            <a:normAutofit/>
          </a:bodyPr>
          <a:lstStyle/>
          <a:p>
            <a:r>
              <a:rPr lang="ru-RU" sz="2400" dirty="0"/>
              <a:t>Каждый вид деятельности создает благоприятные возможности для патриотического воспитания: на занятиях решаются задачи для познавательного развития ребенка, в игре прививаются навыки коллективизма, в трудовой деятельности – уважение к людям труда, трудолюбие, бережливость, организованность, чувство ответственности и долга.</a:t>
            </a:r>
          </a:p>
        </p:txBody>
      </p:sp>
      <p:pic>
        <p:nvPicPr>
          <p:cNvPr id="1026" name="Picture 2" descr="C:\Users\1\Desktop\лена\IMG_20230123_08300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2" t="11487" r="14718" b="9743"/>
          <a:stretch/>
        </p:blipFill>
        <p:spPr bwMode="auto">
          <a:xfrm>
            <a:off x="971600" y="3191662"/>
            <a:ext cx="2376264" cy="3330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191662"/>
            <a:ext cx="2584450" cy="344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537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188640"/>
            <a:ext cx="8568952" cy="3191668"/>
          </a:xfrm>
        </p:spPr>
        <p:txBody>
          <a:bodyPr>
            <a:normAutofit/>
          </a:bodyPr>
          <a:lstStyle/>
          <a:p>
            <a:r>
              <a:rPr lang="ru-RU" sz="2800" dirty="0"/>
              <a:t>Для реализации нравственно-патриотического воспитания необходимы важные условия</a:t>
            </a:r>
            <a:r>
              <a:rPr lang="ru-RU" sz="2800" dirty="0" smtClean="0"/>
              <a:t>: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/>
              <a:t>Повышение уровня самообразования педагогов:</a:t>
            </a:r>
            <a:br>
              <a:rPr lang="ru-RU" sz="2800" dirty="0"/>
            </a:br>
            <a:r>
              <a:rPr lang="ru-RU" sz="2800" dirty="0"/>
              <a:t>Педсоветы;</a:t>
            </a:r>
            <a:br>
              <a:rPr lang="ru-RU" sz="2800" dirty="0"/>
            </a:br>
            <a:r>
              <a:rPr lang="ru-RU" sz="2800" dirty="0"/>
              <a:t>Семинары-практикумы;</a:t>
            </a:r>
            <a:br>
              <a:rPr lang="ru-RU" sz="2800" dirty="0"/>
            </a:br>
            <a:r>
              <a:rPr lang="ru-RU" sz="2800" dirty="0"/>
              <a:t>Деловые игры;</a:t>
            </a:r>
            <a:br>
              <a:rPr lang="ru-RU" sz="2800" dirty="0"/>
            </a:br>
            <a:r>
              <a:rPr lang="ru-RU" sz="2800" dirty="0"/>
              <a:t>Показ открытых занятий.</a:t>
            </a:r>
            <a:endParaRPr lang="ru-RU" sz="28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061" y="3645024"/>
            <a:ext cx="4955233" cy="3013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9277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404664"/>
            <a:ext cx="8568952" cy="2975644"/>
          </a:xfrm>
        </p:spPr>
        <p:txBody>
          <a:bodyPr>
            <a:noAutofit/>
          </a:bodyPr>
          <a:lstStyle/>
          <a:p>
            <a:r>
              <a:rPr lang="ru-RU" sz="2800" dirty="0"/>
              <a:t>Создание предметно-развивающей среды:</a:t>
            </a:r>
            <a:br>
              <a:rPr lang="ru-RU" sz="2800" dirty="0"/>
            </a:br>
            <a:r>
              <a:rPr lang="ru-RU" sz="2800" dirty="0"/>
              <a:t>Оборудование специальных зон;</a:t>
            </a:r>
            <a:br>
              <a:rPr lang="ru-RU" sz="2800" dirty="0"/>
            </a:br>
            <a:r>
              <a:rPr lang="ru-RU" sz="2800" dirty="0"/>
              <a:t>Предметы народно-прикладного искусства;</a:t>
            </a:r>
            <a:br>
              <a:rPr lang="ru-RU" sz="2800" dirty="0"/>
            </a:br>
            <a:r>
              <a:rPr lang="ru-RU" sz="2800" dirty="0"/>
              <a:t>Дидактические и сюжетно-ролевые игры патриотической направленности;</a:t>
            </a:r>
            <a:br>
              <a:rPr lang="ru-RU" sz="2800" dirty="0"/>
            </a:br>
            <a:r>
              <a:rPr lang="ru-RU" sz="2800" dirty="0"/>
              <a:t>Наглядно-иллюстрированный материал;</a:t>
            </a:r>
            <a:br>
              <a:rPr lang="ru-RU" sz="2800" dirty="0"/>
            </a:br>
            <a:r>
              <a:rPr lang="ru-RU" sz="2800" dirty="0"/>
              <a:t>Организация выставок детского творчества.</a:t>
            </a:r>
            <a:endParaRPr lang="ru-RU" sz="28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1"/>
          <a:stretch/>
        </p:blipFill>
        <p:spPr bwMode="auto">
          <a:xfrm>
            <a:off x="1259632" y="3471804"/>
            <a:ext cx="2441699" cy="3147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70"/>
          <a:stretch/>
        </p:blipFill>
        <p:spPr bwMode="auto">
          <a:xfrm>
            <a:off x="5580112" y="3467154"/>
            <a:ext cx="2592288" cy="3218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7469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Деловая игра «Педагогический экспресс».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6351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04664"/>
            <a:ext cx="7772400" cy="1584176"/>
          </a:xfrm>
        </p:spPr>
        <p:txBody>
          <a:bodyPr/>
          <a:lstStyle/>
          <a:p>
            <a:r>
              <a:rPr lang="ru-RU" dirty="0"/>
              <a:t>М</a:t>
            </a:r>
            <a:r>
              <a:rPr lang="ru-RU" dirty="0" smtClean="0"/>
              <a:t>астер-класс </a:t>
            </a:r>
            <a:r>
              <a:rPr lang="ru-RU" dirty="0"/>
              <a:t>для </a:t>
            </a:r>
            <a:r>
              <a:rPr lang="ru-RU" dirty="0" smtClean="0"/>
              <a:t>педагогов «Кукла – берегиня» 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916832"/>
            <a:ext cx="7416824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8598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Спасибо за внимание 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916832"/>
            <a:ext cx="7463423" cy="448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2431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404664"/>
            <a:ext cx="8206680" cy="2232248"/>
          </a:xfrm>
        </p:spPr>
        <p:txBody>
          <a:bodyPr>
            <a:noAutofit/>
          </a:bodyPr>
          <a:lstStyle/>
          <a:p>
            <a:r>
              <a:rPr lang="ru-RU" sz="2800" b="1" dirty="0"/>
              <a:t>Россия – одно из самых многонациональных государств мира. Ее населяют более 100 больших и малых народов, различных по происхождению, языку, культуре, особенностям быта, но тесно связанных с общностью исторических судеб.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222785"/>
            <a:ext cx="4392487" cy="35010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243098"/>
            <a:ext cx="4139952" cy="34806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8720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16632"/>
            <a:ext cx="8784976" cy="3600400"/>
          </a:xfrm>
        </p:spPr>
        <p:txBody>
          <a:bodyPr>
            <a:noAutofit/>
          </a:bodyPr>
          <a:lstStyle/>
          <a:p>
            <a:pPr>
              <a:lnSpc>
                <a:spcPts val="2880"/>
              </a:lnSpc>
            </a:pPr>
            <a:r>
              <a:rPr lang="ru-RU" sz="3200" b="1" dirty="0" smtClean="0"/>
              <a:t>Знание </a:t>
            </a:r>
            <a:r>
              <a:rPr lang="ru-RU" sz="3200" b="1" dirty="0"/>
              <a:t>истории своего народа, основных элементов народной культуры позволяет сохранить преемственность поколений. Связь времен и поколений обеспечивают традиции, обычаи, обряды. Известно, что полюбить можно то, что знаешь. Если дошкольникам не рассказывать о том, как жили их предки в древности, трудно воспитать в них чувство любви и уважения к своему народу</a:t>
            </a:r>
            <a:r>
              <a:rPr lang="ru-RU" sz="3200" b="1" dirty="0" smtClean="0"/>
              <a:t>.</a:t>
            </a:r>
            <a:endParaRPr lang="ru-RU" sz="3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927688"/>
            <a:ext cx="4153649" cy="27599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861049"/>
            <a:ext cx="4316520" cy="28494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3461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260648"/>
            <a:ext cx="8064896" cy="4536504"/>
          </a:xfrm>
        </p:spPr>
        <p:txBody>
          <a:bodyPr>
            <a:normAutofit/>
          </a:bodyPr>
          <a:lstStyle/>
          <a:p>
            <a:r>
              <a:rPr lang="ru-RU" sz="3200" b="1" dirty="0"/>
              <a:t> </a:t>
            </a:r>
            <a:r>
              <a:rPr lang="ru-RU" sz="4000" b="1" dirty="0"/>
              <a:t>Цель нашего </a:t>
            </a:r>
            <a:r>
              <a:rPr lang="ru-RU" sz="4000" b="1" dirty="0">
                <a:solidFill>
                  <a:schemeClr val="bg1"/>
                </a:solidFill>
              </a:rPr>
              <a:t>семинара </a:t>
            </a:r>
            <a:r>
              <a:rPr lang="ru-RU" sz="4000" dirty="0">
                <a:solidFill>
                  <a:schemeClr val="bg1"/>
                </a:solidFill>
              </a:rPr>
              <a:t>сегодня самим педагогам повысить уровень своего профессионального мастерства педагогов по нравственно – патриотическому воспитанию детей дошкольного возраста</a:t>
            </a:r>
            <a:r>
              <a:rPr lang="ru-RU" sz="32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33346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260648"/>
            <a:ext cx="8712968" cy="1512168"/>
          </a:xfrm>
        </p:spPr>
        <p:txBody>
          <a:bodyPr>
            <a:normAutofit fontScale="90000"/>
          </a:bodyPr>
          <a:lstStyle/>
          <a:p>
            <a:pPr algn="r"/>
            <a:r>
              <a:rPr lang="ru-RU" sz="2800" dirty="0" smtClean="0"/>
              <a:t> 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«Каждая нация, большая или малая, имеет свои культурные ценности и из этих ценностей складывается великое духовное достояние человека</a:t>
            </a: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».</a:t>
            </a:r>
            <a:b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Михаил  Александрович  Шолохов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1772817"/>
            <a:ext cx="8712968" cy="1872208"/>
          </a:xfrm>
        </p:spPr>
        <p:txBody>
          <a:bodyPr>
            <a:noAutofit/>
          </a:bodyPr>
          <a:lstStyle/>
          <a:p>
            <a:r>
              <a:rPr lang="ru-RU" sz="3200" dirty="0"/>
              <a:t>Культура – это материальные и духовные ценности, которые создает человек на протяжении своей истории.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86582"/>
            <a:ext cx="4221437" cy="30307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694776"/>
            <a:ext cx="4162859" cy="2922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5547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6"/>
            <a:ext cx="7772400" cy="2448272"/>
          </a:xfrm>
        </p:spPr>
        <p:txBody>
          <a:bodyPr>
            <a:normAutofit/>
          </a:bodyPr>
          <a:lstStyle/>
          <a:p>
            <a:r>
              <a:rPr lang="ru-RU" sz="3600" dirty="0"/>
              <a:t>Культурные ценности – ценности, имеющие историческое, художественное, научное или иное культурное значение.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6"/>
          <a:stretch/>
        </p:blipFill>
        <p:spPr bwMode="auto">
          <a:xfrm>
            <a:off x="179512" y="3542189"/>
            <a:ext cx="2309813" cy="31876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385" y="4149080"/>
            <a:ext cx="3628468" cy="22677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008" y="3542189"/>
            <a:ext cx="2218611" cy="29320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72826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2592288"/>
          </a:xfrm>
        </p:spPr>
        <p:txBody>
          <a:bodyPr>
            <a:normAutofit/>
          </a:bodyPr>
          <a:lstStyle/>
          <a:p>
            <a:r>
              <a:rPr lang="ru-RU" sz="2800" dirty="0"/>
              <a:t>Традиции – это то, что имеет большое значение для человека, но не создано им самим, а получено от предшественников.</a:t>
            </a:r>
            <a:br>
              <a:rPr lang="ru-RU" sz="2800" dirty="0"/>
            </a:b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96"/>
          <a:stretch/>
        </p:blipFill>
        <p:spPr bwMode="auto">
          <a:xfrm>
            <a:off x="107503" y="4158275"/>
            <a:ext cx="4249737" cy="2692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6" r="3121"/>
          <a:stretch/>
        </p:blipFill>
        <p:spPr bwMode="auto">
          <a:xfrm>
            <a:off x="4716016" y="4158275"/>
            <a:ext cx="3865276" cy="2545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7" t="12410" b="15938"/>
          <a:stretch/>
        </p:blipFill>
        <p:spPr bwMode="auto">
          <a:xfrm>
            <a:off x="2675351" y="2011425"/>
            <a:ext cx="3937778" cy="22375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7361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88640"/>
            <a:ext cx="8712968" cy="2880320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Ребёнок - стоит вначале своего жизненного пути и постигает смысл ценностей, которые и будут определять его образ Человека. Взрослые несут ответственность за духовную и физическую жизнь ребёнка, за складывающуюся в его сознании картину мира, за отношения с ним</a:t>
            </a:r>
            <a:r>
              <a:rPr lang="ru-RU" sz="2800" b="1" dirty="0" smtClean="0">
                <a:solidFill>
                  <a:schemeClr val="bg1"/>
                </a:solidFill>
              </a:rPr>
              <a:t>.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r="3717"/>
          <a:stretch/>
        </p:blipFill>
        <p:spPr bwMode="auto">
          <a:xfrm>
            <a:off x="2736522" y="3356992"/>
            <a:ext cx="4032448" cy="3286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8146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88640"/>
            <a:ext cx="8784976" cy="2952328"/>
          </a:xfrm>
        </p:spPr>
        <p:txBody>
          <a:bodyPr>
            <a:normAutofit/>
          </a:bodyPr>
          <a:lstStyle/>
          <a:p>
            <a:r>
              <a:rPr lang="ru-RU" sz="2800" b="1" dirty="0"/>
              <a:t>Вот почему так важно, чтобы мама и папа, и мы педагоги были рядом с ним, помогали соприкасаться с народными традициями, историей, культурой,  поддержать его интересы к прошлому и настоящему родной земли, воспитывать патриотизм, любовь  и гордость к своей Родине.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63354"/>
            <a:ext cx="4318471" cy="28339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43"/>
          <a:stretch/>
        </p:blipFill>
        <p:spPr bwMode="auto">
          <a:xfrm>
            <a:off x="107504" y="3763354"/>
            <a:ext cx="4291227" cy="28083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777239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2773</TotalTime>
  <Words>569</Words>
  <Application>Microsoft Office PowerPoint</Application>
  <PresentationFormat>Экран (4:3)</PresentationFormat>
  <Paragraphs>27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Волна</vt:lpstr>
      <vt:lpstr>Структурное подразделение «Детский сад комбинированного вида «Ягодка» МБДОУ «Детский сад планета детства» комбинированного вида»</vt:lpstr>
      <vt:lpstr>Россия – одно из самых многонациональных государств мира. Ее населяют более 100 больших и малых народов, различных по происхождению, языку, культуре, особенностям быта, но тесно связанных с общностью исторических судеб.</vt:lpstr>
      <vt:lpstr>Знание истории своего народа, основных элементов народной культуры позволяет сохранить преемственность поколений. Связь времен и поколений обеспечивают традиции, обычаи, обряды. Известно, что полюбить можно то, что знаешь. Если дошкольникам не рассказывать о том, как жили их предки в древности, трудно воспитать в них чувство любви и уважения к своему народу.</vt:lpstr>
      <vt:lpstr> Цель нашего семинара сегодня самим педагогам повысить уровень своего профессионального мастерства педагогов по нравственно – патриотическому воспитанию детей дошкольного возраста.</vt:lpstr>
      <vt:lpstr> «Каждая нация, большая или малая, имеет свои культурные ценности и из этих ценностей складывается великое духовное достояние человека».  Михаил  Александрович  Шолохов </vt:lpstr>
      <vt:lpstr>Культурные ценности – ценности, имеющие историческое, художественное, научное или иное культурное значение.</vt:lpstr>
      <vt:lpstr>Традиции – это то, что имеет большое значение для человека, но не создано им самим, а получено от предшественников.  </vt:lpstr>
      <vt:lpstr>Ребёнок - стоит вначале своего жизненного пути и постигает смысл ценностей, которые и будут определять его образ Человека. Взрослые несут ответственность за духовную и физическую жизнь ребёнка, за складывающуюся в его сознании картину мира, за отношения с ним.</vt:lpstr>
      <vt:lpstr>Вот почему так важно, чтобы мама и папа, и мы педагоги были рядом с ним, помогали соприкасаться с народными традициями, историей, культурой,  поддержать его интересы к прошлому и настоящему родной земли, воспитывать патриотизм, любовь  и гордость к своей Родине.</vt:lpstr>
      <vt:lpstr>Нравственно-патриотическое воспитание детей является одной из основных задач  . Данная тема созвучна с основной идеей программы развития нашего дошкольного учреждения, где среди прочих моментов выделено развитие духовного потенциала ребенка, приобщения его к ценностям окружающего мира.</vt:lpstr>
      <vt:lpstr>Исходя из этого, данная работа включает целый комплекс задач:</vt:lpstr>
      <vt:lpstr>Каждый вид деятельности создает благоприятные возможности для патриотического воспитания: на занятиях решаются задачи для познавательного развития ребенка, в игре прививаются навыки коллективизма, в трудовой деятельности – уважение к людям труда, трудолюбие, бережливость, организованность, чувство ответственности и долга.</vt:lpstr>
      <vt:lpstr>Для реализации нравственно-патриотического воспитания необходимы важные условия: Повышение уровня самообразования педагогов: Педсоветы; Семинары-практикумы; Деловые игры; Показ открытых занятий.</vt:lpstr>
      <vt:lpstr>Создание предметно-развивающей среды: Оборудование специальных зон; Предметы народно-прикладного искусства; Дидактические и сюжетно-ролевые игры патриотической направленности; Наглядно-иллюстрированный материал; Организация выставок детского творчества.</vt:lpstr>
      <vt:lpstr>Деловая игра «Педагогический экспресс». </vt:lpstr>
      <vt:lpstr>Мастер-класс для педагогов «Кукла – берегиня» </vt:lpstr>
      <vt:lpstr>Спасибо за внимание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19</cp:revision>
  <dcterms:created xsi:type="dcterms:W3CDTF">2023-01-22T20:57:44Z</dcterms:created>
  <dcterms:modified xsi:type="dcterms:W3CDTF">2023-01-26T07:00:33Z</dcterms:modified>
</cp:coreProperties>
</file>