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72" r:id="rId9"/>
    <p:sldId id="262" r:id="rId10"/>
    <p:sldId id="263" r:id="rId11"/>
    <p:sldId id="264" r:id="rId12"/>
    <p:sldId id="265" r:id="rId13"/>
    <p:sldId id="273" r:id="rId14"/>
    <p:sldId id="277" r:id="rId15"/>
    <p:sldId id="274" r:id="rId16"/>
    <p:sldId id="279" r:id="rId17"/>
    <p:sldId id="275" r:id="rId18"/>
    <p:sldId id="281" r:id="rId19"/>
    <p:sldId id="280" r:id="rId20"/>
    <p:sldId id="282" r:id="rId21"/>
    <p:sldId id="266" r:id="rId22"/>
    <p:sldId id="267" r:id="rId23"/>
    <p:sldId id="268" r:id="rId24"/>
    <p:sldId id="269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9BD"/>
    <a:srgbClr val="5B25AB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8287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ТЕХНОЛОГИЯ РАЗВИТИЯ КРИТИЧЕСКОГО МЫШЛЕНИЯ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5B25AB"/>
                </a:solidFill>
                <a:latin typeface="Times New Roman" pitchFamily="18" charset="0"/>
                <a:cs typeface="Times New Roman" pitchFamily="18" charset="0"/>
              </a:rPr>
              <a:t>Конкурс «Поиск. Технология. Успех.»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Дьячкова Елена Алексеевна,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 начальных классов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МОУ « Лямбирская СОШ №2»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ru-RU" dirty="0" smtClean="0"/>
              <a:t>Третья стадия «Рефлексия»</a:t>
            </a:r>
            <a:br>
              <a:rPr lang="ru-RU" dirty="0" smtClean="0"/>
            </a:br>
            <a:r>
              <a:rPr lang="ru-RU" sz="3200" b="1" dirty="0" smtClean="0">
                <a:solidFill>
                  <a:srgbClr val="800000"/>
                </a:solidFill>
              </a:rPr>
              <a:t>«Синквейн» 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Алгоритм написания:</a:t>
            </a:r>
            <a:endParaRPr lang="ru-RU" dirty="0" smtClean="0"/>
          </a:p>
          <a:p>
            <a:r>
              <a:rPr lang="ru-RU" dirty="0" smtClean="0"/>
              <a:t>1 строка - одно слово (существительное), которое обозначает предмет или объект,  о котором пойдет речь в синквейне;</a:t>
            </a:r>
          </a:p>
          <a:p>
            <a:r>
              <a:rPr lang="ru-RU" dirty="0" smtClean="0"/>
              <a:t>2 строка – 2 прилагательных, описывающих признаки объекта;</a:t>
            </a:r>
          </a:p>
          <a:p>
            <a:r>
              <a:rPr lang="ru-RU" dirty="0" smtClean="0"/>
              <a:t>3 строка – 3 глагола, описывающих  характерные действия;</a:t>
            </a:r>
          </a:p>
          <a:p>
            <a:r>
              <a:rPr lang="ru-RU" dirty="0" smtClean="0"/>
              <a:t>4 строка – фраза из 4 слов на эту тему;</a:t>
            </a:r>
          </a:p>
          <a:p>
            <a:r>
              <a:rPr lang="ru-RU" dirty="0" smtClean="0"/>
              <a:t>5 строка – суть предмета или объекта (Одно существительное или фраза)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B25AB"/>
                </a:solidFill>
              </a:rPr>
              <a:t>Окружающий мир</a:t>
            </a:r>
            <a:br>
              <a:rPr lang="ru-RU" dirty="0" smtClean="0">
                <a:solidFill>
                  <a:srgbClr val="5B25AB"/>
                </a:solidFill>
              </a:rPr>
            </a:br>
            <a:r>
              <a:rPr lang="ru-RU" dirty="0" smtClean="0">
                <a:solidFill>
                  <a:srgbClr val="5B25AB"/>
                </a:solidFill>
              </a:rPr>
              <a:t> тема « Дикие животные» </a:t>
            </a:r>
            <a:endParaRPr lang="ru-RU" dirty="0">
              <a:solidFill>
                <a:srgbClr val="5B25A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        Лиса</a:t>
            </a:r>
            <a:endParaRPr lang="ru-RU" sz="2800" dirty="0" smtClean="0"/>
          </a:p>
          <a:p>
            <a:r>
              <a:rPr lang="ru-RU" sz="2800" dirty="0" smtClean="0"/>
              <a:t>Рыжая, хитрая</a:t>
            </a:r>
          </a:p>
          <a:p>
            <a:r>
              <a:rPr lang="ru-RU" sz="2800" dirty="0" smtClean="0"/>
              <a:t>Охотится, </a:t>
            </a:r>
            <a:r>
              <a:rPr lang="ru-RU" sz="2800" dirty="0" smtClean="0"/>
              <a:t>ворует, </a:t>
            </a:r>
            <a:r>
              <a:rPr lang="ru-RU" sz="2800" dirty="0" smtClean="0"/>
              <a:t>заботится</a:t>
            </a:r>
          </a:p>
          <a:p>
            <a:r>
              <a:rPr lang="ru-RU" sz="2800" dirty="0" smtClean="0"/>
              <a:t>Роет нору для лисят</a:t>
            </a:r>
          </a:p>
          <a:p>
            <a:r>
              <a:rPr lang="ru-RU" sz="2800" dirty="0" smtClean="0"/>
              <a:t>Хищник</a:t>
            </a:r>
          </a:p>
          <a:p>
            <a:pPr algn="ctr">
              <a:buNone/>
            </a:pPr>
            <a:endParaRPr lang="ru-RU" sz="2800" dirty="0"/>
          </a:p>
        </p:txBody>
      </p:sp>
      <p:pic>
        <p:nvPicPr>
          <p:cNvPr id="5" name="Picture 2" descr="C:\Users\123\Desktop\150387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0"/>
            <a:ext cx="3069596" cy="2649297"/>
          </a:xfrm>
          <a:prstGeom prst="rect">
            <a:avLst/>
          </a:prstGeom>
          <a:noFill/>
        </p:spPr>
      </p:pic>
      <p:pic>
        <p:nvPicPr>
          <p:cNvPr id="6" name="Picture 2" descr="C:\Users\123\Desktop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14800"/>
            <a:ext cx="3169709" cy="2377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4509BD"/>
                </a:solidFill>
              </a:rPr>
              <a:t>Математика </a:t>
            </a:r>
            <a:br>
              <a:rPr lang="ru-RU" dirty="0" smtClean="0">
                <a:solidFill>
                  <a:srgbClr val="4509BD"/>
                </a:solidFill>
              </a:rPr>
            </a:br>
            <a:r>
              <a:rPr lang="ru-RU" dirty="0" smtClean="0">
                <a:solidFill>
                  <a:srgbClr val="4509BD"/>
                </a:solidFill>
              </a:rPr>
              <a:t>Тема «Числа второго десятка»</a:t>
            </a:r>
            <a:endParaRPr lang="ru-RU" dirty="0">
              <a:solidFill>
                <a:srgbClr val="4509BD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Число</a:t>
            </a:r>
          </a:p>
          <a:p>
            <a:r>
              <a:rPr lang="ru-RU" dirty="0" smtClean="0"/>
              <a:t>Однозначное, двузначное</a:t>
            </a:r>
          </a:p>
          <a:p>
            <a:r>
              <a:rPr lang="ru-RU" dirty="0" smtClean="0"/>
              <a:t>Пишем, вычитаем, решаем</a:t>
            </a:r>
          </a:p>
          <a:p>
            <a:r>
              <a:rPr lang="ru-RU" dirty="0" smtClean="0"/>
              <a:t>Решать- много знать</a:t>
            </a:r>
          </a:p>
          <a:p>
            <a:r>
              <a:rPr lang="ru-RU" dirty="0" smtClean="0"/>
              <a:t>Счет</a:t>
            </a:r>
            <a:endParaRPr lang="ru-RU" dirty="0"/>
          </a:p>
        </p:txBody>
      </p:sp>
      <p:pic>
        <p:nvPicPr>
          <p:cNvPr id="7" name="Picture 2" descr="C:\Users\123\Desktop\list_64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429000"/>
            <a:ext cx="3657600" cy="27432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Творчество и обучение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Синквейн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5842" name="Picture 2" descr="C:\Users\123\Desktop\мыло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81200"/>
            <a:ext cx="5244353" cy="3810000"/>
          </a:xfrm>
          <a:prstGeom prst="rect">
            <a:avLst/>
          </a:prstGeom>
          <a:noFill/>
          <a:ln w="38100">
            <a:solidFill>
              <a:srgbClr val="4509BD"/>
            </a:solidFill>
          </a:ln>
        </p:spPr>
      </p:pic>
      <p:pic>
        <p:nvPicPr>
          <p:cNvPr id="35843" name="Picture 3" descr="C:\Users\123\Desktop\06-300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123\Downloads\с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858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123\Desktop\уу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71600"/>
            <a:ext cx="6229855" cy="4525963"/>
          </a:xfrm>
          <a:prstGeom prst="rect">
            <a:avLst/>
          </a:prstGeom>
          <a:noFill/>
          <a:ln w="28575">
            <a:solidFill>
              <a:srgbClr val="5B25AB"/>
            </a:solidFill>
          </a:ln>
        </p:spPr>
      </p:pic>
      <p:pic>
        <p:nvPicPr>
          <p:cNvPr id="36867" name="Picture 3" descr="C:\Users\123\Desktop\ec3a5b74f45991778063bc9ef7fd859d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285750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123\Desktop\ч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57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Синквейн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7890" name="Picture 2" descr="C:\Users\123\Desktop\11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76400"/>
            <a:ext cx="6229855" cy="4525963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37891" name="Picture 3" descr="C:\Users\123\Desktop\80820185_large_0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1803352" cy="1884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4509BD"/>
                </a:solidFill>
              </a:rPr>
              <a:t>Выставка творческих работ</a:t>
            </a:r>
            <a:endParaRPr lang="ru-RU" b="1" dirty="0">
              <a:solidFill>
                <a:srgbClr val="4509BD"/>
              </a:solidFill>
            </a:endParaRPr>
          </a:p>
        </p:txBody>
      </p:sp>
      <p:pic>
        <p:nvPicPr>
          <p:cNvPr id="40962" name="Picture 2" descr="C:\Users\123\Downloads\яяя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123\Downloads\яяяяя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7355417" cy="5516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развития критического мышления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33528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Позволяет оживить урок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3124200"/>
            <a:ext cx="52578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Делает урок увлекательным и эмоциональным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343400"/>
            <a:ext cx="7696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Раскрывает потенциальные возможности каждого обучающегося</a:t>
            </a:r>
            <a:endParaRPr lang="ru-RU" b="1" dirty="0"/>
          </a:p>
        </p:txBody>
      </p: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>
            <a:off x="4572000" y="1417638"/>
            <a:ext cx="76200" cy="163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 flipH="1">
            <a:off x="2590800" y="1417638"/>
            <a:ext cx="1981200" cy="2849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</p:cNvCxnSpPr>
          <p:nvPr/>
        </p:nvCxnSpPr>
        <p:spPr>
          <a:xfrm flipH="1">
            <a:off x="3124200" y="1417638"/>
            <a:ext cx="1447800" cy="48736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</a:t>
            </a:r>
            <a:r>
              <a:rPr lang="ru-RU" dirty="0" smtClean="0"/>
              <a:t>д</a:t>
            </a:r>
            <a:r>
              <a:rPr lang="ru-RU" dirty="0" smtClean="0"/>
              <a:t>уальная и групповая </a:t>
            </a:r>
            <a:br>
              <a:rPr lang="ru-RU" dirty="0" smtClean="0"/>
            </a:br>
            <a:r>
              <a:rPr lang="ru-RU" dirty="0" smtClean="0"/>
              <a:t>форма работы</a:t>
            </a:r>
            <a:endParaRPr lang="ru-RU" dirty="0"/>
          </a:p>
        </p:txBody>
      </p:sp>
      <p:pic>
        <p:nvPicPr>
          <p:cNvPr id="41986" name="Picture 2" descr="C:\Users\123\Desktop\1111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114799" cy="3086099"/>
          </a:xfrm>
          <a:prstGeom prst="rect">
            <a:avLst/>
          </a:prstGeom>
          <a:noFill/>
        </p:spPr>
      </p:pic>
      <p:pic>
        <p:nvPicPr>
          <p:cNvPr id="6" name="Picture 2" descr="C:\Users\123\Downloads\ччч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00400"/>
            <a:ext cx="4236508" cy="3177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Результативность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9" name="Picture 3" descr="G:\для аттестации\Матв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3200483" cy="4525963"/>
          </a:xfrm>
          <a:prstGeom prst="rect">
            <a:avLst/>
          </a:prstGeom>
          <a:noFill/>
        </p:spPr>
      </p:pic>
      <p:pic>
        <p:nvPicPr>
          <p:cNvPr id="4100" name="Picture 4" descr="G:\для аттестации\Матвей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43000"/>
            <a:ext cx="2971800" cy="4244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23\Desktop\111111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762000"/>
            <a:ext cx="3886200" cy="5501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для аттестации\Абузяров Радмир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2262541" cy="3200400"/>
          </a:xfrm>
          <a:prstGeom prst="rect">
            <a:avLst/>
          </a:prstGeom>
          <a:noFill/>
        </p:spPr>
      </p:pic>
      <p:pic>
        <p:nvPicPr>
          <p:cNvPr id="6147" name="Picture 3" descr="G:\для аттестации\Азисова Самира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00200"/>
            <a:ext cx="2347951" cy="3321214"/>
          </a:xfrm>
          <a:prstGeom prst="rect">
            <a:avLst/>
          </a:prstGeom>
          <a:noFill/>
        </p:spPr>
      </p:pic>
      <p:pic>
        <p:nvPicPr>
          <p:cNvPr id="7" name="Рисунок 6" descr="G:\для аттестации\Ганиева Анна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38400"/>
            <a:ext cx="2133600" cy="3200400"/>
          </a:xfrm>
          <a:prstGeom prst="rect">
            <a:avLst/>
          </a:prstGeom>
          <a:noFill/>
        </p:spPr>
      </p:pic>
      <p:pic>
        <p:nvPicPr>
          <p:cNvPr id="9" name="Рисунок 8" descr="G:\для аттестации\Тумаров Самат (2)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505200"/>
            <a:ext cx="213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idx="1"/>
          </p:nvPr>
        </p:nvGraphicFramePr>
        <p:xfrm>
          <a:off x="3124200" y="1752600"/>
          <a:ext cx="2895600" cy="4097639"/>
        </p:xfrm>
        <a:graphic>
          <a:graphicData uri="http://schemas.openxmlformats.org/presentationml/2006/ole">
            <p:oleObj spid="_x0000_s7170" name="Acrobat Document" r:id="rId3" imgW="5667139" imgH="8019997" progId="AcroExch.Document.7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52400" y="228600"/>
          <a:ext cx="2871787" cy="4064000"/>
        </p:xfrm>
        <a:graphic>
          <a:graphicData uri="http://schemas.openxmlformats.org/presentationml/2006/ole">
            <p:oleObj spid="_x0000_s7171" name="Acrobat Document" r:id="rId4" imgW="5667139" imgH="8019997" progId="AcroExch.Document.7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096000" y="2590800"/>
          <a:ext cx="2871787" cy="4064000"/>
        </p:xfrm>
        <a:graphic>
          <a:graphicData uri="http://schemas.openxmlformats.org/presentationml/2006/ole">
            <p:oleObj spid="_x0000_s7172" name="Acrobat Document" r:id="rId5" imgW="5667139" imgH="8019997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ru-RU" dirty="0" smtClean="0"/>
              <a:t>Обучающиеся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28956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Самостоятельно добывают знания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3810000"/>
            <a:ext cx="3733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Учатся слушать друг друга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3000" y="51054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Делают выводы и обобщения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895600" y="2133600"/>
            <a:ext cx="1676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72000" y="2133600"/>
            <a:ext cx="0" cy="1600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2133600"/>
            <a:ext cx="3962400" cy="2895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УУД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4509BD"/>
                </a:solidFill>
              </a:rPr>
              <a:t>Личностные</a:t>
            </a:r>
            <a:r>
              <a:rPr lang="ru-RU" dirty="0" smtClean="0"/>
              <a:t> ( развитие коммуникативных способностей)</a:t>
            </a:r>
          </a:p>
          <a:p>
            <a:r>
              <a:rPr lang="ru-RU" b="1" dirty="0" smtClean="0">
                <a:solidFill>
                  <a:srgbClr val="4509BD"/>
                </a:solidFill>
              </a:rPr>
              <a:t>Метапредметные</a:t>
            </a:r>
            <a:r>
              <a:rPr lang="ru-RU" dirty="0" smtClean="0"/>
              <a:t> (овладение навыками смыслового чтения, овладение логическими действиями сравнения, анализа, синтеза, обобщения.)</a:t>
            </a:r>
          </a:p>
          <a:p>
            <a:r>
              <a:rPr lang="ru-RU" dirty="0" smtClean="0"/>
              <a:t>                 </a:t>
            </a:r>
            <a:r>
              <a:rPr lang="ru-RU" b="1" dirty="0" smtClean="0">
                <a:solidFill>
                  <a:srgbClr val="4509BD"/>
                </a:solidFill>
              </a:rPr>
              <a:t>Предметные</a:t>
            </a:r>
            <a:r>
              <a:rPr lang="ru-RU" dirty="0" smtClean="0"/>
              <a:t> (новые знания по</a:t>
            </a:r>
          </a:p>
          <a:p>
            <a:pPr>
              <a:buNone/>
            </a:pPr>
            <a:r>
              <a:rPr lang="ru-RU" dirty="0" smtClean="0"/>
              <a:t>                     конкретному премету)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Базовая модель технологии РКМ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 стадии: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Вызов»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Осмысление»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Рефлексия»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Стадия «Вызов»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23\Downloads\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23\Desktop\gotovye-prakticheskie-raboty-po-geografii-10-klass4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6837889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20688"/>
            <a:ext cx="2579467" cy="3034667"/>
          </a:xfrm>
          <a:prstGeom prst="rect">
            <a:avLst/>
          </a:prstGeom>
          <a:noFill/>
          <a:ln w="76200" cmpd="tri">
            <a:solidFill>
              <a:srgbClr val="66FF66"/>
            </a:solidFill>
            <a:miter lim="800000"/>
            <a:headEnd/>
            <a:tailEnd/>
          </a:ln>
          <a:effectLst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057400" y="4038600"/>
            <a:ext cx="6553200" cy="156966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CCFF99"/>
              </a:gs>
              <a:gs pos="100000">
                <a:srgbClr val="99FF99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/>
              <a:t>Что будет дальше?</a:t>
            </a:r>
            <a:endParaRPr lang="ru-RU" sz="2400" b="1" dirty="0"/>
          </a:p>
          <a:p>
            <a:r>
              <a:rPr lang="ru-RU" sz="2400" b="1" dirty="0" smtClean="0"/>
              <a:t>Чем закончится рассказ?</a:t>
            </a:r>
            <a:endParaRPr lang="ru-RU" sz="2400" b="1" dirty="0"/>
          </a:p>
          <a:p>
            <a:r>
              <a:rPr lang="ru-RU" sz="2400" b="1" dirty="0" smtClean="0"/>
              <a:t>Как будут развиваться события после финала?</a:t>
            </a:r>
          </a:p>
          <a:p>
            <a:endParaRPr lang="ru-RU" sz="2400" b="1" dirty="0"/>
          </a:p>
        </p:txBody>
      </p:sp>
      <p:sp>
        <p:nvSpPr>
          <p:cNvPr id="12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7467600" cy="4180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Прием «Дерево предсказаний»</a:t>
            </a:r>
            <a:endParaRPr kumimoji="0" lang="ru-RU" sz="3600" b="1" i="0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Стадия «Осмысление»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800000"/>
                </a:solidFill>
              </a:rPr>
              <a:t>« Кубик Блума»</a:t>
            </a:r>
            <a:endParaRPr lang="ru-RU" sz="36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- НАЗОВИ </a:t>
            </a:r>
          </a:p>
          <a:p>
            <a:pPr algn="ctr">
              <a:buNone/>
            </a:pPr>
            <a:r>
              <a:rPr lang="ru-RU" dirty="0" smtClean="0"/>
              <a:t>- ПОЧЕМУ</a:t>
            </a:r>
          </a:p>
          <a:p>
            <a:pPr algn="ctr">
              <a:buNone/>
            </a:pPr>
            <a:r>
              <a:rPr lang="ru-RU" dirty="0" smtClean="0"/>
              <a:t>-ОБЪЯСНИ (ты уверен, ты действительно думаешь...)</a:t>
            </a:r>
          </a:p>
          <a:p>
            <a:pPr algn="ctr">
              <a:buNone/>
            </a:pPr>
            <a:r>
              <a:rPr lang="ru-RU" dirty="0" smtClean="0"/>
              <a:t>-ПРЕДЛОЖИ</a:t>
            </a:r>
          </a:p>
          <a:p>
            <a:pPr algn="ctr">
              <a:buFontTx/>
              <a:buChar char="-"/>
            </a:pPr>
            <a:r>
              <a:rPr lang="ru-RU" dirty="0" smtClean="0"/>
              <a:t>ПРИДУМАЙ</a:t>
            </a:r>
          </a:p>
          <a:p>
            <a:pPr algn="ctr">
              <a:buFontTx/>
              <a:buChar char="-"/>
            </a:pPr>
            <a:r>
              <a:rPr lang="ru-RU" dirty="0" smtClean="0"/>
              <a:t>ПОДЕЛИСЬ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275</Words>
  <Application>Microsoft Office PowerPoint</Application>
  <PresentationFormat>Экран (4:3)</PresentationFormat>
  <Paragraphs>68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Office Theme</vt:lpstr>
      <vt:lpstr>Acrobat Document</vt:lpstr>
      <vt:lpstr>ТЕХНОЛОГИЯ РАЗВИТИЯ КРИТИЧЕСКОГО МЫШЛЕНИЯ</vt:lpstr>
      <vt:lpstr>Технология развития критического мышления</vt:lpstr>
      <vt:lpstr>АКТУАЛЬНОСТЬ</vt:lpstr>
      <vt:lpstr>Формирование УУД</vt:lpstr>
      <vt:lpstr>Базовая модель технологии РКМ</vt:lpstr>
      <vt:lpstr>Стадия «Вызов» Кластер</vt:lpstr>
      <vt:lpstr>Слайд 7</vt:lpstr>
      <vt:lpstr>Прием «Дерево предсказаний»</vt:lpstr>
      <vt:lpstr>Стадия «Осмысление» « Кубик Блума»</vt:lpstr>
      <vt:lpstr>Третья стадия «Рефлексия» «Синквейн» </vt:lpstr>
      <vt:lpstr>Окружающий мир  тема « Дикие животные» </vt:lpstr>
      <vt:lpstr>Математика  Тема «Числа второго десятка»</vt:lpstr>
      <vt:lpstr>Творчество и обучение Синквейн</vt:lpstr>
      <vt:lpstr>Слайд 14</vt:lpstr>
      <vt:lpstr>Слайд 15</vt:lpstr>
      <vt:lpstr>Слайд 16</vt:lpstr>
      <vt:lpstr>Синквейн</vt:lpstr>
      <vt:lpstr>Выставка творческих работ</vt:lpstr>
      <vt:lpstr>Слайд 19</vt:lpstr>
      <vt:lpstr>Индивидуальная и групповая  форма работы</vt:lpstr>
      <vt:lpstr>Результативность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123</cp:lastModifiedBy>
  <cp:revision>53</cp:revision>
  <dcterms:created xsi:type="dcterms:W3CDTF">2013-10-20T14:43:13Z</dcterms:created>
  <dcterms:modified xsi:type="dcterms:W3CDTF">2016-04-14T18:52:21Z</dcterms:modified>
</cp:coreProperties>
</file>