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281" r:id="rId3"/>
    <p:sldId id="279" r:id="rId4"/>
    <p:sldId id="282" r:id="rId5"/>
    <p:sldId id="339" r:id="rId6"/>
    <p:sldId id="352" r:id="rId7"/>
    <p:sldId id="353" r:id="rId8"/>
    <p:sldId id="340" r:id="rId9"/>
    <p:sldId id="361" r:id="rId10"/>
    <p:sldId id="287" r:id="rId11"/>
    <p:sldId id="289" r:id="rId12"/>
    <p:sldId id="288" r:id="rId13"/>
    <p:sldId id="344" r:id="rId14"/>
    <p:sldId id="345" r:id="rId15"/>
    <p:sldId id="290" r:id="rId16"/>
    <p:sldId id="291" r:id="rId17"/>
    <p:sldId id="335" r:id="rId18"/>
    <p:sldId id="304" r:id="rId19"/>
    <p:sldId id="305" r:id="rId20"/>
    <p:sldId id="306" r:id="rId21"/>
    <p:sldId id="284" r:id="rId22"/>
    <p:sldId id="308" r:id="rId23"/>
    <p:sldId id="356" r:id="rId24"/>
    <p:sldId id="318" r:id="rId25"/>
    <p:sldId id="334" r:id="rId26"/>
    <p:sldId id="317" r:id="rId27"/>
    <p:sldId id="346" r:id="rId28"/>
    <p:sldId id="347" r:id="rId29"/>
    <p:sldId id="310" r:id="rId30"/>
    <p:sldId id="311" r:id="rId31"/>
    <p:sldId id="341" r:id="rId32"/>
    <p:sldId id="312" r:id="rId33"/>
    <p:sldId id="319" r:id="rId34"/>
    <p:sldId id="348" r:id="rId35"/>
    <p:sldId id="313" r:id="rId36"/>
    <p:sldId id="321" r:id="rId37"/>
    <p:sldId id="362" r:id="rId38"/>
    <p:sldId id="358" r:id="rId39"/>
    <p:sldId id="355" r:id="rId40"/>
    <p:sldId id="359" r:id="rId41"/>
    <p:sldId id="298" r:id="rId42"/>
    <p:sldId id="360" r:id="rId43"/>
    <p:sldId id="320" r:id="rId44"/>
    <p:sldId id="322" r:id="rId45"/>
    <p:sldId id="326" r:id="rId46"/>
    <p:sldId id="342" r:id="rId47"/>
    <p:sldId id="364" r:id="rId48"/>
    <p:sldId id="366" r:id="rId49"/>
    <p:sldId id="343" r:id="rId50"/>
    <p:sldId id="365" r:id="rId51"/>
    <p:sldId id="328" r:id="rId52"/>
    <p:sldId id="329" r:id="rId53"/>
    <p:sldId id="323" r:id="rId54"/>
    <p:sldId id="330" r:id="rId55"/>
    <p:sldId id="324" r:id="rId56"/>
    <p:sldId id="294" r:id="rId57"/>
    <p:sldId id="332" r:id="rId58"/>
    <p:sldId id="349" r:id="rId59"/>
    <p:sldId id="333" r:id="rId60"/>
    <p:sldId id="357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B92D14"/>
    <a:srgbClr val="35759D"/>
    <a:srgbClr val="35B19D"/>
    <a:srgbClr val="9C6834"/>
    <a:srgbClr val="4D4D4D"/>
    <a:srgbClr val="0961FF"/>
    <a:srgbClr val="297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596" autoAdjust="0"/>
  </p:normalViewPr>
  <p:slideViewPr>
    <p:cSldViewPr>
      <p:cViewPr>
        <p:scale>
          <a:sx n="80" d="100"/>
          <a:sy n="80" d="100"/>
        </p:scale>
        <p:origin x="-109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F6F1BDBE-A947-4A9B-8FBF-A017500DDD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044E61AB-3DFD-49F5-893B-35F35AFE1A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xmlns="" id="{F51D72F9-7C6B-498F-B16D-F69A12BE40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/>
              <a:t>Click to edit Master text styles</a:t>
            </a:r>
          </a:p>
          <a:p>
            <a:pPr lvl="1"/>
            <a:r>
              <a:rPr lang="en-US" altLang="ru-RU" noProof="0"/>
              <a:t>Second level</a:t>
            </a:r>
          </a:p>
          <a:p>
            <a:pPr lvl="2"/>
            <a:r>
              <a:rPr lang="en-US" altLang="ru-RU" noProof="0"/>
              <a:t>Third level</a:t>
            </a:r>
          </a:p>
          <a:p>
            <a:pPr lvl="3"/>
            <a:r>
              <a:rPr lang="en-US" altLang="ru-RU" noProof="0"/>
              <a:t>Fourth level</a:t>
            </a:r>
          </a:p>
          <a:p>
            <a:pPr lvl="4"/>
            <a:r>
              <a:rPr lang="en-US" altLang="ru-RU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xmlns="" id="{25146082-6221-49A8-83D7-3C299FE047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xmlns="" id="{97F7CABE-2F6D-412B-8495-50390CD8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B8D0E-7729-442D-A7D0-A1259E62C2F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0D7881-7BC6-423D-A6AC-809333BD93A5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025544-0AC5-437C-9A78-C1FE5918D2D8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771F04-D95F-49E2-8C4F-EC84258F2BBC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6A6E945-7455-46B3-83E8-4D38A205D6C4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D02AF9-F0F2-4512-BE5D-50EA1F6DBFC0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130D89-4C64-444D-A276-9DCA09592E9A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BEAE-16DF-4617-921C-B301AC1BBBA9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E7317D-0249-41B5-A3B4-63E77B38BB18}" type="slidenum">
              <a:rPr lang="en-US" altLang="ru-RU"/>
              <a:pPr/>
              <a:t>23</a:t>
            </a:fld>
            <a:endParaRPr lang="en-US" altLang="ru-RU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BACA98-61F0-4F5B-BC6C-1BE3AD19EE47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3A749F-99F1-4F67-9CEF-AE73C652A3E7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CE8AC-2EA3-44C1-B0A4-6FEBDFD7D291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2B4355-E9AC-4804-8000-35550EF5B91A}" type="slidenum">
              <a:rPr lang="en-US" altLang="ru-RU"/>
              <a:pPr/>
              <a:t>29</a:t>
            </a:fld>
            <a:endParaRPr lang="en-US" alt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77EFC-ED36-46D5-8BC3-0EDD8907F45B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4F269D-B1AA-4BA6-A4FD-F8033EFEA913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1806C7-634A-43A5-B480-A8B8E6A8538A}" type="slidenum">
              <a:rPr lang="en-US" altLang="ru-RU"/>
              <a:pPr/>
              <a:t>34</a:t>
            </a:fld>
            <a:endParaRPr lang="en-US" altLang="ru-RU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5D9333-3E15-4895-87DF-ED817EA22FDF}" type="slidenum">
              <a:rPr lang="en-US" altLang="ru-RU"/>
              <a:pPr/>
              <a:t>35</a:t>
            </a:fld>
            <a:endParaRPr lang="en-US" altLang="ru-RU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CA63AD-03BB-4AFC-A5D9-2E6A0C637C78}" type="slidenum">
              <a:rPr lang="en-US" altLang="ru-RU"/>
              <a:pPr/>
              <a:t>40</a:t>
            </a:fld>
            <a:endParaRPr lang="en-US" altLang="ru-RU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26A37-28A2-4AEE-961E-423D5456B39E}" type="slidenum">
              <a:rPr lang="en-US" altLang="ru-RU"/>
              <a:pPr/>
              <a:t>42</a:t>
            </a:fld>
            <a:endParaRPr lang="en-US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4F6143-098E-42DE-B3E9-4E2811CA965E}" type="slidenum">
              <a:rPr lang="en-US" altLang="ru-RU"/>
              <a:pPr/>
              <a:t>43</a:t>
            </a:fld>
            <a:endParaRPr lang="en-US" alt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86E187-5CC8-4757-8DD5-FF58E5598689}" type="slidenum">
              <a:rPr lang="en-US" altLang="ru-RU"/>
              <a:pPr/>
              <a:t>44</a:t>
            </a:fld>
            <a:endParaRPr lang="en-US" altLang="ru-RU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0FC2DF-EA4E-40D0-A0DF-7839401018F8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FE42B5-1D5C-4DE2-968B-A258A143420D}" type="slidenum">
              <a:rPr lang="en-US" altLang="ru-RU"/>
              <a:pPr/>
              <a:t>50</a:t>
            </a:fld>
            <a:endParaRPr lang="en-US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51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933074-C3F9-4F53-AFB8-123040CF45DB}" type="slidenum">
              <a:rPr lang="en-US" altLang="ru-RU"/>
              <a:pPr/>
              <a:t>52</a:t>
            </a:fld>
            <a:endParaRPr lang="en-US" altLang="ru-RU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41316E-F2C5-42DE-B1A0-5C54D8767D8F}" type="slidenum">
              <a:rPr lang="en-US" altLang="ru-RU"/>
              <a:pPr/>
              <a:t>53</a:t>
            </a:fld>
            <a:endParaRPr lang="en-US" altLang="ru-RU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760DB3-7589-4099-B3F9-3D9404899EB3}" type="slidenum">
              <a:rPr lang="en-US" altLang="ru-RU"/>
              <a:pPr/>
              <a:t>54</a:t>
            </a:fld>
            <a:endParaRPr lang="en-US" altLang="ru-RU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55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A8E183-3DA4-4319-ABB8-D1BF1486246A}" type="slidenum">
              <a:rPr lang="en-US" altLang="ru-RU"/>
              <a:pPr/>
              <a:t>56</a:t>
            </a:fld>
            <a:endParaRPr lang="en-US" altLang="ru-RU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401B29-4B31-4086-8574-DB5201166BC6}" type="slidenum">
              <a:rPr lang="en-US" altLang="ru-RU"/>
              <a:pPr/>
              <a:t>58</a:t>
            </a:fld>
            <a:endParaRPr lang="en-US" altLang="ru-RU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AD394E-DE3A-4A4F-B651-46A4EB8296A1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80B1D7-0F34-448F-A049-967BC0F3D7BA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8AAC4E-C169-4DAD-803F-2853A348E18D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C917BD-0CB0-46E8-9274-51E59B20C92F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613CA340-4969-4759-A3E7-E54A091655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495EE9F-84DB-45D5-987F-3EAF4A2138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CAAA30-E0AC-417B-803C-6627656D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F5BD08D-2320-4C73-9147-6CA15F476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66E5F12-F802-43EF-A02D-CB4694DDB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99FF6DF-7945-4ABF-858F-CA364BB4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DD719-3E73-4B85-A92E-C09D6560B09D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B432B-C645-49AF-974A-E6FCFDA608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6B77-6654-4D89-98D3-2B3759F2F79F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6775C-B597-40C6-9E27-1ED8EC014D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05F8F-DB1A-4268-AAA4-FEECD737A115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8D5B7-0733-4309-A161-90A7035536B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6D8DD-0D1D-43CD-9E3C-085B33D0779C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E163A-C223-4EB7-92E7-20AC9E649C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5838A-9488-48D7-9978-A70ADD3A404D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BBAB6-1A54-493B-9AE3-8117B08575A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8274C-D7A2-44D9-8773-2967E5477132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58D6-08D7-4E35-942D-FA8CCD7AC78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B2EC-4C34-4AA4-8BC9-D462463E8E10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E49AB-7B34-4A7E-A559-B481CBC62F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E31-6AB3-41FD-8C64-C86789A4D952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121F8-3D12-447E-ABCE-7E91A875F0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E8418-A109-4DDE-BB71-1D72DA6F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644F91-C5B2-4927-871E-131AE045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DD18B-CD1B-4F41-AA13-5F3AF2BC9CEE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95370-94F6-4B7F-84A9-B67DC5D524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0250-C7F2-4358-9ED3-E95DE2498321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44C93-1329-46DA-8420-1E9BA14918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B403F-E079-4757-8FCB-B5BE9F9F8C54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B10CD-96ED-40AC-B778-B1592A043A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94C599-2DE2-45EB-BABE-68130F33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D8D3EF2-17FC-469D-9D35-C891C9A39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6AFCD2-AA0A-4769-987E-4943BDC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ADFDB6-004E-4CAD-A1FA-734C4B024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6EABE64-3270-4ED0-90A9-959C80C3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4325FB-B3C1-45E7-8570-A36F1A09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D6D8AD-4BBA-47F6-936F-90F8B8483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A105FCF-7D1A-4BA4-BEFF-F4772F222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57A54C1-6E2C-4CFF-BE2D-7725AA55B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B488951-46DD-4345-87C3-ABE75E807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7F597E-848F-4A3B-946E-287BB4BD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DC62F1-0668-4409-A15C-5EB3CB7D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CD243A-1F4F-4C87-A4E3-D98049BF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90BEBF-681F-43A2-86C4-F77C7738D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8E9431-0FF3-4148-8627-8F012FFE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2CDD32-31D8-489A-905E-0A920535A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B6B2B0-5DCF-4DD6-A722-F9DFE3706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07D684-F828-414A-B6C3-CC2160EF2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6CCEAB-653B-4505-AD9F-88BBFB5FE8E6}" type="datetimeFigureOut">
              <a:rPr lang="ru-RU"/>
              <a:pPr>
                <a:defRPr/>
              </a:pPr>
              <a:t>06.09.2020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32880D-C571-4A14-A0A2-5C20DE677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161CB6-2910-445C-9B70-3C5BDF519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0F99560-CEDF-4E7F-92F6-AE6BD28F7BE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E961635-E5B8-40EB-AF28-390670C5BD50}"/>
              </a:ext>
            </a:extLst>
          </p:cNvPr>
          <p:cNvSpPr/>
          <p:nvPr/>
        </p:nvSpPr>
        <p:spPr>
          <a:xfrm>
            <a:off x="241300" y="112713"/>
            <a:ext cx="81534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Мальгиной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Елены Николаевны,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№117»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3962400" y="1905000"/>
            <a:ext cx="4648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24.02.1978 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МГПИ им. М.С. </a:t>
            </a:r>
            <a:r>
              <a:rPr lang="ru-RU" alt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диплом 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ДВС  № 0412812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выдачи -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29 января 2002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  <a:p>
            <a:pPr indent="3175" eaLnBrk="1" hangingPunct="1"/>
            <a:r>
              <a:rPr lang="ru-RU" alt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alt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с дополнительной специальностью «Логопедия»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alt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9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altLang="ru-RU" sz="1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 л</a:t>
            </a:r>
            <a:r>
              <a:rPr lang="ru-RU" altLang="ru-RU" sz="1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  <a:endParaRPr lang="ru-RU" altLang="ru-RU" sz="1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alt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alt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аттестации</a:t>
            </a:r>
            <a:r>
              <a:rPr lang="ru-RU" alt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:19.11.2015г</a:t>
            </a:r>
            <a:r>
              <a:rPr lang="ru-RU" alt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800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Пользователь\Desktop\photo_1580795098.jpg"/>
          <p:cNvPicPr/>
          <p:nvPr/>
        </p:nvPicPr>
        <p:blipFill>
          <a:blip r:embed="rId3" cstate="print"/>
          <a:srcRect l="13061" t="9122" r="13216" b="33808"/>
          <a:stretch>
            <a:fillRect/>
          </a:stretch>
        </p:blipFill>
        <p:spPr bwMode="auto">
          <a:xfrm>
            <a:off x="323528" y="1916832"/>
            <a:ext cx="3507333" cy="3889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сканированные справки для аттестации\выс.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5342" y="0"/>
            <a:ext cx="48452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дипломы 2020\норм2.jpeg"/>
          <p:cNvPicPr>
            <a:picLocks noChangeAspect="1" noChangeArrowheads="1"/>
          </p:cNvPicPr>
          <p:nvPr/>
        </p:nvPicPr>
        <p:blipFill>
          <a:blip r:embed="rId3" cstate="print"/>
          <a:srcRect l="6573" t="3321" r="3637" b="4929"/>
          <a:stretch>
            <a:fillRect/>
          </a:stretch>
        </p:blipFill>
        <p:spPr bwMode="auto">
          <a:xfrm>
            <a:off x="1691680" y="0"/>
            <a:ext cx="57606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дипломы 2020\норм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2614" y="312221"/>
            <a:ext cx="4491386" cy="6357139"/>
          </a:xfrm>
          <a:prstGeom prst="rect">
            <a:avLst/>
          </a:prstGeom>
          <a:noFill/>
        </p:spPr>
      </p:pic>
      <p:pic>
        <p:nvPicPr>
          <p:cNvPr id="5" name="Picture 3" descr="C:\Users\Пользователь\Desktop\дипломы 2020\норм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94570"/>
            <a:ext cx="4503374" cy="6374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дипломы 2020\на сайт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48452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460" y="0"/>
            <a:ext cx="4885804" cy="691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914400" y="1124744"/>
            <a:ext cx="7543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4. Результаты участия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воспитанников в: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к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онкурсах;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выставках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 турнирах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 соревнованиях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акциях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фестивалях.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сканированные справки для аттестации\выс.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0"/>
            <a:ext cx="4896543" cy="6930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дипломы 2020\ЯКОВЛЕВ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1111"/>
            <a:ext cx="4461885" cy="6302225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esktop\дипломы 2020\3 дипломы к аттестации\для портфо\ЛВ1.jpeg"/>
          <p:cNvPicPr>
            <a:picLocks noChangeAspect="1" noChangeArrowheads="1"/>
          </p:cNvPicPr>
          <p:nvPr/>
        </p:nvPicPr>
        <p:blipFill>
          <a:blip r:embed="rId5" cstate="print"/>
          <a:srcRect r="-693" b="2774"/>
          <a:stretch>
            <a:fillRect/>
          </a:stretch>
        </p:blipFill>
        <p:spPr bwMode="auto">
          <a:xfrm>
            <a:off x="4572000" y="188640"/>
            <a:ext cx="4622562" cy="6317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дипломы 2020\3 дипломы к аттестации\Диплом викторина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4483857" cy="6165304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дипломы 2020\3 дипломы к аттестации\Диплом викторина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1820" y="404664"/>
            <a:ext cx="4482180" cy="6162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дипломы 2020\2016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499992" cy="6369321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дипломы 2020\2016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4494227" cy="6361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6">
            <a:extLst>
              <a:ext uri="{FF2B5EF4-FFF2-40B4-BE49-F238E27FC236}">
                <a16:creationId xmlns:a16="http://schemas.microsoft.com/office/drawing/2014/main" xmlns="" id="{02B94E45-04BC-40F6-81BC-5FC8744D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752600"/>
            <a:ext cx="6781800" cy="3600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800" b="1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Опыт работы воспитателя</a:t>
            </a:r>
            <a:r>
              <a:rPr lang="en-US" altLang="ru-RU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en-US" altLang="ru-RU" sz="2800" b="1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altLang="ru-RU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Мальгиной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Елены Николаевны </a:t>
            </a:r>
            <a:r>
              <a:rPr lang="ru-RU" altLang="ru-RU" sz="28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размещен </a:t>
            </a:r>
            <a:r>
              <a:rPr lang="ru-RU" altLang="ru-RU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на сайте МДОУ «Детский сад №117»</a:t>
            </a:r>
            <a:r>
              <a:rPr lang="en-US" altLang="ru-RU" sz="2800" b="1" dirty="0">
                <a:solidFill>
                  <a:srgbClr val="17375E"/>
                </a:solidFill>
                <a:latin typeface="Georgia" panose="02040502050405020303" pitchFamily="18" charset="0"/>
              </a:rPr>
              <a:t/>
            </a:r>
            <a:br>
              <a:rPr lang="en-US" altLang="ru-RU" sz="2800" b="1" dirty="0">
                <a:solidFill>
                  <a:srgbClr val="17375E"/>
                </a:solidFill>
                <a:latin typeface="Georgia" panose="02040502050405020303" pitchFamily="18" charset="0"/>
              </a:rPr>
            </a:br>
            <a:r>
              <a:rPr lang="ru-RU" altLang="ru-RU" sz="2800" i="1" dirty="0">
                <a:solidFill>
                  <a:srgbClr val="17375E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i="1" dirty="0">
                <a:solidFill>
                  <a:srgbClr val="17375E"/>
                </a:solidFill>
                <a:latin typeface="Georgia" panose="02040502050405020303" pitchFamily="18" charset="0"/>
              </a:rPr>
            </a:br>
            <a:endParaRPr lang="ru-RU" altLang="ru-RU" sz="280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800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56C3E9-3397-47B8-92AE-43ACE35134E1}"/>
              </a:ext>
            </a:extLst>
          </p:cNvPr>
          <p:cNvSpPr/>
          <p:nvPr/>
        </p:nvSpPr>
        <p:spPr>
          <a:xfrm>
            <a:off x="2771800" y="4191000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http://ds117sar.schoolrm.ru/</a:t>
            </a:r>
            <a:r>
              <a:rPr lang="en-US" dirty="0" err="1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sveden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/</a:t>
            </a:r>
            <a:r>
              <a:rPr lang="en-US" dirty="0" err="1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emplovees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/11258/182921/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876300" y="2204864"/>
            <a:ext cx="7391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5. Наличие авторских программ, методических пособий.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723900" y="1524000"/>
            <a:ext cx="7696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i="1" dirty="0">
                <a:solidFill>
                  <a:schemeClr val="bg1"/>
                </a:solidFill>
                <a:latin typeface="Georgia" pitchFamily="18" charset="0"/>
              </a:rPr>
              <a:t>6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. Выступления на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заседаниях методических советов, научно-практических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конференциях,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педагогических чтениях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, семинарах, секциях,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форумах, радиопередачах (</a:t>
            </a:r>
            <a:r>
              <a:rPr lang="ru-RU" altLang="ru-RU" sz="3600" b="1" dirty="0" err="1" smtClean="0">
                <a:solidFill>
                  <a:schemeClr val="bg1"/>
                </a:solidFill>
                <a:latin typeface="Georgia" pitchFamily="18" charset="0"/>
              </a:rPr>
              <a:t>очно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r>
              <a:rPr lang="ru-RU" altLang="ru-RU" sz="2800" b="1" dirty="0" smtClean="0">
                <a:solidFill>
                  <a:schemeClr val="bg1"/>
                </a:solidFill>
                <a:latin typeface="Georgia" pitchFamily="18" charset="0"/>
              </a:rPr>
              <a:t>. 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сканированные справки для аттестации\выс.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-72605"/>
            <a:ext cx="4896544" cy="6930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дипломы 2020\норм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5417" y="1"/>
            <a:ext cx="4773242" cy="675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r="2399"/>
          <a:stretch>
            <a:fillRect/>
          </a:stretch>
        </p:blipFill>
        <p:spPr bwMode="auto">
          <a:xfrm>
            <a:off x="0" y="0"/>
            <a:ext cx="3779912" cy="535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C:\Users\Пользователь\Desktop\дипломы 2020\норм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215357" y="929358"/>
            <a:ext cx="4909021" cy="6948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дипломы 2020\норм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64790"/>
            <a:ext cx="4799474" cy="6793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дипломы 2020\атестац.1.jpeg"/>
          <p:cNvPicPr>
            <a:picLocks noChangeAspect="1" noChangeArrowheads="1"/>
          </p:cNvPicPr>
          <p:nvPr/>
        </p:nvPicPr>
        <p:blipFill>
          <a:blip r:embed="rId2" cstate="print"/>
          <a:srcRect l="4957" r="32968" b="30201"/>
          <a:stretch>
            <a:fillRect/>
          </a:stretch>
        </p:blipFill>
        <p:spPr bwMode="auto">
          <a:xfrm>
            <a:off x="0" y="0"/>
            <a:ext cx="3240360" cy="5157192"/>
          </a:xfrm>
          <a:prstGeom prst="rect">
            <a:avLst/>
          </a:prstGeom>
          <a:noFill/>
        </p:spPr>
      </p:pic>
      <p:pic>
        <p:nvPicPr>
          <p:cNvPr id="12291" name="Picture 3" descr="C:\Users\Пользователь\Desktop\дипломы 2020\атестац..jpeg"/>
          <p:cNvPicPr>
            <a:picLocks noChangeAspect="1" noChangeArrowheads="1"/>
          </p:cNvPicPr>
          <p:nvPr/>
        </p:nvPicPr>
        <p:blipFill>
          <a:blip r:embed="rId3" cstate="print"/>
          <a:srcRect l="2728"/>
          <a:stretch>
            <a:fillRect/>
          </a:stretch>
        </p:blipFill>
        <p:spPr bwMode="auto">
          <a:xfrm>
            <a:off x="2663280" y="1700808"/>
            <a:ext cx="6480720" cy="4707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284641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914400" y="1600200"/>
            <a:ext cx="7467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7. Проведение открытых занятий, мастер-классов, мероприятий.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сканированные справки для аттестации\выс.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484524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371600" y="1752600"/>
            <a:ext cx="6781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1. Участие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в инновационной (экспериментальной) деятельности.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04864"/>
            <a:ext cx="8568952" cy="1512168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8. Экспертная деятельность</a:t>
            </a:r>
            <a:endParaRPr lang="ru-RU" sz="4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533400" y="1676400"/>
            <a:ext cx="8077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9. Общественно-педагогическая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комиссиях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педагогических сообществах, в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жюри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конкурсов.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сканированные справки для аттестации\выс.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-1"/>
            <a:ext cx="484525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76672"/>
            <a:ext cx="4324325" cy="61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 descr="C:\Users\Пользователь\Desktop\дипломы 2020\справки\Нг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320479" cy="6115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дипломы 2020\справки\Нг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1" y="116524"/>
            <a:ext cx="4680521" cy="6624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">
            <a:extLst>
              <a:ext uri="{FF2B5EF4-FFF2-40B4-BE49-F238E27FC236}">
                <a16:creationId xmlns:a16="http://schemas.microsoft.com/office/drawing/2014/main" xmlns="" id="{19DF49F1-B3D7-4193-A585-A1905175C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200181" y="493094"/>
            <a:ext cx="4157507" cy="59769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3731" name="Picture 2" descr="C:\Users\User\Desktop\ЛВ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163" y="493713"/>
            <a:ext cx="4221162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сканированные справки для аттестации\выс.8.jpeg"/>
          <p:cNvPicPr>
            <a:picLocks noChangeAspect="1" noChangeArrowheads="1"/>
          </p:cNvPicPr>
          <p:nvPr/>
        </p:nvPicPr>
        <p:blipFill>
          <a:blip r:embed="rId2" cstate="print"/>
          <a:srcRect l="6040" b="5155"/>
          <a:stretch>
            <a:fillRect/>
          </a:stretch>
        </p:blipFill>
        <p:spPr bwMode="auto">
          <a:xfrm>
            <a:off x="4576800" y="188640"/>
            <a:ext cx="4567200" cy="6525344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esktop\сканированные справки для аттестации\выс.9.jpeg"/>
          <p:cNvPicPr>
            <a:picLocks noChangeAspect="1" noChangeArrowheads="1"/>
          </p:cNvPicPr>
          <p:nvPr/>
        </p:nvPicPr>
        <p:blipFill>
          <a:blip r:embed="rId3" cstate="print"/>
          <a:srcRect l="7115" b="5169"/>
          <a:stretch>
            <a:fillRect/>
          </a:stretch>
        </p:blipFill>
        <p:spPr bwMode="auto">
          <a:xfrm>
            <a:off x="0" y="188640"/>
            <a:ext cx="4515603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дипломы 2020\сер1 - коп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056" y="476673"/>
            <a:ext cx="8459415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" t="1098" r="3390" b="2255"/>
          <a:stretch>
            <a:fillRect/>
          </a:stretch>
        </p:blipFill>
        <p:spPr>
          <a:xfrm>
            <a:off x="59470" y="0"/>
            <a:ext cx="4368515" cy="6864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7" y="-7089"/>
            <a:ext cx="4499993" cy="686508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дипломы 2020\се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4889" y="0"/>
            <a:ext cx="48452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сканированные справки для аттестации\выс.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4283" y="0"/>
            <a:ext cx="48452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дипломы 2020\нов 51 - копия (2).jpeg"/>
          <p:cNvPicPr>
            <a:picLocks noChangeAspect="1" noChangeArrowheads="1"/>
          </p:cNvPicPr>
          <p:nvPr/>
        </p:nvPicPr>
        <p:blipFill>
          <a:blip r:embed="rId3" cstate="print"/>
          <a:srcRect l="3508" t="1925" r="4609" b="51705"/>
          <a:stretch>
            <a:fillRect/>
          </a:stretch>
        </p:blipFill>
        <p:spPr bwMode="auto">
          <a:xfrm>
            <a:off x="4572000" y="3501008"/>
            <a:ext cx="4435693" cy="3168352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дипломы 2020\нов 51 - копия (2).jpeg"/>
          <p:cNvPicPr>
            <a:picLocks noChangeAspect="1" noChangeArrowheads="1"/>
          </p:cNvPicPr>
          <p:nvPr/>
        </p:nvPicPr>
        <p:blipFill>
          <a:blip r:embed="rId4" cstate="print"/>
          <a:srcRect l="4684" t="50741" r="6324" b="2931"/>
          <a:stretch>
            <a:fillRect/>
          </a:stretch>
        </p:blipFill>
        <p:spPr bwMode="auto">
          <a:xfrm>
            <a:off x="81787" y="116632"/>
            <a:ext cx="4397631" cy="324036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27110" t="1904" r="1115" b="27478"/>
          <a:stretch>
            <a:fillRect/>
          </a:stretch>
        </p:blipFill>
        <p:spPr bwMode="auto">
          <a:xfrm>
            <a:off x="19856" y="3501008"/>
            <a:ext cx="4557983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C:\Users\Пользователь\Desktop\дипломы 2020\2016 - копия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2088" y="188640"/>
            <a:ext cx="4484510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486" y="399438"/>
            <a:ext cx="4491778" cy="622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914400" y="2060848"/>
            <a:ext cx="723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10.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Позитивные результаты работы с воспитанниками.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сканированные справки для аттестации\выс.1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9"/>
            <a:ext cx="4499992" cy="6369320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сканированные справки для аттестации\выс.1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266" y="260648"/>
            <a:ext cx="4529733" cy="6411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сканированные справки для аттестации\выс.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951"/>
            <a:ext cx="4478858" cy="6339409"/>
          </a:xfrm>
          <a:prstGeom prst="rect">
            <a:avLst/>
          </a:prstGeom>
          <a:noFill/>
        </p:spPr>
      </p:pic>
      <p:pic>
        <p:nvPicPr>
          <p:cNvPr id="10243" name="Picture 3" descr="C:\Users\Пользователь\Desktop\сканированные справки для аттестации\выс.1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0734"/>
            <a:ext cx="4572000" cy="6471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76872"/>
            <a:ext cx="7315200" cy="1872208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11. Качество взаимодействия с родителями</a:t>
            </a:r>
            <a:endParaRPr lang="ru-RU" sz="4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сканированные справки для аттестации\выс.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476947" cy="6336704"/>
          </a:xfrm>
          <a:prstGeom prst="rect">
            <a:avLst/>
          </a:prstGeom>
          <a:noFill/>
        </p:spPr>
      </p:pic>
      <p:pic>
        <p:nvPicPr>
          <p:cNvPr id="11267" name="Picture 3" descr="C:\Users\Пользователь\Desktop\сканированные справки для аттестации\выс.1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179" y="260648"/>
            <a:ext cx="4527821" cy="6408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сканированные справки для аттестации\выс.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736"/>
            <a:ext cx="4499992" cy="6369322"/>
          </a:xfrm>
          <a:prstGeom prst="rect">
            <a:avLst/>
          </a:prstGeom>
          <a:noFill/>
        </p:spPr>
      </p:pic>
      <p:pic>
        <p:nvPicPr>
          <p:cNvPr id="14339" name="Picture 3" descr="C:\Users\Пользователь\Desktop\сканированные справки для аттестации\выс.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020" y="188640"/>
            <a:ext cx="4543980" cy="6431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17638"/>
            <a:ext cx="7315200" cy="309148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12. Работа с детьми 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сканированные справки для аттестации\выс.16.jpeg"/>
          <p:cNvPicPr>
            <a:picLocks noChangeAspect="1" noChangeArrowheads="1"/>
          </p:cNvPicPr>
          <p:nvPr/>
        </p:nvPicPr>
        <p:blipFill>
          <a:blip r:embed="rId2" cstate="print"/>
          <a:srcRect l="5424" b="7300"/>
          <a:stretch>
            <a:fillRect/>
          </a:stretch>
        </p:blipFill>
        <p:spPr bwMode="auto">
          <a:xfrm>
            <a:off x="2195736" y="0"/>
            <a:ext cx="5022253" cy="6967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r="8630"/>
          <a:stretch>
            <a:fillRect/>
          </a:stretch>
        </p:blipFill>
        <p:spPr bwMode="auto">
          <a:xfrm>
            <a:off x="4630400" y="1"/>
            <a:ext cx="4513600" cy="679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7B4375DD-4F6C-483C-8B56-D1B5F34D08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8672"/>
            <a:ext cx="4572001" cy="65757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1371600" y="2060848"/>
            <a:ext cx="6553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13.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Участие педагога </a:t>
            </a:r>
            <a:b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в профессиональных конкурсах.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сканированные справки для аттестации\выс.17.jpeg"/>
          <p:cNvPicPr>
            <a:picLocks noChangeAspect="1" noChangeArrowheads="1"/>
          </p:cNvPicPr>
          <p:nvPr/>
        </p:nvPicPr>
        <p:blipFill>
          <a:blip r:embed="rId3" cstate="print"/>
          <a:srcRect l="1388" t="2568" r="1477" b="2568"/>
          <a:stretch>
            <a:fillRect/>
          </a:stretch>
        </p:blipFill>
        <p:spPr bwMode="auto">
          <a:xfrm>
            <a:off x="2051720" y="-109536"/>
            <a:ext cx="5040560" cy="6967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дипломы 2020\3 дипломы к аттестации\для портфо\ЛВ.jpeg"/>
          <p:cNvPicPr>
            <a:picLocks noChangeAspect="1" noChangeArrowheads="1"/>
          </p:cNvPicPr>
          <p:nvPr/>
        </p:nvPicPr>
        <p:blipFill>
          <a:blip r:embed="rId4" cstate="print"/>
          <a:srcRect r="539" b="2703"/>
          <a:stretch>
            <a:fillRect/>
          </a:stretch>
        </p:blipFill>
        <p:spPr bwMode="auto">
          <a:xfrm>
            <a:off x="4543997" y="332655"/>
            <a:ext cx="4600003" cy="6369235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656"/>
            <a:ext cx="4505747" cy="637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32655"/>
            <a:ext cx="4610225" cy="652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3"/>
            <a:ext cx="4529734" cy="641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естация 2020 Мальгина Е.Н\справки Е.Н\диплом Магистр передела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11149"/>
            <a:ext cx="4608511" cy="6592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1"/>
          <p:cNvSpPr>
            <a:spLocks noChangeArrowheads="1"/>
          </p:cNvSpPr>
          <p:nvPr/>
        </p:nvSpPr>
        <p:spPr bwMode="auto">
          <a:xfrm>
            <a:off x="609600" y="2348880"/>
            <a:ext cx="7772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400" b="1" dirty="0" smtClean="0">
                <a:solidFill>
                  <a:schemeClr val="bg1"/>
                </a:solidFill>
                <a:latin typeface="Georgia" pitchFamily="18" charset="0"/>
              </a:rPr>
              <a:t>14. </a:t>
            </a:r>
            <a:r>
              <a:rPr lang="ru-RU" altLang="ru-RU" sz="4400" b="1" dirty="0">
                <a:solidFill>
                  <a:schemeClr val="bg1"/>
                </a:solidFill>
                <a:latin typeface="Georgia" pitchFamily="18" charset="0"/>
              </a:rPr>
              <a:t>Награды и </a:t>
            </a:r>
            <a:r>
              <a:rPr lang="ru-RU" altLang="ru-RU" sz="4400" b="1" dirty="0" smtClean="0">
                <a:solidFill>
                  <a:schemeClr val="bg1"/>
                </a:solidFill>
                <a:latin typeface="Georgia" pitchFamily="18" charset="0"/>
              </a:rPr>
              <a:t>поощрения</a:t>
            </a:r>
            <a:endParaRPr lang="ru-RU" alt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42607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2656"/>
            <a:ext cx="4427984" cy="62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272993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 descr="C:\Users\Пользователь\Desktop\дипломы 2020\ен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7"/>
            <a:ext cx="4320480" cy="6115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дипломы 2020\3 дипломы к аттестации\Сертификат викторина5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12" y="260648"/>
            <a:ext cx="4462264" cy="6135613"/>
          </a:xfrm>
          <a:prstGeom prst="rect">
            <a:avLst/>
          </a:prstGeom>
          <a:noFill/>
        </p:spPr>
      </p:pic>
      <p:pic>
        <p:nvPicPr>
          <p:cNvPr id="18435" name="Picture 3" descr="C:\Users\Пользователь\Desktop\дипломы 2020\2016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994" y="260648"/>
            <a:ext cx="4324325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547186" cy="643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0" t="-148"/>
          <a:stretch>
            <a:fillRect/>
          </a:stretch>
        </p:blipFill>
        <p:spPr>
          <a:xfrm>
            <a:off x="4609337" y="188640"/>
            <a:ext cx="4534663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46D2DE5-A91A-4758-AE1C-4A333C9C4F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5115"/>
            <a:ext cx="4427984" cy="6463361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pic>
        <p:nvPicPr>
          <p:cNvPr id="16387" name="Picture 3" descr="C:\Users\User\Desktop\сканирование справок\сканирование0007.jpg"/>
          <p:cNvPicPr>
            <a:picLocks noChangeAspect="1" noChangeArrowheads="1"/>
          </p:cNvPicPr>
          <p:nvPr/>
        </p:nvPicPr>
        <p:blipFill>
          <a:blip r:embed="rId4" cstate="print"/>
          <a:srcRect b="4408"/>
          <a:stretch>
            <a:fillRect/>
          </a:stretch>
        </p:blipFill>
        <p:spPr bwMode="auto">
          <a:xfrm>
            <a:off x="4470233" y="35878"/>
            <a:ext cx="4673767" cy="670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44824"/>
            <a:ext cx="7315200" cy="208823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2. Наставничество</a:t>
            </a:r>
            <a:endParaRPr lang="ru-RU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сканированные справки для аттестации\выс.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6178" y="260649"/>
            <a:ext cx="4527822" cy="6408711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сканированные справки для аттестации\выс.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9"/>
            <a:ext cx="4535364" cy="6419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827584" y="2132856"/>
            <a:ext cx="74888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4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3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. Наличие </a:t>
            </a:r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публикаций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ортфолио Мальгина 2020">
  <a:themeElements>
    <a:clrScheme name="">
      <a:dk1>
        <a:srgbClr val="FFFFFF"/>
      </a:dk1>
      <a:lt1>
        <a:srgbClr val="FFFFFF"/>
      </a:lt1>
      <a:dk2>
        <a:srgbClr val="FFFFFF"/>
      </a:dk2>
      <a:lt2>
        <a:srgbClr val="054AF5"/>
      </a:lt2>
      <a:accent1>
        <a:srgbClr val="0381F3"/>
      </a:accent1>
      <a:accent2>
        <a:srgbClr val="16B1F6"/>
      </a:accent2>
      <a:accent3>
        <a:srgbClr val="FFFFFF"/>
      </a:accent3>
      <a:accent4>
        <a:srgbClr val="DADADA"/>
      </a:accent4>
      <a:accent5>
        <a:srgbClr val="AAC1F8"/>
      </a:accent5>
      <a:accent6>
        <a:srgbClr val="13A0DF"/>
      </a:accent6>
      <a:hlink>
        <a:srgbClr val="3BD1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8783"/>
        </a:lt2>
        <a:accent1>
          <a:srgbClr val="A39C97"/>
        </a:accent1>
        <a:accent2>
          <a:srgbClr val="B9B1AB"/>
        </a:accent2>
        <a:accent3>
          <a:srgbClr val="FFFFFF"/>
        </a:accent3>
        <a:accent4>
          <a:srgbClr val="404040"/>
        </a:accent4>
        <a:accent5>
          <a:srgbClr val="CECBC9"/>
        </a:accent5>
        <a:accent6>
          <a:srgbClr val="A7A09B"/>
        </a:accent6>
        <a:hlink>
          <a:srgbClr val="F8291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C99565"/>
        </a:lt2>
        <a:accent1>
          <a:srgbClr val="D1A57D"/>
        </a:accent1>
        <a:accent2>
          <a:srgbClr val="E8B688"/>
        </a:accent2>
        <a:accent3>
          <a:srgbClr val="FFFFFF"/>
        </a:accent3>
        <a:accent4>
          <a:srgbClr val="404040"/>
        </a:accent4>
        <a:accent5>
          <a:srgbClr val="E5CFBF"/>
        </a:accent5>
        <a:accent6>
          <a:srgbClr val="D2A57B"/>
        </a:accent6>
        <a:hlink>
          <a:srgbClr val="FFB20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79B904"/>
        </a:lt2>
        <a:accent1>
          <a:srgbClr val="92D707"/>
        </a:accent1>
        <a:accent2>
          <a:srgbClr val="ADCF4D"/>
        </a:accent2>
        <a:accent3>
          <a:srgbClr val="FFFFFF"/>
        </a:accent3>
        <a:accent4>
          <a:srgbClr val="404040"/>
        </a:accent4>
        <a:accent5>
          <a:srgbClr val="C7E8AA"/>
        </a:accent5>
        <a:accent6>
          <a:srgbClr val="9CBB45"/>
        </a:accent6>
        <a:hlink>
          <a:srgbClr val="FFA5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3175FD"/>
        </a:lt2>
        <a:accent1>
          <a:srgbClr val="31A4FF"/>
        </a:accent1>
        <a:accent2>
          <a:srgbClr val="1DC9FF"/>
        </a:accent2>
        <a:accent3>
          <a:srgbClr val="FFFFFF"/>
        </a:accent3>
        <a:accent4>
          <a:srgbClr val="404040"/>
        </a:accent4>
        <a:accent5>
          <a:srgbClr val="ADCFFF"/>
        </a:accent5>
        <a:accent6>
          <a:srgbClr val="19B6E7"/>
        </a:accent6>
        <a:hlink>
          <a:srgbClr val="24DFE8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портфолио.pot [Автосохраненный]" id="{837348CB-6AF4-435E-A421-CBFAEB156E30}" vid="{EF6D111D-C417-4DE7-9DB5-324F96BE35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ортфолио.pot [Автосохраненный]" id="{837348CB-6AF4-435E-A421-CBFAEB156E30}" vid="{B9400FA1-2D97-4151-94FF-D756C9BF803B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Мальгина 2020</Template>
  <TotalTime>1225</TotalTime>
  <Words>247</Words>
  <Application>Microsoft Office PowerPoint</Application>
  <PresentationFormat>Экран (4:3)</PresentationFormat>
  <Paragraphs>73</Paragraphs>
  <Slides>59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портфолио Мальгина 2020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2. Наставничество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8. Экспертная деятельность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11. Качество взаимодействия с родителями</vt:lpstr>
      <vt:lpstr>Слайд 46</vt:lpstr>
      <vt:lpstr>Слайд 47</vt:lpstr>
      <vt:lpstr>12. Работа с детьми из социально-неблагополучных семей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118</cp:revision>
  <dcterms:created xsi:type="dcterms:W3CDTF">2020-08-15T16:11:52Z</dcterms:created>
  <dcterms:modified xsi:type="dcterms:W3CDTF">2020-09-06T12:46:35Z</dcterms:modified>
</cp:coreProperties>
</file>