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notesMasterIdLst>
    <p:notesMasterId r:id="rId37"/>
  </p:notesMasterIdLst>
  <p:sldIdLst>
    <p:sldId id="257" r:id="rId2"/>
    <p:sldId id="312" r:id="rId3"/>
    <p:sldId id="300" r:id="rId4"/>
    <p:sldId id="313" r:id="rId5"/>
    <p:sldId id="301" r:id="rId6"/>
    <p:sldId id="315" r:id="rId7"/>
    <p:sldId id="277" r:id="rId8"/>
    <p:sldId id="286" r:id="rId9"/>
    <p:sldId id="267" r:id="rId10"/>
    <p:sldId id="322" r:id="rId11"/>
    <p:sldId id="266" r:id="rId12"/>
    <p:sldId id="302" r:id="rId13"/>
    <p:sldId id="314" r:id="rId14"/>
    <p:sldId id="297" r:id="rId15"/>
    <p:sldId id="292" r:id="rId16"/>
    <p:sldId id="317" r:id="rId17"/>
    <p:sldId id="293" r:id="rId18"/>
    <p:sldId id="295" r:id="rId19"/>
    <p:sldId id="319" r:id="rId20"/>
    <p:sldId id="320" r:id="rId21"/>
    <p:sldId id="323" r:id="rId22"/>
    <p:sldId id="303" r:id="rId23"/>
    <p:sldId id="304" r:id="rId24"/>
    <p:sldId id="305" r:id="rId25"/>
    <p:sldId id="282" r:id="rId26"/>
    <p:sldId id="318" r:id="rId27"/>
    <p:sldId id="310" r:id="rId28"/>
    <p:sldId id="311" r:id="rId29"/>
    <p:sldId id="270" r:id="rId30"/>
    <p:sldId id="276" r:id="rId31"/>
    <p:sldId id="321" r:id="rId32"/>
    <p:sldId id="307" r:id="rId33"/>
    <p:sldId id="279" r:id="rId34"/>
    <p:sldId id="280" r:id="rId35"/>
    <p:sldId id="298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6D87081-4853-4FF8-B8E2-759FD01630BE}">
          <p14:sldIdLst>
            <p14:sldId id="257"/>
            <p14:sldId id="312"/>
            <p14:sldId id="300"/>
            <p14:sldId id="313"/>
            <p14:sldId id="301"/>
            <p14:sldId id="315"/>
            <p14:sldId id="277"/>
            <p14:sldId id="286"/>
            <p14:sldId id="267"/>
            <p14:sldId id="322"/>
            <p14:sldId id="266"/>
            <p14:sldId id="302"/>
            <p14:sldId id="314"/>
            <p14:sldId id="297"/>
            <p14:sldId id="292"/>
            <p14:sldId id="317"/>
            <p14:sldId id="293"/>
            <p14:sldId id="295"/>
            <p14:sldId id="319"/>
            <p14:sldId id="320"/>
            <p14:sldId id="323"/>
            <p14:sldId id="303"/>
            <p14:sldId id="304"/>
            <p14:sldId id="305"/>
            <p14:sldId id="282"/>
            <p14:sldId id="318"/>
            <p14:sldId id="310"/>
            <p14:sldId id="311"/>
            <p14:sldId id="270"/>
            <p14:sldId id="276"/>
            <p14:sldId id="321"/>
            <p14:sldId id="307"/>
            <p14:sldId id="279"/>
            <p14:sldId id="280"/>
            <p14:sldId id="298"/>
          </p14:sldIdLst>
        </p14:section>
        <p14:section name="Раздел без заголовка" id="{912881FB-4604-4619-84DD-42A239D5F395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2" autoAdjust="0"/>
    <p:restoredTop sz="97327" autoAdjust="0"/>
  </p:normalViewPr>
  <p:slideViewPr>
    <p:cSldViewPr snapToGrid="0">
      <p:cViewPr>
        <p:scale>
          <a:sx n="80" d="100"/>
          <a:sy n="80" d="100"/>
        </p:scale>
        <p:origin x="-58" y="4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2F1E4-3F0E-46F5-B008-E10DB6F5B730}" type="datetimeFigureOut">
              <a:rPr lang="ru-RU" smtClean="0"/>
              <a:pPr/>
              <a:t>11.02.2021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A3825-C7B9-43F5-A43C-DB252519224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44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A3825-C7B9-43F5-A43C-DB2525192242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A3825-C7B9-43F5-A43C-DB2525192242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A3825-C7B9-43F5-A43C-DB2525192242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575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933450"/>
            <a:ext cx="5973762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0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A3825-C7B9-43F5-A43C-DB2525192242}" type="slidenum">
              <a:rPr lang="ru-RU" smtClean="0"/>
              <a:pPr/>
              <a:t>35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9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5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142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57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1731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42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91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4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0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88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5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69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4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0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85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6049" y="235340"/>
            <a:ext cx="6023916" cy="22792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Министерство образования РМ</a:t>
            </a:r>
            <a:br>
              <a:rPr lang="ru-RU" sz="31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ru-RU" sz="27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Портфолио</a:t>
            </a:r>
            <a:br>
              <a:rPr lang="ru-RU" sz="2700" dirty="0" smtClean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ru-RU" sz="27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Трифоновой Элины Владимировны</a:t>
            </a:r>
            <a:br>
              <a:rPr lang="ru-RU" sz="2700" dirty="0" smtClean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ru-RU" sz="27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Воспитателя МАДОУ «Детский сад№</a:t>
            </a:r>
            <a:r>
              <a:rPr lang="en-US" sz="27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82 </a:t>
            </a:r>
            <a:r>
              <a:rPr lang="ru-RU" sz="27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комбинированного вида»</a:t>
            </a:r>
            <a:br>
              <a:rPr lang="ru-RU" sz="2700" dirty="0" smtClean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ru-RU" sz="27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г.о.Саранск</a:t>
            </a:r>
            <a:r>
              <a:rPr lang="ru-RU" sz="31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/>
            </a:r>
            <a:br>
              <a:rPr lang="ru-RU" sz="3100" dirty="0" smtClean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rebuchet MS" panose="020B0603020202020204" pitchFamily="34" charset="0"/>
              </a:rPr>
            </a:br>
            <a:r>
              <a:rPr lang="ru-RU" sz="1800" dirty="0" smtClean="0">
                <a:latin typeface="Trebuchet MS" panose="020B0603020202020204" pitchFamily="34" charset="0"/>
              </a:rPr>
              <a:t/>
            </a:r>
            <a:br>
              <a:rPr lang="ru-RU" sz="1800" dirty="0" smtClean="0">
                <a:latin typeface="Trebuchet MS" panose="020B0603020202020204" pitchFamily="34" charset="0"/>
              </a:rPr>
            </a:br>
            <a:r>
              <a:rPr lang="ru-RU" sz="1800" dirty="0">
                <a:latin typeface="Trebuchet MS" panose="020B0603020202020204" pitchFamily="34" charset="0"/>
              </a:rPr>
              <a:t/>
            </a:r>
            <a:br>
              <a:rPr lang="ru-RU" sz="1800" dirty="0">
                <a:latin typeface="Trebuchet MS" panose="020B0603020202020204" pitchFamily="34" charset="0"/>
              </a:rPr>
            </a:br>
            <a:endParaRPr lang="ru-RU" sz="1800" dirty="0">
              <a:latin typeface="Trebuchet MS" panose="020B0603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6049" y="2784764"/>
            <a:ext cx="5795315" cy="3817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rebuchet MS" panose="020B0603020202020204" pitchFamily="34" charset="0"/>
              </a:rPr>
              <a:t>Дата рождения: </a:t>
            </a:r>
            <a:r>
              <a:rPr lang="ru-RU" dirty="0">
                <a:latin typeface="Trebuchet MS" panose="020B0603020202020204" pitchFamily="34" charset="0"/>
              </a:rPr>
              <a:t>9.12.1974г.</a:t>
            </a:r>
          </a:p>
          <a:p>
            <a:pPr marL="0" indent="0">
              <a:buNone/>
            </a:pPr>
            <a:r>
              <a:rPr lang="ru-RU" b="1" dirty="0">
                <a:latin typeface="Trebuchet MS" panose="020B0603020202020204" pitchFamily="34" charset="0"/>
              </a:rPr>
              <a:t>Профессиональное образование: </a:t>
            </a:r>
            <a:r>
              <a:rPr lang="ru-RU" dirty="0">
                <a:latin typeface="Trebuchet MS" panose="020B0603020202020204" pitchFamily="34" charset="0"/>
              </a:rPr>
              <a:t>высшее, окончила Мордовский государственный педагогический институт им</a:t>
            </a:r>
            <a:r>
              <a:rPr lang="ru-RU" dirty="0" smtClean="0">
                <a:latin typeface="Trebuchet MS" panose="020B0603020202020204" pitchFamily="34" charset="0"/>
              </a:rPr>
              <a:t>. М. Е. Евсевьева </a:t>
            </a:r>
            <a:r>
              <a:rPr lang="ru-RU" dirty="0">
                <a:latin typeface="Trebuchet MS" panose="020B0603020202020204" pitchFamily="34" charset="0"/>
              </a:rPr>
              <a:t>в 1996г. Факультет Дошкольного воспитания, по специальности «Дошкольная педагогика и психология»</a:t>
            </a:r>
          </a:p>
          <a:p>
            <a:pPr marL="0" indent="0">
              <a:buNone/>
            </a:pPr>
            <a:r>
              <a:rPr lang="ru-RU" b="1" dirty="0">
                <a:latin typeface="Trebuchet MS" panose="020B0603020202020204" pitchFamily="34" charset="0"/>
              </a:rPr>
              <a:t>Педагогический стаж: </a:t>
            </a:r>
            <a:r>
              <a:rPr lang="en-US" b="1" dirty="0" smtClean="0">
                <a:latin typeface="Trebuchet MS" panose="020B0603020202020204" pitchFamily="34" charset="0"/>
              </a:rPr>
              <a:t>2</a:t>
            </a:r>
            <a:r>
              <a:rPr lang="ru-RU" b="1" dirty="0" smtClean="0">
                <a:latin typeface="Trebuchet MS" panose="020B0603020202020204" pitchFamily="34" charset="0"/>
              </a:rPr>
              <a:t>4</a:t>
            </a:r>
            <a:r>
              <a:rPr lang="en-US" b="1" dirty="0" smtClean="0">
                <a:latin typeface="Trebuchet MS" panose="020B0603020202020204" pitchFamily="34" charset="0"/>
              </a:rPr>
              <a:t> </a:t>
            </a:r>
            <a:r>
              <a:rPr lang="ru-RU" dirty="0" smtClean="0">
                <a:latin typeface="Trebuchet MS" panose="020B0603020202020204" pitchFamily="34" charset="0"/>
              </a:rPr>
              <a:t>лет</a:t>
            </a:r>
            <a:endParaRPr lang="ru-RU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Trebuchet MS" panose="020B0603020202020204" pitchFamily="34" charset="0"/>
              </a:rPr>
              <a:t>Общий трудовой стаж</a:t>
            </a:r>
            <a:r>
              <a:rPr lang="ru-RU" b="1" dirty="0" smtClean="0">
                <a:latin typeface="Trebuchet MS" panose="020B0603020202020204" pitchFamily="34" charset="0"/>
              </a:rPr>
              <a:t>: </a:t>
            </a:r>
            <a:r>
              <a:rPr lang="en-US" b="1" dirty="0" smtClean="0">
                <a:latin typeface="Trebuchet MS" panose="020B0603020202020204" pitchFamily="34" charset="0"/>
              </a:rPr>
              <a:t>2</a:t>
            </a:r>
            <a:r>
              <a:rPr lang="ru-RU" b="1" dirty="0" smtClean="0">
                <a:latin typeface="Trebuchet MS" panose="020B0603020202020204" pitchFamily="34" charset="0"/>
              </a:rPr>
              <a:t>4</a:t>
            </a:r>
            <a:r>
              <a:rPr lang="en-US" b="1" dirty="0" smtClean="0">
                <a:latin typeface="Trebuchet MS" panose="020B0603020202020204" pitchFamily="34" charset="0"/>
              </a:rPr>
              <a:t> </a:t>
            </a:r>
            <a:r>
              <a:rPr lang="ru-RU" dirty="0" smtClean="0">
                <a:latin typeface="Trebuchet MS" panose="020B0603020202020204" pitchFamily="34" charset="0"/>
              </a:rPr>
              <a:t>лет</a:t>
            </a:r>
            <a:endParaRPr lang="ru-RU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Trebuchet MS" panose="020B0603020202020204" pitchFamily="34" charset="0"/>
              </a:rPr>
              <a:t>Наличие квалификационной </a:t>
            </a:r>
            <a:r>
              <a:rPr lang="ru-RU" b="1" dirty="0" smtClean="0">
                <a:latin typeface="Trebuchet MS" panose="020B0603020202020204" pitchFamily="34" charset="0"/>
              </a:rPr>
              <a:t>категории: высшая</a:t>
            </a:r>
            <a:endParaRPr lang="ru-RU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Trebuchet MS" panose="020B0603020202020204" pitchFamily="34" charset="0"/>
              </a:rPr>
              <a:t>Дата последней </a:t>
            </a:r>
            <a:r>
              <a:rPr lang="ru-RU" b="1" dirty="0" smtClean="0">
                <a:latin typeface="Trebuchet MS" panose="020B0603020202020204" pitchFamily="34" charset="0"/>
              </a:rPr>
              <a:t>аттестации:20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smtClean="0">
                <a:latin typeface="Trebuchet MS" panose="020B0603020202020204" pitchFamily="34" charset="0"/>
              </a:rPr>
              <a:t>мая 2016г.</a:t>
            </a:r>
            <a:endParaRPr lang="ru-RU" dirty="0">
              <a:latin typeface="Trebuchet MS" panose="020B0603020202020204" pitchFamily="34" charset="0"/>
            </a:endParaRPr>
          </a:p>
        </p:txBody>
      </p:sp>
      <p:pic>
        <p:nvPicPr>
          <p:cNvPr id="5" name="Рисунок 4" descr="мое фото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513" y="511444"/>
            <a:ext cx="3187565" cy="477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9884" y="301054"/>
            <a:ext cx="9474056" cy="633303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298" r="13154"/>
          <a:stretch/>
        </p:blipFill>
        <p:spPr>
          <a:xfrm rot="5400000">
            <a:off x="2805407" y="1307223"/>
            <a:ext cx="5654682" cy="519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623425" cy="893763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Результаты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участия воспитанников в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конкурсах, турнирах,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выставках,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соревнованиях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4403"/>
          <a:stretch/>
        </p:blipFill>
        <p:spPr>
          <a:xfrm>
            <a:off x="518985" y="1532236"/>
            <a:ext cx="3756454" cy="4942703"/>
          </a:xfrm>
          <a:prstGeom prst="rect">
            <a:avLst/>
          </a:prstGeom>
        </p:spPr>
      </p:pic>
      <p:pic>
        <p:nvPicPr>
          <p:cNvPr id="7170" name="Picture 2" descr="C:\Documents and Settings\NASTAS\Рабочий стол\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1242" y="1705970"/>
            <a:ext cx="3261816" cy="455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520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7795" y="-1"/>
            <a:ext cx="9474056" cy="1087395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турнирах выставках, соревнованиях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21" y="961614"/>
            <a:ext cx="3838423" cy="535047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22" y="961614"/>
            <a:ext cx="3781167" cy="5350476"/>
          </a:xfrm>
        </p:spPr>
      </p:pic>
    </p:spTree>
    <p:extLst>
      <p:ext uri="{BB962C8B-B14F-4D97-AF65-F5344CB8AC3E}">
        <p14:creationId xmlns:p14="http://schemas.microsoft.com/office/powerpoint/2010/main" val="392520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4184"/>
            <a:ext cx="9801196" cy="92263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конкурсах, турнирах выставках, соревнованиях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7" y="1705232"/>
            <a:ext cx="3336324" cy="481913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5" y="1705232"/>
            <a:ext cx="3352800" cy="481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8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172995"/>
            <a:ext cx="8596668" cy="11121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авторских программ, методических пособий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20989" y="1204815"/>
            <a:ext cx="3179929" cy="477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Documents and Settings\NASTAS\Рабочий стол\Sc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910" y="1191049"/>
            <a:ext cx="3562065" cy="4476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194" y="164757"/>
            <a:ext cx="8596668" cy="129334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авторских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методических пособий</a:t>
            </a:r>
          </a:p>
        </p:txBody>
      </p:sp>
      <p:pic>
        <p:nvPicPr>
          <p:cNvPr id="3074" name="Picture 2" descr="C:\Documents and Settings\NASTAS\Рабочий стол\Sca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4150" y="1156690"/>
            <a:ext cx="3575713" cy="5056409"/>
          </a:xfrm>
          <a:prstGeom prst="rect">
            <a:avLst/>
          </a:prstGeom>
          <a:noFill/>
        </p:spPr>
      </p:pic>
      <p:pic>
        <p:nvPicPr>
          <p:cNvPr id="3075" name="Picture 3" descr="C:\Documents and Settings\NASTAS\Рабочий стол\Sc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102" y="1091820"/>
            <a:ext cx="3835019" cy="5213446"/>
          </a:xfrm>
          <a:prstGeom prst="rect">
            <a:avLst/>
          </a:prstGeom>
          <a:noFill/>
        </p:spPr>
      </p:pic>
      <p:pic>
        <p:nvPicPr>
          <p:cNvPr id="3" name="Picture 2" descr="C:\Documents and Settings\NASTAS\Рабочий стол\скан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2430" y="955343"/>
            <a:ext cx="3562066" cy="5390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72995"/>
            <a:ext cx="8596313" cy="126038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 – практических конференциях, педагогических чтениях, семинарах, </a:t>
            </a:r>
            <a:r>
              <a:rPr lang="ru-RU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секциях</a:t>
            </a:r>
            <a:r>
              <a:rPr lang="ru-RU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радиопередачах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8194" name="Picture 2" descr="C:\Documents and Settings\NASTAS\Рабочий стол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7726" y="1501254"/>
            <a:ext cx="4238144" cy="5257800"/>
          </a:xfrm>
          <a:prstGeom prst="rect">
            <a:avLst/>
          </a:prstGeom>
          <a:noFill/>
        </p:spPr>
      </p:pic>
      <p:pic>
        <p:nvPicPr>
          <p:cNvPr id="8195" name="Picture 3" descr="C:\Documents and Settings\NASTAS\Рабочий стол\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3580" y="1653085"/>
            <a:ext cx="3889611" cy="4954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907" y="0"/>
            <a:ext cx="9853574" cy="126038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 – практических конференциях, педагогических чтениях, семинарах,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секциях, радиопередачах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37477" r="6864" b="26848"/>
          <a:stretch/>
        </p:blipFill>
        <p:spPr>
          <a:xfrm>
            <a:off x="313900" y="1533344"/>
            <a:ext cx="3480178" cy="2541888"/>
          </a:xfrm>
          <a:prstGeom prst="rect">
            <a:avLst/>
          </a:prstGeom>
        </p:spPr>
      </p:pic>
      <p:pic>
        <p:nvPicPr>
          <p:cNvPr id="8" name="Содержимое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25840" y="1446664"/>
            <a:ext cx="3548418" cy="4026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847" y="1458834"/>
            <a:ext cx="3220871" cy="38364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rot="10800000" flipV="1">
            <a:off x="458384" y="234160"/>
            <a:ext cx="8834530" cy="91422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4"/>
                </a:solidFill>
              </a:rPr>
              <a:t>                                                                                                                    </a:t>
            </a:r>
            <a:endParaRPr lang="ru-RU" sz="2400" dirty="0">
              <a:solidFill>
                <a:schemeClr val="accent4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83" y="1665027"/>
            <a:ext cx="2923722" cy="4686345"/>
          </a:xfrm>
          <a:prstGeom prst="rect">
            <a:avLst/>
          </a:prstGeom>
        </p:spPr>
      </p:pic>
      <p:pic>
        <p:nvPicPr>
          <p:cNvPr id="1026" name="Picture 2" descr="C:\Documents and Settings\NASTAS\Рабочий стол\Scan.jpg"/>
          <p:cNvPicPr>
            <a:picLocks noChangeAspect="1" noChangeArrowheads="1"/>
          </p:cNvPicPr>
          <p:nvPr/>
        </p:nvPicPr>
        <p:blipFill rotWithShape="1">
          <a:blip r:embed="rId4"/>
          <a:srcRect l="27220" t="4557" b="23983"/>
          <a:stretch/>
        </p:blipFill>
        <p:spPr bwMode="auto">
          <a:xfrm>
            <a:off x="4339989" y="1501254"/>
            <a:ext cx="3193576" cy="4850117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300" y="1610436"/>
            <a:ext cx="3451775" cy="47409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41946" y="204716"/>
            <a:ext cx="9280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 – практических конференциях, педагогических чтениях, семинарах, форумах</a:t>
            </a:r>
            <a:endParaRPr lang="ru-RU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9309"/>
            <a:ext cx="9722260" cy="8871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 классов, мероприятий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img-210211152044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747037"/>
            <a:ext cx="4400549" cy="580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18036" cy="5243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к аттестации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NASTAS\Рабочий стол\Sca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33516" y="1460310"/>
            <a:ext cx="3780430" cy="5117911"/>
          </a:xfrm>
          <a:prstGeom prst="rect">
            <a:avLst/>
          </a:prstGeom>
          <a:noFill/>
        </p:spPr>
      </p:pic>
      <p:pic>
        <p:nvPicPr>
          <p:cNvPr id="1027" name="Picture 3" descr="C:\Documents and Settings\NASTAS\Рабочий стол\Sc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3002" y="1610436"/>
            <a:ext cx="3807725" cy="4831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869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530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 классов, мероприятий</a:t>
            </a:r>
            <a:endParaRPr lang="ru-RU" sz="2400" dirty="0"/>
          </a:p>
        </p:txBody>
      </p:sp>
      <p:pic>
        <p:nvPicPr>
          <p:cNvPr id="15362" name="Picture 2" descr="C:\Documents and Settings\NASTAS\Рабочий стол\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73959" y="1651379"/>
            <a:ext cx="2988859" cy="4599295"/>
          </a:xfrm>
          <a:prstGeom prst="rect">
            <a:avLst/>
          </a:prstGeom>
          <a:noFill/>
        </p:spPr>
      </p:pic>
      <p:pic>
        <p:nvPicPr>
          <p:cNvPr id="5" name="Picture 3" descr="C:\Documents and Settings\NASTAS\Рабочий стол\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9776" y="1376859"/>
            <a:ext cx="3698544" cy="51452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530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 классов, мероприятий</a:t>
            </a:r>
            <a:endParaRPr lang="ru-RU" sz="2400" dirty="0"/>
          </a:p>
        </p:txBody>
      </p:sp>
      <p:pic>
        <p:nvPicPr>
          <p:cNvPr id="15363" name="Picture 3" descr="C:\Documents and Settings\NASTAS\Рабочий стол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6526" y="1768274"/>
            <a:ext cx="3343702" cy="4809947"/>
          </a:xfrm>
          <a:prstGeom prst="rect">
            <a:avLst/>
          </a:prstGeom>
          <a:noFill/>
        </p:spPr>
      </p:pic>
      <p:pic>
        <p:nvPicPr>
          <p:cNvPr id="5" name="Picture 3" descr="C:\Documents and Settings\NASTAS\Рабочий стол\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3258" y="1730548"/>
            <a:ext cx="3647792" cy="4847673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002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3568" y="0"/>
            <a:ext cx="10070592" cy="66726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 классов, мероприятий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92" y="991860"/>
            <a:ext cx="3671454" cy="52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069513" cy="95091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8.Экспертная деятельность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имею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5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3568" y="0"/>
            <a:ext cx="10070592" cy="95097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9. Общественная активность педагога: участие в комиссиях, в жюри конкурсов, педагогических сообществах</a:t>
            </a:r>
          </a:p>
        </p:txBody>
      </p:sp>
      <p:pic>
        <p:nvPicPr>
          <p:cNvPr id="3" name="Picture 2" descr="https://www.maam.ru/diploms/1355129-148-149-sert.jpg?93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23" y="1122425"/>
            <a:ext cx="3781168" cy="514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261" y="1122425"/>
            <a:ext cx="3929449" cy="56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3081" y="0"/>
            <a:ext cx="10235819" cy="108902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Общественная активность педагога: участие в  комиссиях, в жюри конкурсов, педагогических сообществах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60" y="1066800"/>
            <a:ext cx="3496634" cy="5231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5476" r="3896" b="6424"/>
          <a:stretch/>
        </p:blipFill>
        <p:spPr>
          <a:xfrm>
            <a:off x="8473318" y="1066800"/>
            <a:ext cx="3718682" cy="4462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6486" r="891" b="10631"/>
          <a:stretch/>
        </p:blipFill>
        <p:spPr>
          <a:xfrm>
            <a:off x="511262" y="1066800"/>
            <a:ext cx="4170148" cy="536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114" y="313037"/>
            <a:ext cx="9249288" cy="156518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Общественная активность педагога: участие в  комиссиях, в жюри конкурсов, педагогических сообществах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08" y="1337481"/>
            <a:ext cx="3493826" cy="50537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78" y="1204131"/>
            <a:ext cx="3707027" cy="528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46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550" y="197709"/>
            <a:ext cx="8781535" cy="5436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10. Позитивные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работы с воспитанниками:</a:t>
            </a:r>
          </a:p>
        </p:txBody>
      </p:sp>
      <p:pic>
        <p:nvPicPr>
          <p:cNvPr id="9218" name="Picture 2" descr="C:\Documents and Settings\NASTAS\Рабочий стол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753" y="1078174"/>
            <a:ext cx="3835021" cy="5459104"/>
          </a:xfrm>
          <a:prstGeom prst="rect">
            <a:avLst/>
          </a:prstGeom>
          <a:noFill/>
        </p:spPr>
      </p:pic>
      <p:pic>
        <p:nvPicPr>
          <p:cNvPr id="9219" name="Picture 3" descr="C:\Documents and Settings\NASTAS\Рабочий стол\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8980" y="1173707"/>
            <a:ext cx="3862316" cy="5049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45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7546"/>
            <a:ext cx="8596668" cy="75062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</a:t>
            </a:r>
          </a:p>
        </p:txBody>
      </p:sp>
      <p:pic>
        <p:nvPicPr>
          <p:cNvPr id="10242" name="Picture 2" descr="C:\Documents and Settings\NASTAS\Рабочий стол\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6664" y="1160059"/>
            <a:ext cx="3835020" cy="5186149"/>
          </a:xfrm>
          <a:prstGeom prst="rect">
            <a:avLst/>
          </a:prstGeom>
          <a:noFill/>
        </p:spPr>
      </p:pic>
      <p:pic>
        <p:nvPicPr>
          <p:cNvPr id="10243" name="Picture 3" descr="C:\Documents and Settings\NASTAS\Рабочий стол\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310" y="1293998"/>
            <a:ext cx="4162568" cy="5243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45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9556" y="123825"/>
            <a:ext cx="8476735" cy="8890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11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Качество взаимодействия с родителями</a:t>
            </a:r>
          </a:p>
        </p:txBody>
      </p:sp>
      <p:pic>
        <p:nvPicPr>
          <p:cNvPr id="11266" name="Picture 2" descr="C:\Documents and Settings\NASTAS\Рабочий стол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1822" y="655094"/>
            <a:ext cx="4080680" cy="5800298"/>
          </a:xfrm>
          <a:prstGeom prst="rect">
            <a:avLst/>
          </a:prstGeom>
          <a:noFill/>
        </p:spPr>
      </p:pic>
      <p:pic>
        <p:nvPicPr>
          <p:cNvPr id="11267" name="Picture 3" descr="C:\Documents and Settings\NASTAS\Рабочий стол\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3003" y="818866"/>
            <a:ext cx="4326340" cy="5841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4344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7334" y="145473"/>
            <a:ext cx="8596668" cy="124690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b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приёмов мнемотехники для развития речи детей дошкольного возраста»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218" y="1579418"/>
            <a:ext cx="6470073" cy="50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087395" y="228755"/>
            <a:ext cx="8699155" cy="791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 - неблагополучных семей</a:t>
            </a:r>
          </a:p>
        </p:txBody>
      </p:sp>
      <p:pic>
        <p:nvPicPr>
          <p:cNvPr id="12290" name="Picture 2" descr="C:\Documents and Settings\NASTAS\Рабочий стол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4613" y="887105"/>
            <a:ext cx="4154677" cy="5732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379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7547"/>
            <a:ext cx="8596668" cy="68238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400" dirty="0"/>
          </a:p>
        </p:txBody>
      </p:sp>
      <p:pic>
        <p:nvPicPr>
          <p:cNvPr id="2050" name="Picture 2" descr="C:\Documents and Settings\NASTAS\Рабочий стол\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02257" y="996287"/>
            <a:ext cx="4080680" cy="5363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363029" y="228755"/>
            <a:ext cx="8596668" cy="791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4652"/>
            <a:ext cx="3352800" cy="4981432"/>
          </a:xfrm>
          <a:prstGeom prst="rect">
            <a:avLst/>
          </a:prstGeom>
        </p:spPr>
      </p:pic>
      <p:pic>
        <p:nvPicPr>
          <p:cNvPr id="5" name="Picture 2" descr="C:\Documents and Settings\NASTAS\Рабочий стол\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7734" y="1137030"/>
            <a:ext cx="3917178" cy="5059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379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96313" cy="81597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13.Участие педагога в профессиональных конкурсах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738046"/>
            <a:ext cx="4219575" cy="58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240" y="1"/>
            <a:ext cx="8781223" cy="7162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14.Награды и поощрения.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4915" y="2768141"/>
            <a:ext cx="8596668" cy="326716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865795"/>
            <a:ext cx="3588948" cy="5325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67" y="952422"/>
            <a:ext cx="3561348" cy="51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9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2336" y="271850"/>
            <a:ext cx="8596313" cy="91439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14.Награды и поощрения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Sc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44" y="1077668"/>
            <a:ext cx="3890328" cy="545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981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 деятельности)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6" y="1579418"/>
            <a:ext cx="4509655" cy="527858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4959" y="1923196"/>
            <a:ext cx="5754257" cy="418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5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7364" y="152400"/>
            <a:ext cx="11159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(экспериментальной деятельности.)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54" y="1058454"/>
            <a:ext cx="4519246" cy="567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2423"/>
            <a:ext cx="8318385" cy="1186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</a:t>
            </a:r>
            <a:b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 деятельности.)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99" name="Picture 3" descr="C:\Documents and Settings\NASTAS\Рабочий стол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73958" y="1460310"/>
            <a:ext cx="3698543" cy="4885899"/>
          </a:xfrm>
          <a:prstGeom prst="rect">
            <a:avLst/>
          </a:prstGeom>
          <a:noFill/>
        </p:spPr>
      </p:pic>
      <p:pic>
        <p:nvPicPr>
          <p:cNvPr id="1026" name="Picture 2" descr="C:\Documents and Settings\NASTAS\Рабочий стол\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4322" y="1269243"/>
            <a:ext cx="3821374" cy="515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463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091" y="276045"/>
            <a:ext cx="11438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2.Наставничество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1359243"/>
            <a:ext cx="3480179" cy="5313406"/>
          </a:xfrm>
          <a:prstGeom prst="rect">
            <a:avLst/>
          </a:prstGeom>
        </p:spPr>
      </p:pic>
      <p:pic>
        <p:nvPicPr>
          <p:cNvPr id="5122" name="Picture 2" descr="C:\Documents and Settings\NASTAS\Рабочий стол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6908" y="1378425"/>
            <a:ext cx="3562066" cy="5145206"/>
          </a:xfrm>
          <a:prstGeom prst="rect">
            <a:avLst/>
          </a:prstGeom>
          <a:noFill/>
        </p:spPr>
      </p:pic>
      <p:pic>
        <p:nvPicPr>
          <p:cNvPr id="5123" name="Picture 3" descr="C:\Documents and Settings\NASTAS\Рабочий стол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5701" y="1569493"/>
            <a:ext cx="3671248" cy="5008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857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77334" y="182880"/>
            <a:ext cx="9088457" cy="719328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7335" y="1698171"/>
            <a:ext cx="8596668" cy="4343191"/>
          </a:xfrm>
        </p:spPr>
        <p:txBody>
          <a:bodyPr/>
          <a:lstStyle/>
          <a:p>
            <a:endParaRPr lang="ru-RU" u="sng" dirty="0" smtClean="0"/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t="21983" r="3020" b="4504"/>
          <a:stretch/>
        </p:blipFill>
        <p:spPr>
          <a:xfrm>
            <a:off x="1013255" y="1507524"/>
            <a:ext cx="3614163" cy="5041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31" b="30450"/>
          <a:stretch/>
        </p:blipFill>
        <p:spPr>
          <a:xfrm>
            <a:off x="7888406" y="1507524"/>
            <a:ext cx="3862316" cy="4865567"/>
          </a:xfrm>
          <a:prstGeom prst="rect">
            <a:avLst/>
          </a:prstGeom>
        </p:spPr>
      </p:pic>
      <p:pic>
        <p:nvPicPr>
          <p:cNvPr id="2050" name="Picture 2" descr="F:\жюри\Sc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0113" y="1460311"/>
            <a:ext cx="3562065" cy="4954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9884" y="301054"/>
            <a:ext cx="9474056" cy="633303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3706"/>
            <a:ext cx="3629927" cy="5256563"/>
          </a:xfrm>
          <a:prstGeom prst="rect">
            <a:avLst/>
          </a:prstGeom>
        </p:spPr>
      </p:pic>
      <p:pic>
        <p:nvPicPr>
          <p:cNvPr id="5" name="Объект 3"/>
          <p:cNvPicPr>
            <a:picLocks/>
          </p:cNvPicPr>
          <p:nvPr/>
        </p:nvPicPr>
        <p:blipFill>
          <a:blip r:embed="rId3"/>
          <a:srcRect l="22757" t="13503" r="21001" b="6746"/>
          <a:stretch>
            <a:fillRect/>
          </a:stretch>
        </p:blipFill>
        <p:spPr bwMode="auto">
          <a:xfrm>
            <a:off x="3789485" y="1173706"/>
            <a:ext cx="4059553" cy="485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611" y="1546964"/>
            <a:ext cx="4339987" cy="479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4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2636</TotalTime>
  <Words>355</Words>
  <Application>Microsoft Office PowerPoint</Application>
  <PresentationFormat>Произвольный</PresentationFormat>
  <Paragraphs>55</Paragraphs>
  <Slides>35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Грань</vt:lpstr>
      <vt:lpstr>Министерство образования РМ Портфолио Трифоновой Элины Владимировны Воспитателя МАДОУ «Детский сад№82 комбинированного вида» г.о.Саранск    </vt:lpstr>
      <vt:lpstr>Представление к аттестации</vt:lpstr>
      <vt:lpstr>Представление педагогического опыта «Использование приёмов мнемотехники для развития речи детей дошкольного возраста» </vt:lpstr>
      <vt:lpstr>1.Участие в инновационной  (экспериментальной деятельности) </vt:lpstr>
      <vt:lpstr>Презентация PowerPoint</vt:lpstr>
      <vt:lpstr>1.Участие в инновационной  (экспериментальной деятельности.) </vt:lpstr>
      <vt:lpstr>Презентация PowerPoint</vt:lpstr>
      <vt:lpstr>3. Наличие публикаций</vt:lpstr>
      <vt:lpstr>3. Наличие публикаций</vt:lpstr>
      <vt:lpstr>3. Наличие публикаций</vt:lpstr>
      <vt:lpstr>4. Результаты участия воспитанников в конкурсах, турнирах, выставках, соревнованиях.</vt:lpstr>
      <vt:lpstr>4. Результаты участия воспитанников в конкурсах, турнирах выставках, соревнованиях</vt:lpstr>
      <vt:lpstr>4. Результаты участия воспитанников в конкурсах, турнирах выставках, соревнованиях</vt:lpstr>
      <vt:lpstr>5.Наличие авторских программ, методических пособий</vt:lpstr>
      <vt:lpstr>5.Наличие авторских программ, методических пособий</vt:lpstr>
      <vt:lpstr> 6. 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6. 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                                                                                                                    </vt:lpstr>
      <vt:lpstr>7.Проведение открытых занятий, мастер классов, мероприятий</vt:lpstr>
      <vt:lpstr>7.Проведение открытых занятий, мастер классов, мероприятий</vt:lpstr>
      <vt:lpstr>7.Проведение открытых занятий, мастер классов, мероприятий</vt:lpstr>
      <vt:lpstr>7.Проведение открытых занятий, мастер классов, мероприятий </vt:lpstr>
      <vt:lpstr>8.Экспертная деятельность     не имею</vt:lpstr>
      <vt:lpstr>9. Общественная активность педагога: участие в комиссиях, в жюри конкурсов, педагогических сообществах</vt:lpstr>
      <vt:lpstr>9. Общественная активность педагога: участие в  комиссиях, в жюри конкурсов, педагогических сообществах</vt:lpstr>
      <vt:lpstr>9. Общественная активность педагога: участие в  комиссиях, в жюри конкурсов, педагогических сообществах</vt:lpstr>
      <vt:lpstr>10. Позитивные результаты работы с воспитанниками:</vt:lpstr>
      <vt:lpstr>10. Позитивные результаты работы с воспитанниками:</vt:lpstr>
      <vt:lpstr>                    11. Качество взаимодействия с родителями</vt:lpstr>
      <vt:lpstr>12. Работа с детьми из социально - неблагополучных семей</vt:lpstr>
      <vt:lpstr>13. Участие педагога в профессиональных конкурсах</vt:lpstr>
      <vt:lpstr>13. Участие педагога в профессиональных конкурсах</vt:lpstr>
      <vt:lpstr>13.Участие педагога в профессиональных конкурсах</vt:lpstr>
      <vt:lpstr>14.Награды и поощрения.</vt:lpstr>
      <vt:lpstr>14.Награды и поощрения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Пользователь Windows</dc:creator>
  <cp:lastModifiedBy>Customer</cp:lastModifiedBy>
  <cp:revision>267</cp:revision>
  <dcterms:created xsi:type="dcterms:W3CDTF">2013-03-02T13:34:20Z</dcterms:created>
  <dcterms:modified xsi:type="dcterms:W3CDTF">2021-02-11T12:14:32Z</dcterms:modified>
</cp:coreProperties>
</file>