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7" r:id="rId2"/>
    <p:sldId id="436" r:id="rId3"/>
    <p:sldId id="539" r:id="rId4"/>
    <p:sldId id="331" r:id="rId5"/>
    <p:sldId id="495" r:id="rId6"/>
    <p:sldId id="551" r:id="rId7"/>
    <p:sldId id="512" r:id="rId8"/>
    <p:sldId id="553" r:id="rId9"/>
    <p:sldId id="541" r:id="rId10"/>
    <p:sldId id="542" r:id="rId11"/>
    <p:sldId id="513" r:id="rId12"/>
    <p:sldId id="547" r:id="rId13"/>
    <p:sldId id="521" r:id="rId14"/>
    <p:sldId id="510" r:id="rId15"/>
    <p:sldId id="536" r:id="rId16"/>
    <p:sldId id="548" r:id="rId17"/>
    <p:sldId id="549" r:id="rId18"/>
    <p:sldId id="469" r:id="rId19"/>
    <p:sldId id="514" r:id="rId20"/>
    <p:sldId id="544" r:id="rId21"/>
    <p:sldId id="525" r:id="rId22"/>
    <p:sldId id="524" r:id="rId23"/>
    <p:sldId id="454" r:id="rId24"/>
    <p:sldId id="456" r:id="rId25"/>
    <p:sldId id="560" r:id="rId26"/>
    <p:sldId id="559" r:id="rId27"/>
    <p:sldId id="497" r:id="rId28"/>
    <p:sldId id="545" r:id="rId29"/>
    <p:sldId id="517" r:id="rId30"/>
    <p:sldId id="538" r:id="rId31"/>
    <p:sldId id="471" r:id="rId32"/>
    <p:sldId id="483" r:id="rId33"/>
    <p:sldId id="375" r:id="rId34"/>
    <p:sldId id="501" r:id="rId35"/>
    <p:sldId id="555" r:id="rId36"/>
    <p:sldId id="503" r:id="rId37"/>
    <p:sldId id="535" r:id="rId38"/>
    <p:sldId id="546" r:id="rId39"/>
    <p:sldId id="561" r:id="rId40"/>
    <p:sldId id="479" r:id="rId41"/>
    <p:sldId id="522" r:id="rId42"/>
    <p:sldId id="464" r:id="rId43"/>
    <p:sldId id="486" r:id="rId44"/>
    <p:sldId id="307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99"/>
    <a:srgbClr val="00FF00"/>
    <a:srgbClr val="FF3399"/>
    <a:srgbClr val="F7F7F7"/>
    <a:srgbClr val="CCECFF"/>
    <a:srgbClr val="660033"/>
    <a:srgbClr val="5A2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77" autoAdjust="0"/>
    <p:restoredTop sz="97259" autoAdjust="0"/>
  </p:normalViewPr>
  <p:slideViewPr>
    <p:cSldViewPr>
      <p:cViewPr varScale="1">
        <p:scale>
          <a:sx n="72" d="100"/>
          <a:sy n="72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199569-10E7-4775-9259-CA08C7EFBF79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4A8B38-C4D3-4F6B-9DD6-2C2A1A2F8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4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1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3BDDC-0343-4237-9459-777DCC95A041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182A37-1A14-40EB-94A5-2819DB1F3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34C0-34A3-48B7-80ED-5BCAFA92B1BD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9C5-B8F0-4A2B-985B-A5F41A0BA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5" y="244476"/>
            <a:ext cx="2097087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44476"/>
            <a:ext cx="61388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09F7E-E0CE-4C8A-B11E-A723CDFF7DC6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42EB1-5FDD-4722-851E-2BFE562F4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2E380-334C-40C3-BDC9-5B00DC43D18B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18D09-C525-481E-A7CC-839A083C8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55483-FA87-4B87-8BDB-379E052BA594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70F18-8DD8-4ECD-9C42-D97435168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1D43-CF17-425F-8BA8-E4D8302C174F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FE95-AA9F-4107-90DF-97EC4A7CD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29138-1014-43A8-B4CD-640392DF4684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D68-DFEE-4FD2-98CF-233812B02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B2CA-63E2-458D-8E2B-DDC21EFCB103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A206-E0F5-4E17-95A0-99C19676F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B69CF-CEE7-4804-BA0E-ED4C04F6A5AC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7084-B4CF-4425-AF16-72754FF67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6641-F023-4763-A28B-93E9353C332E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3A0D-5E2C-4A69-A96F-8469550D2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AE95-903B-49DD-BE79-F5639425C4CE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CC35-F218-480C-9288-428800B79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9E02BF8-DAEF-4C0B-97D3-749901C6E6E2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94898F21-5C15-49B0-B59A-92D149519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68sar@schoolrm.r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Microsoft_Word2.docx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0.png"/><Relationship Id="rId5" Type="http://schemas.openxmlformats.org/officeDocument/2006/relationships/image" Target="../media/image66.emf"/><Relationship Id="rId10" Type="http://schemas.openxmlformats.org/officeDocument/2006/relationships/image" Target="../media/image69.png"/><Relationship Id="rId4" Type="http://schemas.openxmlformats.org/officeDocument/2006/relationships/package" Target="../embeddings/_________Microsoft_Word1.docx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jpeg"/><Relationship Id="rId5" Type="http://schemas.openxmlformats.org/officeDocument/2006/relationships/image" Target="../media/image100.emf"/><Relationship Id="rId4" Type="http://schemas.openxmlformats.org/officeDocument/2006/relationships/package" Target="../embeddings/_________Microsoft_Word3.doc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2" y="620685"/>
            <a:ext cx="8352927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1430">
                  <a:solidFill>
                    <a:srgbClr val="00B050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ПОРТФОЛИО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611695" y="1737238"/>
            <a:ext cx="784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Ларькиной</a:t>
            </a: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Татьяны Владимировны , </a:t>
            </a:r>
          </a:p>
          <a:p>
            <a:pPr algn="ctr"/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rgbClr val="8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cap="all" dirty="0">
              <a:ln w="0"/>
              <a:solidFill>
                <a:srgbClr val="80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467544" y="3553490"/>
            <a:ext cx="54006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Дата рождения: 02.09.1972.г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Профессиональное образование:  высшее, дошкольное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МГПИ им .М. </a:t>
            </a:r>
            <a:r>
              <a:rPr lang="ru-RU" b="1" dirty="0" err="1">
                <a:solidFill>
                  <a:srgbClr val="800000"/>
                </a:solidFill>
                <a:latin typeface="Times New Roman" pitchFamily="18" charset="0"/>
              </a:rPr>
              <a:t>Е.Евсевьева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 1998г.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по специальности «Педагогика и методика дошкольного образования »,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квалификация «Педагог дошкольного образования »</a:t>
            </a:r>
          </a:p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28лет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Общий трудовой стаж: 33года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Наличие квалификационной категории: высшая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Дата последней аттестации: 24.05.2017г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</a:rPr>
              <a:t>Звание: нет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/>
          <a:stretch/>
        </p:blipFill>
        <p:spPr>
          <a:xfrm>
            <a:off x="6011168" y="3140968"/>
            <a:ext cx="2953320" cy="338772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242" name="Picture 2" descr="J:\новая аттестация\2наставничество\СТУДЕН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21"/>
            <a:ext cx="3379411" cy="44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J:\новая аттестация\2наставничество\СТУДЕНТЫ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24035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94" y="1961605"/>
            <a:ext cx="2952577" cy="48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090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новая аттестация\3апубликация\маам 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1" y="1269000"/>
            <a:ext cx="309365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645C56-339C-45D6-B568-18D52EE2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80269"/>
          </a:xfrm>
        </p:spPr>
        <p:txBody>
          <a:bodyPr/>
          <a:lstStyle/>
          <a:p>
            <a:r>
              <a:rPr lang="ru-RU" dirty="0"/>
              <a:t>     </a:t>
            </a:r>
            <a:r>
              <a:rPr lang="ru-RU" sz="3200" dirty="0"/>
              <a:t>3</a:t>
            </a:r>
            <a:r>
              <a:rPr lang="ru-RU" dirty="0"/>
              <a:t>.</a:t>
            </a:r>
            <a:r>
              <a:rPr lang="ru-RU" sz="3200" dirty="0"/>
              <a:t>Наличие публикаций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9D016E-0743-47F7-A275-E36DBBED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15" y="3952750"/>
            <a:ext cx="4035902" cy="2664183"/>
          </a:xfrm>
          <a:prstGeom prst="rect">
            <a:avLst/>
          </a:prstGeom>
        </p:spPr>
      </p:pic>
      <p:pic>
        <p:nvPicPr>
          <p:cNvPr id="11266" name="Picture 2" descr="J:\новая аттестация\3апубликация готов\педагог 1ё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8" t="6460" r="4997" b="52502"/>
          <a:stretch/>
        </p:blipFill>
        <p:spPr bwMode="auto">
          <a:xfrm>
            <a:off x="4211960" y="1269000"/>
            <a:ext cx="4608512" cy="381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09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05435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9682"/>
            <a:ext cx="305435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225CC5-C033-47AE-8E34-1ADD2405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711" y="260648"/>
            <a:ext cx="3072650" cy="4322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1693C9-40BE-4118-865C-E741EE053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687" y="3212977"/>
            <a:ext cx="509669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новая аттестация\3апубликация\педагоги росссии 2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11696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J:\новая аттестация\3апубликация\РИЦО19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9885"/>
            <a:ext cx="30548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305435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46" y="2068234"/>
            <a:ext cx="3060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50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6" y="361608"/>
            <a:ext cx="3693992" cy="515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J:\новая аттестация\3публикайция в сборнике\апрель 2019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608"/>
            <a:ext cx="381855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:\апрель пуб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7659" r="7743" b="54400"/>
          <a:stretch/>
        </p:blipFill>
        <p:spPr bwMode="auto">
          <a:xfrm>
            <a:off x="2339752" y="4005064"/>
            <a:ext cx="4536504" cy="26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3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:\новая аттестация\3публикайция в сборнике\фгос2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7" y="260648"/>
            <a:ext cx="30548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J:\новая аттестация\3публикайция в сборнике\фгос юру титульник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30548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0"/>
          <a:stretch/>
        </p:blipFill>
        <p:spPr>
          <a:xfrm>
            <a:off x="2267744" y="3789040"/>
            <a:ext cx="484913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7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:\новая аттестация\3публикайция в сборнике\солнечный свет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3285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J:\новая аттестация\3публикайция в сборнике\титульник и оглавление солнечный свет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04541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58"/>
          <a:stretch/>
        </p:blipFill>
        <p:spPr>
          <a:xfrm>
            <a:off x="2123728" y="3933056"/>
            <a:ext cx="4849135" cy="26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:\новая аттестация\3публикайция в сборнике\впо2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0548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J:\новая аттестация\3публикайция в сборнике\ПУБЛИКАЦИЯ ОБРУ.‎РУ2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18" y="188640"/>
            <a:ext cx="30548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305435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36" y="1268760"/>
            <a:ext cx="3985039" cy="51845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C1FC6F-1097-4092-B40B-6584F08B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385175" cy="576064"/>
          </a:xfrm>
        </p:spPr>
        <p:txBody>
          <a:bodyPr/>
          <a:lstStyle/>
          <a:p>
            <a:pPr algn="ctr"/>
            <a:r>
              <a:rPr lang="ru-RU" sz="2800" dirty="0"/>
              <a:t>4.Результаты участия </a:t>
            </a:r>
            <a:br>
              <a:rPr lang="ru-RU" sz="2800" dirty="0"/>
            </a:br>
            <a:r>
              <a:rPr lang="ru-RU" sz="2800" dirty="0"/>
              <a:t>воспитанников в конкурсах, выставках</a:t>
            </a:r>
          </a:p>
        </p:txBody>
      </p:sp>
      <p:pic>
        <p:nvPicPr>
          <p:cNvPr id="10242" name="Picture 2" descr="J:\справка де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02133"/>
            <a:ext cx="3818084" cy="51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6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J:\новая аттестация\4конкурсы дети\город дети\берегите вод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81"/>
            <a:ext cx="32038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J:\новая аттестация\4конкурсы дети\город дети\КУЛАК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70" y="181867"/>
            <a:ext cx="32038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1" y="3120907"/>
            <a:ext cx="2486189" cy="33975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8CBCED-09B2-4D49-8625-4D2850DA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77" y="3058640"/>
            <a:ext cx="2876550" cy="35337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5795BA-7995-4B97-A979-3ACC22C7D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613" y="3120907"/>
            <a:ext cx="2597121" cy="3426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89D7D4-2BCB-45F3-A644-0A1059321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512" y="3064502"/>
            <a:ext cx="2414225" cy="3462828"/>
          </a:xfrm>
          <a:prstGeom prst="rect">
            <a:avLst/>
          </a:prstGeom>
        </p:spPr>
      </p:pic>
      <p:pic>
        <p:nvPicPr>
          <p:cNvPr id="8194" name="Picture 2" descr="C:\Users\сергей\Desktop\VrjOxSSz6a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8" y="221871"/>
            <a:ext cx="3178477" cy="27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0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59345" y="1857451"/>
            <a:ext cx="8569325" cy="4191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alt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Тема: </a:t>
            </a:r>
            <a:r>
              <a:rPr lang="ru-RU" altLang="ru-RU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«Развитие сенсорных способностей детей раннего возраста в процессе предметно –игровой деятельности »</a:t>
            </a:r>
            <a:endParaRPr lang="ru-RU" sz="3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sz="2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457200" lvl="1" indent="0" algn="ctr">
              <a:buNone/>
            </a:pP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ds68sar@schoolrm.ru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1744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Представление</a:t>
            </a:r>
          </a:p>
          <a:p>
            <a:pPr lvl="0" algn="ctr"/>
            <a:r>
              <a:rPr lang="ru-RU" sz="48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педагогического опыта</a:t>
            </a:r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04990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J:\новая аттестация\4конкурсы дети\россия дети\diplom_30867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" y="3579912"/>
            <a:ext cx="2310658" cy="30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J:\новая аттестация\4конкурсы дети\россия дети\рицо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55" y="181904"/>
            <a:ext cx="203656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04" y="-34280"/>
            <a:ext cx="28690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68" y="3398087"/>
            <a:ext cx="2310658" cy="324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AE8B38-C853-4D65-BF9A-13BB728E9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363" y="104116"/>
            <a:ext cx="3071055" cy="31739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D28F3F-13D4-4D5D-B99E-BDA7236D5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272" y="3316268"/>
            <a:ext cx="2316681" cy="335309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26331"/>
            <a:ext cx="2160240" cy="304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USER\Documents\детский сад\дипломы\конкурсы дети\город дети\Гадаев Ива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" y="181904"/>
            <a:ext cx="2926706" cy="30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0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1052736"/>
            <a:ext cx="4176463" cy="5544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14BDD-CB39-4BF5-A92A-2A257E1B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385175" cy="122413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5.Наличие авторских программ</a:t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методических пособий</a:t>
            </a:r>
            <a:r>
              <a:rPr lang="ru-RU" sz="1800" dirty="0">
                <a:solidFill>
                  <a:srgbClr val="000099"/>
                </a:solidFill>
              </a:rPr>
              <a:t/>
            </a:r>
            <a:br>
              <a:rPr lang="ru-RU" sz="1800" dirty="0">
                <a:solidFill>
                  <a:srgbClr val="000099"/>
                </a:solidFill>
              </a:rPr>
            </a:br>
            <a:endParaRPr lang="ru-RU" dirty="0"/>
          </a:p>
        </p:txBody>
      </p:sp>
      <p:pic>
        <p:nvPicPr>
          <p:cNvPr id="10242" name="Picture 2" descr="J:\приказ о кружка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56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:\новая аттестация\5 кружок\рецензия по кружку2000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/>
          <a:stretch/>
        </p:blipFill>
        <p:spPr bwMode="auto">
          <a:xfrm>
            <a:off x="3203848" y="1084933"/>
            <a:ext cx="3024336" cy="48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J:\новая аттестация\5 кружок\рецензия по кружку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/>
          <a:stretch/>
        </p:blipFill>
        <p:spPr bwMode="auto">
          <a:xfrm>
            <a:off x="6300192" y="1700807"/>
            <a:ext cx="2763365" cy="48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J:\новая аттестация\5 кружок\ТИТУЛЬНИК РАБ ПРОГРАМ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09634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425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J:\новая аттестация\6конференция готов\справка конференци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9040"/>
            <a:ext cx="4032448" cy="55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9DAC235-4EC7-4B4F-AD7D-10312B53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/>
          <a:lstStyle/>
          <a:p>
            <a:r>
              <a:rPr lang="ru-RU" sz="2400" dirty="0">
                <a:solidFill>
                  <a:srgbClr val="000099"/>
                </a:solidFill>
              </a:rPr>
              <a:t>6.Выступление на заседаниях, методических советов, научно-практических конференциях,</a:t>
            </a:r>
            <a:br>
              <a:rPr lang="ru-RU" sz="2400" dirty="0">
                <a:solidFill>
                  <a:srgbClr val="000099"/>
                </a:solidFill>
              </a:rPr>
            </a:br>
            <a:endParaRPr lang="ru-RU" sz="2400" dirty="0"/>
          </a:p>
        </p:txBody>
      </p:sp>
      <p:pic>
        <p:nvPicPr>
          <p:cNvPr id="11266" name="Picture 2" descr="J:\справка конферен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9040"/>
            <a:ext cx="381808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2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583987"/>
              </p:ext>
            </p:extLst>
          </p:nvPr>
        </p:nvGraphicFramePr>
        <p:xfrm>
          <a:off x="92075" y="92075"/>
          <a:ext cx="29305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Документ" r:id="rId4" imgW="7632070" imgH="10585802" progId="Word.Document.12">
                  <p:embed/>
                </p:oleObj>
              </mc:Choice>
              <mc:Fallback>
                <p:oleObj name="Документ" r:id="rId4" imgW="7632070" imgH="105858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9305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80824"/>
              </p:ext>
            </p:extLst>
          </p:nvPr>
        </p:nvGraphicFramePr>
        <p:xfrm>
          <a:off x="2306831" y="92075"/>
          <a:ext cx="28336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Документ" r:id="rId7" imgW="7555821" imgH="10840115" progId="Word.Document.12">
                  <p:embed/>
                </p:oleObj>
              </mc:Choice>
              <mc:Fallback>
                <p:oleObj name="Документ" r:id="rId7" imgW="7555821" imgH="108401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06831" y="92075"/>
                        <a:ext cx="28336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3477E0-80F2-4A4F-962C-CD3854AAB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6129" y="134473"/>
            <a:ext cx="2932430" cy="40602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BB5F66-22E2-4CDD-91E8-25C53E28B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216" y="134473"/>
            <a:ext cx="2871465" cy="4060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803652-3F41-413B-8882-543B338330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22" y="3645024"/>
            <a:ext cx="4525783" cy="3078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3859E7-5080-471A-81DF-1BA5F75C9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1898" y="3645024"/>
            <a:ext cx="4525783" cy="30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0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новая аттестация\7 мастер классы, мероприятия\справка мастер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180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/>
          <a:stretch/>
        </p:blipFill>
        <p:spPr bwMode="auto">
          <a:xfrm>
            <a:off x="3923928" y="2276871"/>
            <a:ext cx="5066852" cy="40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6F01BB-F8BE-4E98-9073-0AE9A3BC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3"/>
            <a:ext cx="8385175" cy="108011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7.Проведение открытых занятий,</a:t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мастер-классов, мероприятий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768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новая аттестация\7 мастер классы, мероприятия\солнечный свет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95232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J:\новая аттестация\7 мастер классы, мероприятия\мастер класс мгп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4" r="16496"/>
          <a:stretch/>
        </p:blipFill>
        <p:spPr bwMode="auto">
          <a:xfrm>
            <a:off x="5508104" y="188640"/>
            <a:ext cx="34108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54" y="3861048"/>
            <a:ext cx="4865687" cy="296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76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08261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0099"/>
                </a:solidFill>
              </a:rPr>
              <a:t>8.Экспертная деятельность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6348AC-3EC1-4D3E-BEBB-6868FFAF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3" y="1268760"/>
            <a:ext cx="4182218" cy="5508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DB03C7-A9B9-4032-BDF9-D6FC0D2C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80" y="1340767"/>
            <a:ext cx="4182218" cy="33385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197A6F-BAAC-4BE1-9635-4CF505CB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80" y="4283896"/>
            <a:ext cx="4182218" cy="23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6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888432" cy="5904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2509"/>
            <a:ext cx="396044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4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новая аттестация\9 общ пед деятельность готов\справка пед дея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1044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A6C1AA-4D0D-4A48-8F2F-C5759210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96752"/>
            <a:ext cx="3914932" cy="549032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EFEE45A-E28A-4529-9D5C-473DD271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385175" cy="57606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/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9.Общественно-педагогическая</a:t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активность педагога</a:t>
            </a:r>
            <a:r>
              <a:rPr lang="ru-RU" dirty="0">
                <a:solidFill>
                  <a:srgbClr val="000099"/>
                </a:solidFill>
              </a:rPr>
              <a:t>:</a:t>
            </a:r>
            <a:br>
              <a:rPr lang="ru-RU" dirty="0">
                <a:solidFill>
                  <a:srgbClr val="000099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29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B969F0-3999-40AC-B6A0-E1FCEF648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4887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78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3960440" cy="574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7174" name="Picture 6" descr="J:\новая аттестация\9 общ пед деятельность\выписка жюр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180013" cy="38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J:\новая аттестация\9 общ пед деятельность\выписка жюри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" b="41572"/>
          <a:stretch/>
        </p:blipFill>
        <p:spPr bwMode="auto">
          <a:xfrm>
            <a:off x="4716015" y="4077072"/>
            <a:ext cx="4180013" cy="22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42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211887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69072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672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4D1396-5430-47F1-AED1-0D259F2F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000099"/>
                </a:solidFill>
              </a:rPr>
              <a:t>10.Позитивные результаты работы</a:t>
            </a:r>
            <a:br>
              <a:rPr lang="ru-RU" sz="3200" dirty="0">
                <a:solidFill>
                  <a:srgbClr val="000099"/>
                </a:solidFill>
              </a:rPr>
            </a:br>
            <a:r>
              <a:rPr lang="ru-RU" sz="3200" dirty="0">
                <a:solidFill>
                  <a:srgbClr val="000099"/>
                </a:solidFill>
              </a:rPr>
              <a:t>С воспитанниками</a:t>
            </a:r>
            <a:br>
              <a:rPr lang="ru-RU" sz="3200" dirty="0">
                <a:solidFill>
                  <a:srgbClr val="000099"/>
                </a:solidFill>
              </a:rPr>
            </a:b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CB3DB7-94AA-44D4-AB7F-14E0C4042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" y="1340768"/>
            <a:ext cx="3936736" cy="52727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7C6B7F-8499-47A8-94D3-CBCC37AB3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56" y="1340767"/>
            <a:ext cx="4092309" cy="52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00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3CA27E-AACE-4A66-A644-E4A3B6D29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04664"/>
            <a:ext cx="4176464" cy="6264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61E656-EA9E-4234-BCDC-CA904176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04664"/>
            <a:ext cx="4176464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J:\новая аттестация\11 работа с родителями готов\справка родители 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032448" cy="53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новая аттестация\11 работа с родителями готов\справка родители 2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7646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94F6B8-12D3-425C-BCA4-280E4513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385175" cy="432048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11.Качество взаимодействия с родителями:</a:t>
            </a:r>
            <a:br>
              <a:rPr lang="ru-RU" sz="2800" dirty="0">
                <a:solidFill>
                  <a:srgbClr val="000099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16885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новая аттестация\11 работа с родителями готов\анк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32448" cy="56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новая аттестация\11 работа с родителями готов\анкета анали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032448" cy="56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54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66424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12.Работа с детьми</a:t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 из социально-неблагополучных семей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84731E-9CD7-4E39-96D5-11456281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4133446" cy="56527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EB2A42-9B6A-4040-9FC0-105D13A7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24744"/>
            <a:ext cx="3826768" cy="56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6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3" name="Picture 2" descr="J:\план неблагопол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476672"/>
            <a:ext cx="4139877" cy="57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1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9F300D-5CD9-4422-A5C1-CFF8F52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13.Участие педагога</a:t>
            </a:r>
            <a:br>
              <a:rPr lang="ru-RU" sz="2800" dirty="0"/>
            </a:br>
            <a:r>
              <a:rPr lang="ru-RU" sz="2800" dirty="0"/>
              <a:t>в профессиональных конкурсах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845188"/>
              </p:ext>
            </p:extLst>
          </p:nvPr>
        </p:nvGraphicFramePr>
        <p:xfrm>
          <a:off x="179512" y="1052736"/>
          <a:ext cx="28638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Документ" r:id="rId4" imgW="7582476" imgH="10761336" progId="Word.Document.12">
                  <p:embed/>
                </p:oleObj>
              </mc:Choice>
              <mc:Fallback>
                <p:oleObj name="Документ" r:id="rId4" imgW="7582476" imgH="107613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052736"/>
                        <a:ext cx="28638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5" descr="C:\Users\сергей\Desktop\ларьк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67" y="2409115"/>
            <a:ext cx="281044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сергей\Desktop\IMG_0510 —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34" y="1076967"/>
            <a:ext cx="39959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D7C418-3F37-4107-A223-E1DD93B75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764" y="3141831"/>
            <a:ext cx="281044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377"/>
            <a:ext cx="34194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243263" cy="422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A5ABE5-BE15-4F63-82CE-8D7EF80D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51" y="288536"/>
            <a:ext cx="328602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ысшая категория\Пискайкина Высшая кат\приказ инновации\приказ по иннов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" y="1657193"/>
            <a:ext cx="370574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Высшая категория\Пискайкина Высшая кат\тема инновации\тема инноваци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7721" y="1657195"/>
            <a:ext cx="4896543" cy="48965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71620A-63B4-4705-AE62-6F80727D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1916832"/>
          </a:xfrm>
        </p:spPr>
        <p:txBody>
          <a:bodyPr/>
          <a:lstStyle/>
          <a:p>
            <a:pPr lvl="0" algn="ctr"/>
            <a:r>
              <a:rPr lang="ru-RU" sz="3200" dirty="0">
                <a:solidFill>
                  <a:srgbClr val="000099"/>
                </a:solidFill>
              </a:rPr>
              <a:t/>
            </a:r>
            <a:br>
              <a:rPr lang="ru-RU" sz="3200" dirty="0">
                <a:solidFill>
                  <a:srgbClr val="000099"/>
                </a:solidFill>
              </a:rPr>
            </a:br>
            <a:r>
              <a:rPr lang="ru-RU" sz="3200" dirty="0">
                <a:solidFill>
                  <a:srgbClr val="000099"/>
                </a:solidFill>
              </a:rPr>
              <a:t>1.</a:t>
            </a:r>
            <a:r>
              <a:rPr lang="ru-RU" sz="2800" dirty="0">
                <a:solidFill>
                  <a:srgbClr val="000099"/>
                </a:solidFill>
              </a:rPr>
              <a:t>Участие в инновационной (экспериментальной)</a:t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2800" dirty="0">
                <a:solidFill>
                  <a:srgbClr val="000099"/>
                </a:solidFill>
              </a:rPr>
              <a:t>деятельности </a:t>
            </a:r>
            <a:r>
              <a:rPr lang="ru-RU" dirty="0">
                <a:solidFill>
                  <a:srgbClr val="000099"/>
                </a:solidFill>
              </a:rPr>
              <a:t/>
            </a:r>
            <a:br>
              <a:rPr lang="ru-RU" dirty="0">
                <a:solidFill>
                  <a:srgbClr val="000099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новая аттестация\13конкурс мои\ВОСПИТАТЕЛЬ РОССИ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79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новая аттестация\13конкурс мои\солнечный св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8" y="260648"/>
            <a:ext cx="34567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578318"/>
            <a:ext cx="36004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216DCE-0ED5-47D0-814F-8D92850DC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805" y="203172"/>
            <a:ext cx="2952676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A88574-431D-4315-83AF-96C21639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52902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0099"/>
                </a:solidFill>
              </a:rPr>
              <a:t/>
            </a:r>
            <a:br>
              <a:rPr lang="ru-RU" sz="3200" dirty="0">
                <a:solidFill>
                  <a:srgbClr val="000099"/>
                </a:solidFill>
              </a:rPr>
            </a:br>
            <a:r>
              <a:rPr lang="ru-RU" sz="3200" dirty="0">
                <a:solidFill>
                  <a:srgbClr val="000099"/>
                </a:solidFill>
              </a:rPr>
              <a:t>14.Награды и поощрения</a:t>
            </a:r>
            <a:r>
              <a:rPr lang="ru-RU" sz="1600" dirty="0">
                <a:solidFill>
                  <a:srgbClr val="000099"/>
                </a:solidFill>
              </a:rPr>
              <a:t/>
            </a:r>
            <a:br>
              <a:rPr lang="ru-RU" sz="1600" dirty="0">
                <a:solidFill>
                  <a:srgbClr val="000099"/>
                </a:solidFill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CB6FD5-8A00-47F7-B498-00B7FA560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728"/>
            <a:ext cx="3956647" cy="5761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8F2D44-A2A0-463B-B3F7-F95C858ED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00" y="980728"/>
            <a:ext cx="3907875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0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83" y="-13520"/>
            <a:ext cx="286704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" b="1801"/>
          <a:stretch/>
        </p:blipFill>
        <p:spPr bwMode="auto">
          <a:xfrm>
            <a:off x="107504" y="0"/>
            <a:ext cx="2448272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"/>
          <a:stretch/>
        </p:blipFill>
        <p:spPr>
          <a:xfrm>
            <a:off x="2786430" y="28669"/>
            <a:ext cx="2635035" cy="39321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3D7ED7-450C-4164-A0CE-D5893BC6E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04" y="3573016"/>
            <a:ext cx="4566300" cy="3097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45B5E3-141E-49DB-9E5C-47C06FA59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922" y="2780467"/>
            <a:ext cx="3054361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12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новая аттестация\14 награды\солнечный свет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" y="20379"/>
            <a:ext cx="30561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:\новая аттестация\14 награды\ВПО б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29" y="55683"/>
            <a:ext cx="2710882" cy="41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72" y="2608506"/>
            <a:ext cx="284162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786AAE-B695-4B13-8E8B-B02B67131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37" y="2623883"/>
            <a:ext cx="2944623" cy="41761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r>
              <a:rPr lang="ru-RU" dirty="0" err="1"/>
              <a:t>иказ</a:t>
            </a:r>
            <a:r>
              <a:rPr lang="ru-RU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76672"/>
            <a:ext cx="4224535" cy="6093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0" y="476673"/>
            <a:ext cx="40646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9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овая аттестация\1инновация готов\приказтворческая груп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32656"/>
            <a:ext cx="406786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J:\новая аттестация\1инновация готов\муз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81808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2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4" y="908720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6000" b="1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  <a:p>
            <a:pPr lvl="0"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1978E14-73CF-45D9-87E3-3D62BD29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66424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2.НАСТАВНИЧЕСТВО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F18414-5295-40B9-979C-85BA8CBF0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8" y="1045137"/>
            <a:ext cx="3938357" cy="55417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3C7246-0A36-462C-96A6-0AE687AD7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139" y="1084582"/>
            <a:ext cx="3846909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" y="-15947"/>
            <a:ext cx="3280563" cy="479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65" y="1268760"/>
            <a:ext cx="3035020" cy="449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71" y="2374857"/>
            <a:ext cx="2922333" cy="442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10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новая аттестация\2наставничество\№68 Ларькина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76464" cy="61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224767" cy="61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1731"/>
      </p:ext>
    </p:extLst>
  </p:cSld>
  <p:clrMapOvr>
    <a:masterClrMapping/>
  </p:clrMapOvr>
</p:sld>
</file>

<file path=ppt/theme/theme1.xml><?xml version="1.0" encoding="utf-8"?>
<a:theme xmlns:a="http://schemas.openxmlformats.org/drawingml/2006/main" name="Трав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7308</TotalTime>
  <Words>114</Words>
  <Application>Microsoft Office PowerPoint</Application>
  <PresentationFormat>Экран (4:3)</PresentationFormat>
  <Paragraphs>41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Трава</vt:lpstr>
      <vt:lpstr>Документ</vt:lpstr>
      <vt:lpstr>Презентация PowerPoint</vt:lpstr>
      <vt:lpstr>Презентация PowerPoint</vt:lpstr>
      <vt:lpstr>Презентация PowerPoint</vt:lpstr>
      <vt:lpstr> 1.Участие в инновационной (экспериментальной) деятельности  </vt:lpstr>
      <vt:lpstr>иказ </vt:lpstr>
      <vt:lpstr>Презентация PowerPoint</vt:lpstr>
      <vt:lpstr>2.НАСТАВНИЧЕСТВО</vt:lpstr>
      <vt:lpstr>Презентация PowerPoint</vt:lpstr>
      <vt:lpstr>Презентация PowerPoint</vt:lpstr>
      <vt:lpstr> </vt:lpstr>
      <vt:lpstr>     3.Наличие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участия  воспитанников в конкурсах, выставках</vt:lpstr>
      <vt:lpstr>Презентация PowerPoint</vt:lpstr>
      <vt:lpstr>Презентация PowerPoint</vt:lpstr>
      <vt:lpstr>5.Наличие авторских программ методических пособий </vt:lpstr>
      <vt:lpstr>Презентация PowerPoint</vt:lpstr>
      <vt:lpstr>6.Выступление на заседаниях, методических советов, научно-практических конференциях, </vt:lpstr>
      <vt:lpstr>Презентация PowerPoint</vt:lpstr>
      <vt:lpstr>7.Проведение открытых занятий, мастер-классов, мероприятий</vt:lpstr>
      <vt:lpstr>Презентация PowerPoint</vt:lpstr>
      <vt:lpstr>8.Экспертная деятельность</vt:lpstr>
      <vt:lpstr>Презентация PowerPoint</vt:lpstr>
      <vt:lpstr> 9.Общественно-педагогическая активность педагога: </vt:lpstr>
      <vt:lpstr> </vt:lpstr>
      <vt:lpstr>Презентация PowerPoint</vt:lpstr>
      <vt:lpstr>10.Позитивные результаты работы С воспитанниками </vt:lpstr>
      <vt:lpstr>Презентация PowerPoint</vt:lpstr>
      <vt:lpstr>11.Качество взаимодействия с родителями: </vt:lpstr>
      <vt:lpstr>Презентация PowerPoint</vt:lpstr>
      <vt:lpstr>12.Работа с детьми  из социально-неблагополучных семей</vt:lpstr>
      <vt:lpstr> </vt:lpstr>
      <vt:lpstr>13.Участие педагога в профессиональных конкурсах </vt:lpstr>
      <vt:lpstr>Презентация PowerPoint</vt:lpstr>
      <vt:lpstr>Презентация PowerPoint</vt:lpstr>
      <vt:lpstr>Презентация PowerPoint</vt:lpstr>
      <vt:lpstr> 14.Награды и поощрения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Userint</dc:creator>
  <cp:lastModifiedBy>Группа 07</cp:lastModifiedBy>
  <cp:revision>578</cp:revision>
  <cp:lastPrinted>2020-01-11T14:47:40Z</cp:lastPrinted>
  <dcterms:modified xsi:type="dcterms:W3CDTF">2023-01-17T10:47:56Z</dcterms:modified>
</cp:coreProperties>
</file>