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6" r:id="rId2"/>
    <p:sldId id="262" r:id="rId3"/>
    <p:sldId id="337" r:id="rId4"/>
    <p:sldId id="261" r:id="rId5"/>
    <p:sldId id="339" r:id="rId6"/>
    <p:sldId id="338" r:id="rId7"/>
    <p:sldId id="312" r:id="rId8"/>
    <p:sldId id="309" r:id="rId9"/>
    <p:sldId id="317" r:id="rId10"/>
    <p:sldId id="301" r:id="rId11"/>
    <p:sldId id="325" r:id="rId12"/>
    <p:sldId id="327" r:id="rId13"/>
    <p:sldId id="328" r:id="rId14"/>
    <p:sldId id="329" r:id="rId15"/>
    <p:sldId id="330" r:id="rId16"/>
    <p:sldId id="331" r:id="rId17"/>
    <p:sldId id="332" r:id="rId18"/>
    <p:sldId id="295" r:id="rId19"/>
    <p:sldId id="30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4D5D040-E42C-4808-8B17-ED907A35244E}">
          <p14:sldIdLst>
            <p14:sldId id="256"/>
            <p14:sldId id="262"/>
            <p14:sldId id="257"/>
            <p14:sldId id="299"/>
            <p14:sldId id="261"/>
            <p14:sldId id="300"/>
            <p14:sldId id="310"/>
            <p14:sldId id="311"/>
            <p14:sldId id="312"/>
            <p14:sldId id="309"/>
            <p14:sldId id="333"/>
            <p14:sldId id="334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01"/>
            <p14:sldId id="276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295"/>
            <p14:sldId id="304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4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1B557-0949-4954-A253-A34E43F9FB49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26B8-B444-409A-976D-DAF8FCC42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89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87624" y="2980695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88984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400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28604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8605"/>
            <a:ext cx="75724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Gabriola" pitchFamily="82" charset="0"/>
                <a:ea typeface="Calibri" pitchFamily="34" charset="0"/>
                <a:cs typeface="Times New Roman" pitchFamily="18" charset="0"/>
              </a:rPr>
              <a:t>МБДОУ  «Дубёнский детский сад комбинированного вида «Солнышко»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      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  Опыт работы по теме: 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         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«Первые шаги в мир музея»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0B050"/>
              </a:solidFill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00B0F0"/>
              </a:solidFill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B0F0"/>
                </a:solidFill>
                <a:latin typeface="Gabriola" pitchFamily="82" charset="0"/>
                <a:cs typeface="Arial" pitchFamily="34" charset="0"/>
              </a:rPr>
              <a:t>Автор:   воспитатель Качалова Л. В.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00B0F0"/>
              </a:solidFill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B0F0"/>
                </a:solidFill>
                <a:latin typeface="Gabriola" pitchFamily="82" charset="0"/>
                <a:cs typeface="Arial" pitchFamily="34" charset="0"/>
              </a:rPr>
              <a:t>С. Дубёнки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00B0F0"/>
              </a:solidFill>
              <a:latin typeface="Gabriol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00B0F0"/>
              </a:solidFill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4" name="Picture 2" descr="G:\коми\музей света\2фото света\в печать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14414" y="1142984"/>
            <a:ext cx="7358114" cy="519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0392" y="180120"/>
            <a:ext cx="5497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Экскурсия по музею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5" name="Picture 2" descr="G:\коми\музей света\DSCN321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404664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G:\коми\музей света\IMG_149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0178" y="404664"/>
            <a:ext cx="3551942" cy="266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G:\коми\музей света\DSCN960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25860" y="3696205"/>
            <a:ext cx="3690156" cy="2767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 descr="G:\коми\музей света\IMG_1521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90876" y="3778627"/>
            <a:ext cx="3580260" cy="2685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58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47107" name="Picture 3" descr="G:\коми\музей света\DSCN322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1724071"/>
            <a:ext cx="4029912" cy="3022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8" name="Picture 4" descr="G:\коми\музей света\DSCN315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1714488"/>
            <a:ext cx="370790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725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45058" name="Picture 2" descr="G:\коми\музей света\DSCN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21809" y="302629"/>
            <a:ext cx="3694206" cy="2770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1" name="Picture 5" descr="G:\коми\музей света\DSCN319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8063" y="376598"/>
            <a:ext cx="3685826" cy="276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эльф\Desktop\музей света\DSCN316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2066" y="3429000"/>
            <a:ext cx="3714775" cy="284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G:\коми\музей света\DSCN319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71539" y="3286124"/>
            <a:ext cx="364333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090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937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2050" name="Picture 2" descr="C:\Users\эльф\Desktop\музей света\DSCN319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332656"/>
            <a:ext cx="3528392" cy="2646294"/>
          </a:xfrm>
          <a:prstGeom prst="rect">
            <a:avLst/>
          </a:prstGeom>
          <a:noFill/>
        </p:spPr>
      </p:pic>
      <p:pic>
        <p:nvPicPr>
          <p:cNvPr id="2051" name="Picture 3" descr="C:\Users\эльф\Desktop\музей света\DSCN318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8064" y="332656"/>
            <a:ext cx="3552394" cy="2664296"/>
          </a:xfrm>
          <a:prstGeom prst="rect">
            <a:avLst/>
          </a:prstGeom>
          <a:noFill/>
        </p:spPr>
      </p:pic>
      <p:pic>
        <p:nvPicPr>
          <p:cNvPr id="2052" name="Picture 4" descr="C:\Users\эльф\Desktop\музей света\DSCN319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71539" y="3357562"/>
            <a:ext cx="3429024" cy="2915754"/>
          </a:xfrm>
          <a:prstGeom prst="rect">
            <a:avLst/>
          </a:prstGeom>
          <a:noFill/>
        </p:spPr>
      </p:pic>
      <p:pic>
        <p:nvPicPr>
          <p:cNvPr id="2053" name="Picture 5" descr="C:\Users\эльф\Desktop\музей света\DSCN319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143504" y="3429000"/>
            <a:ext cx="3571900" cy="286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9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C3300"/>
                </a:solidFill>
                <a:latin typeface="Monotype Corsiva" pitchFamily="66" charset="0"/>
              </a:rPr>
              <a:t>	</a:t>
            </a:r>
            <a:endParaRPr lang="ru-RU" sz="2400" b="1" dirty="0">
              <a:solidFill>
                <a:srgbClr val="CC3300"/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>
                <a:solidFill>
                  <a:srgbClr val="CC3300"/>
                </a:solidFill>
                <a:latin typeface="Monotype Corsiva" pitchFamily="66" charset="0"/>
              </a:rPr>
              <a:t> </a:t>
            </a:r>
          </a:p>
        </p:txBody>
      </p:sp>
      <p:pic>
        <p:nvPicPr>
          <p:cNvPr id="1026" name="Picture 2" descr="C:\Users\Админ\Desktop\Музейная педагогика на конкурс инновационных продуктов\коми уголок\DSCN297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9332" y="404664"/>
            <a:ext cx="3372036" cy="2529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Админ\Desktop\Музейная педагогика на конкурс инновационных продуктов\коми уголок\DSCN297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34530" y="404664"/>
            <a:ext cx="3372036" cy="2529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Админ\Desktop\Музейная педагогика на конкурс инновационных продуктов\коми уголок\DSCN297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16293" y="3491473"/>
            <a:ext cx="3455706" cy="259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Админ\Desktop\Музейная педагогика на конкурс инновационных продуктов\коми уголок\DSCN2979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32040" y="3436959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91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2050" name="Picture 2" descr="C:\Users\Админ\Desktop\Музейная педагогика на конкурс инновационных продуктов\коми уголок\DSCN298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1124744"/>
            <a:ext cx="3275856" cy="436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Админ\Desktop\Музейная педагогика на конкурс инновационных продуктов\коми уголок\DSCN298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3504" y="404664"/>
            <a:ext cx="3357585" cy="2573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Админ\Desktop\Музейная педагогика на конкурс инновационных продуктов\коми уголок\DSCN319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2066" y="3284476"/>
            <a:ext cx="3500461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4843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3074" name="Picture 2" descr="C:\Users\Админ\Desktop\Музейная педагогика на конкурс инновационных продуктов\коми уголок\DSCN31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Админ\Desktop\Музейная педагогика на конкурс инновационных продуктов\коми уголок\DSCN32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49669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Админ\Desktop\Музейная педагогика на конкурс инновационных продуктов\коми уголок\DSCN32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448" y="3284984"/>
            <a:ext cx="4439816" cy="332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7601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5" name="Picture 2" descr="C:\Users\эльф\Desktop\фото музей\DSCN00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977934" cy="530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 descr="C:\Users\эльф\Desktop\фото музей\DSCN00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541" y="2132856"/>
            <a:ext cx="4128459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9182" y="764704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Известно, что приобщение детей к культурно историческому наследию своей Родины является средством формирования у них патриотических чувств и развития духовности. В этой связи посещение музея оказывает огромное положительное влияние. Музей приобщает ребенка к миру общечеловеческих ценностей. Дошкольник, приходя в музей за «красотой», приобщается к культуре, которая формирует в его душе значимость переживания увиденного.</a:t>
            </a:r>
          </a:p>
        </p:txBody>
      </p:sp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816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https://encrypted-tbn2.gstatic.com/images?q=tbn:ANd9GcRfvzUvLooxTOzP6jOIsKc4Y5_qjE-tPZ3MqKpId4BLSMV7i7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http://s40.radikal.ru/i087/0909/72/04271fc19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http://s40.radikal.ru/i087/0909/72/04271fc191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1000100" y="428604"/>
            <a:ext cx="7858180" cy="5715040"/>
          </a:xfrm>
          <a:prstGeom prst="cloudCallout">
            <a:avLst>
              <a:gd name="adj1" fmla="val 46123"/>
              <a:gd name="adj2" fmla="val 58339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«Дружелюбие, уважение к людям разных национальностей не передаются по наследству, в каждом поколении их надо воспитывать вновь и вновь, и чем раньше начинается формирование этих качеств, тем большую устойчивость они приобретут». Э.К.Суслова </a:t>
            </a:r>
            <a:endParaRPr lang="ru-RU" sz="2800" dirty="0">
              <a:ln>
                <a:solidFill>
                  <a:srgbClr val="CC3300"/>
                </a:solidFill>
              </a:ln>
            </a:endParaRPr>
          </a:p>
        </p:txBody>
      </p:sp>
      <p:pic>
        <p:nvPicPr>
          <p:cNvPr id="1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1923544" y="1388684"/>
            <a:ext cx="620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</a:t>
            </a:r>
            <a:endParaRPr lang="ru-RU" sz="2800" b="1" i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827584" y="2967335"/>
            <a:ext cx="8136904" cy="8617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3016210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85728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00042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воспитание творчески развитой личности дошкольников средствами приобщения детей к истокам культуры и традиции мордовского народа.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1.Расширять представление у детей о культуре и традициях мордовского народа.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2.Познакомить дошкольников с обрядами мордовского народа.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Обогащать словарный запас детей в процессе духовно – нравственного воспитания и диалогического общения.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43608" y="825099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	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428604"/>
            <a:ext cx="779180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Развивать интерес и уважение к культуре и традициям мордовского народа.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2.Развивать познавательную активность, любознательность дошкольников.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Воспитательные: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1.Воспитывать  чувство собственного достоинства у ребенка, как представителя мордовского народа.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Воспитывать толерантное отношение к представителям других национальностей.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43608" y="825099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	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428604"/>
            <a:ext cx="7791802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 smtClean="0"/>
              <a:t>Актуальность.</a:t>
            </a:r>
            <a:endParaRPr lang="ru-RU" sz="2400" dirty="0" smtClean="0"/>
          </a:p>
          <a:p>
            <a:r>
              <a:rPr lang="ru-RU" sz="2400" dirty="0" smtClean="0"/>
              <a:t>Современное российское общество остро переживает кризис духовно – нравственных идеалов. Сегодня каждый из нас понимает потребность возрождения и развития духовных традиций нашего Отечества.</a:t>
            </a:r>
          </a:p>
          <a:p>
            <a:r>
              <a:rPr lang="ru-RU" sz="2400" dirty="0" smtClean="0"/>
              <a:t>       В связи с этим ключевая роль детского сада - создание оптимальных условий для всестороннего развития духовно-нравственного потенциала дошкольников через гармоничное  построение целостного педагогического процесса в дошкольном учреждении основанного на культурных ценностях родного края.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1000100" y="500043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Без знания своих корней, традиций своего народа, нельзя воспитать  полноценного человека. Знакомство с  культурой, традициями и обычаями мордовского  народа, помогает воспитывать любовь к истории, культуре мордовского  народа, помогает сохранить прошлое. Поэтому познание детьми народной культуры и традиций  мордовского народного творчества, народного фольклора, положительно влияет на эстетическое развитие детей, раскрывает творческие способности каждого ребёнка, формирует общую духовную культуру.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687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Развивать у детей понимания культурного наследия и воспитывать бережное отношение к нему необходимо с дошкольного возраста. </a:t>
            </a:r>
          </a:p>
          <a:p>
            <a:r>
              <a:rPr lang="ru-RU" sz="2400" dirty="0" smtClean="0"/>
              <a:t>Большое место в приобщении детей к народной культуре должны занимать народные праздники и традиции, знакомство с традициями и народными обрядами. Необходимо дать детям представление о культуре народа, что формирует в детях позитивные ценности. </a:t>
            </a:r>
          </a:p>
          <a:p>
            <a:r>
              <a:rPr lang="ru-RU" sz="2400" dirty="0" smtClean="0"/>
              <a:t>Знакомство дошкольников с культурой, обычаями и традициями мордовского народа будет способствовать творческому развитию личности ребенка и воспитанию у детей чувства патриотизма и толерантного отношения к людям другой национальности.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303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976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92961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нашем ДОУ созданы условия для более углубленного ознакомления детей с мордовским народным творчеством: специальное помещение отведено под «Мордовскую избу», где дошкольники познакомиться с посудой и вещами старины.</a:t>
            </a:r>
          </a:p>
          <a:p>
            <a:r>
              <a:rPr lang="ru-RU" sz="2400" dirty="0" smtClean="0"/>
              <a:t> </a:t>
            </a:r>
          </a:p>
          <a:p>
            <a:endParaRPr lang="ru-RU" sz="1100" dirty="0" smtClean="0">
              <a:solidFill>
                <a:srgbClr val="000000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Дети знакомятся с предметами декоративно- прикладного искусства, бытом людей в старину. Работа по приобщению к культуре народов Поволжья проходит во всех режимных моментах и НОД.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525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эльф\Desktop\04271fc1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finnougoria.ru/upload/iblock/68f/smgizp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96952" y="2996952"/>
            <a:ext cx="6857999" cy="86409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Известно, что приобщение детей к культурно историческому наследию своей Родины является средством формирования у них патриотических чувств и развития духовности. В этой связи посещение музея оказывает огромное положительное влияние. Музей приобщает ребенка к миру общечеловеческих ценностей. Дошкольник, приходя в музей за «красотой», приобщается к культуре, которая формирует в его душе значимость переживания увиденного.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5905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497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140</cp:revision>
  <dcterms:created xsi:type="dcterms:W3CDTF">2014-11-30T13:00:20Z</dcterms:created>
  <dcterms:modified xsi:type="dcterms:W3CDTF">2018-12-11T19:52:53Z</dcterms:modified>
</cp:coreProperties>
</file>