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61" r:id="rId3"/>
    <p:sldId id="260" r:id="rId4"/>
    <p:sldId id="263" r:id="rId5"/>
    <p:sldId id="262" r:id="rId6"/>
    <p:sldId id="264" r:id="rId7"/>
    <p:sldId id="299" r:id="rId8"/>
    <p:sldId id="265" r:id="rId9"/>
    <p:sldId id="266" r:id="rId10"/>
    <p:sldId id="267" r:id="rId11"/>
    <p:sldId id="268" r:id="rId12"/>
    <p:sldId id="269" r:id="rId13"/>
    <p:sldId id="302" r:id="rId14"/>
    <p:sldId id="291" r:id="rId15"/>
    <p:sldId id="273" r:id="rId16"/>
    <p:sldId id="293" r:id="rId17"/>
    <p:sldId id="278" r:id="rId18"/>
    <p:sldId id="271" r:id="rId19"/>
    <p:sldId id="272" r:id="rId20"/>
    <p:sldId id="274" r:id="rId21"/>
    <p:sldId id="275" r:id="rId22"/>
    <p:sldId id="289" r:id="rId23"/>
    <p:sldId id="277" r:id="rId24"/>
    <p:sldId id="290" r:id="rId25"/>
    <p:sldId id="279" r:id="rId26"/>
    <p:sldId id="281" r:id="rId27"/>
    <p:sldId id="294" r:id="rId28"/>
    <p:sldId id="282" r:id="rId29"/>
    <p:sldId id="296" r:id="rId30"/>
    <p:sldId id="306" r:id="rId31"/>
    <p:sldId id="286" r:id="rId32"/>
    <p:sldId id="287" r:id="rId33"/>
    <p:sldId id="288" r:id="rId34"/>
    <p:sldId id="303" r:id="rId35"/>
    <p:sldId id="297" r:id="rId36"/>
    <p:sldId id="295" r:id="rId37"/>
    <p:sldId id="304" r:id="rId38"/>
    <p:sldId id="305" r:id="rId39"/>
    <p:sldId id="307" r:id="rId40"/>
    <p:sldId id="298" r:id="rId41"/>
    <p:sldId id="308" r:id="rId42"/>
    <p:sldId id="270" r:id="rId43"/>
    <p:sldId id="283" r:id="rId44"/>
    <p:sldId id="285" r:id="rId45"/>
    <p:sldId id="292" r:id="rId46"/>
    <p:sldId id="257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36D6"/>
    <a:srgbClr val="6699FF"/>
    <a:srgbClr val="FF0066"/>
    <a:srgbClr val="00CC66"/>
    <a:srgbClr val="00CC00"/>
    <a:srgbClr val="66CCFF"/>
    <a:srgbClr val="99CCFF"/>
    <a:srgbClr val="00FF99"/>
    <a:srgbClr val="FFFF6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1957" autoAdjust="0"/>
    <p:restoredTop sz="91297" autoAdjust="0"/>
  </p:normalViewPr>
  <p:slideViewPr>
    <p:cSldViewPr>
      <p:cViewPr>
        <p:scale>
          <a:sx n="80" d="100"/>
          <a:sy n="80" d="100"/>
        </p:scale>
        <p:origin x="-638" y="-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Заболеваемость</c:v>
                </c:pt>
              </c:strCache>
            </c:strRef>
          </c:tx>
          <c:explosion val="25"/>
          <c:cat>
            <c:strRef>
              <c:f>Лист1!$A$2:$A$6</c:f>
              <c:strCache>
                <c:ptCount val="5"/>
                <c:pt idx="0">
                  <c:v>Октябрь</c:v>
                </c:pt>
                <c:pt idx="1">
                  <c:v>Ноябрь</c:v>
                </c:pt>
                <c:pt idx="2">
                  <c:v>Декабрь</c:v>
                </c:pt>
                <c:pt idx="3">
                  <c:v>Январь</c:v>
                </c:pt>
                <c:pt idx="4">
                  <c:v>Февраль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  <c:pt idx="4">
                  <c:v>0.8</c:v>
                </c:pt>
              </c:numCache>
            </c:numRef>
          </c:val>
        </c:ser>
        <c:firstSliceAng val="0"/>
      </c:pieChart>
    </c:plotArea>
    <c:legend>
      <c:legendPos val="r"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16F3EB-FAE7-4C53-B420-29920A822690}" type="datetimeFigureOut">
              <a:rPr lang="ru-RU" smtClean="0"/>
              <a:pPr/>
              <a:t>14.06.2018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9E3DE-E27D-4D19-BC9B-6FD66ECED3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45618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D9E3DE-E27D-4D19-BC9B-6FD66ECED384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93666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F164-3DFC-4134-A63F-8F7E3C6079BE}" type="datetimeFigureOut">
              <a:rPr lang="ru-RU" smtClean="0"/>
              <a:pPr/>
              <a:t>14.06.2018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09AB2-7567-4C87-9C38-F198B4E3A2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96560919"/>
      </p:ext>
    </p:extLst>
  </p:cSld>
  <p:clrMapOvr>
    <a:masterClrMapping/>
  </p:clrMapOvr>
  <p:transition spd="slow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F164-3DFC-4134-A63F-8F7E3C6079BE}" type="datetimeFigureOut">
              <a:rPr lang="ru-RU" smtClean="0"/>
              <a:pPr/>
              <a:t>14.06.2018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09AB2-7567-4C87-9C38-F198B4E3A2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5898532"/>
      </p:ext>
    </p:extLst>
  </p:cSld>
  <p:clrMapOvr>
    <a:masterClrMapping/>
  </p:clrMapOvr>
  <p:transition spd="slow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F164-3DFC-4134-A63F-8F7E3C6079BE}" type="datetimeFigureOut">
              <a:rPr lang="ru-RU" smtClean="0"/>
              <a:pPr/>
              <a:t>14.06.2018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09AB2-7567-4C87-9C38-F198B4E3A2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22518673"/>
      </p:ext>
    </p:extLst>
  </p:cSld>
  <p:clrMapOvr>
    <a:masterClrMapping/>
  </p:clrMapOvr>
  <p:transition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F164-3DFC-4134-A63F-8F7E3C6079BE}" type="datetimeFigureOut">
              <a:rPr lang="ru-RU" smtClean="0"/>
              <a:pPr/>
              <a:t>14.06.2018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09AB2-7567-4C87-9C38-F198B4E3A2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50112196"/>
      </p:ext>
    </p:extLst>
  </p:cSld>
  <p:clrMapOvr>
    <a:masterClrMapping/>
  </p:clrMapOvr>
  <p:transition spd="slow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F164-3DFC-4134-A63F-8F7E3C6079BE}" type="datetimeFigureOut">
              <a:rPr lang="ru-RU" smtClean="0"/>
              <a:pPr/>
              <a:t>14.06.2018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09AB2-7567-4C87-9C38-F198B4E3A2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28158102"/>
      </p:ext>
    </p:extLst>
  </p:cSld>
  <p:clrMapOvr>
    <a:masterClrMapping/>
  </p:clrMapOvr>
  <p:transition spd="slow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F164-3DFC-4134-A63F-8F7E3C6079BE}" type="datetimeFigureOut">
              <a:rPr lang="ru-RU" smtClean="0"/>
              <a:pPr/>
              <a:t>14.06.2018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09AB2-7567-4C87-9C38-F198B4E3A2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52686473"/>
      </p:ext>
    </p:extLst>
  </p:cSld>
  <p:clrMapOvr>
    <a:masterClrMapping/>
  </p:clrMapOvr>
  <p:transition spd="slow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F164-3DFC-4134-A63F-8F7E3C6079BE}" type="datetimeFigureOut">
              <a:rPr lang="ru-RU" smtClean="0"/>
              <a:pPr/>
              <a:t>14.06.2018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09AB2-7567-4C87-9C38-F198B4E3A2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45594393"/>
      </p:ext>
    </p:extLst>
  </p:cSld>
  <p:clrMapOvr>
    <a:masterClrMapping/>
  </p:clrMapOvr>
  <p:transition spd="slow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F164-3DFC-4134-A63F-8F7E3C6079BE}" type="datetimeFigureOut">
              <a:rPr lang="ru-RU" smtClean="0"/>
              <a:pPr/>
              <a:t>14.06.2018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09AB2-7567-4C87-9C38-F198B4E3A2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61786048"/>
      </p:ext>
    </p:extLst>
  </p:cSld>
  <p:clrMapOvr>
    <a:masterClrMapping/>
  </p:clrMapOvr>
  <p:transition spd="slow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F164-3DFC-4134-A63F-8F7E3C6079BE}" type="datetimeFigureOut">
              <a:rPr lang="ru-RU" smtClean="0"/>
              <a:pPr/>
              <a:t>14.06.2018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09AB2-7567-4C87-9C38-F198B4E3A2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76079717"/>
      </p:ext>
    </p:extLst>
  </p:cSld>
  <p:clrMapOvr>
    <a:masterClrMapping/>
  </p:clrMapOvr>
  <p:transition spd="slow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F164-3DFC-4134-A63F-8F7E3C6079BE}" type="datetimeFigureOut">
              <a:rPr lang="ru-RU" smtClean="0"/>
              <a:pPr/>
              <a:t>14.06.2018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09AB2-7567-4C87-9C38-F198B4E3A2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39297231"/>
      </p:ext>
    </p:extLst>
  </p:cSld>
  <p:clrMapOvr>
    <a:masterClrMapping/>
  </p:clrMapOvr>
  <p:transition spd="slow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F164-3DFC-4134-A63F-8F7E3C6079BE}" type="datetimeFigureOut">
              <a:rPr lang="ru-RU" smtClean="0"/>
              <a:pPr/>
              <a:t>14.06.2018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09AB2-7567-4C87-9C38-F198B4E3A2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5825700"/>
      </p:ext>
    </p:extLst>
  </p:cSld>
  <p:clrMapOvr>
    <a:masterClrMapping/>
  </p:clrMapOvr>
  <p:transition spd="slow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8000">
              <a:srgbClr val="66CCFF"/>
            </a:gs>
            <a:gs pos="99000">
              <a:srgbClr val="6699FF">
                <a:alpha val="48627"/>
              </a:srgbClr>
            </a:gs>
            <a:gs pos="0">
              <a:srgbClr val="FF3399"/>
            </a:gs>
            <a:gs pos="0">
              <a:srgbClr val="FF6633">
                <a:lumMod val="44000"/>
                <a:lumOff val="56000"/>
                <a:alpha val="47000"/>
              </a:srgbClr>
            </a:gs>
            <a:gs pos="19000">
              <a:srgbClr val="FFFF69">
                <a:lumMod val="64000"/>
                <a:lumOff val="36000"/>
              </a:srgbClr>
            </a:gs>
            <a:gs pos="61000">
              <a:srgbClr val="00FF99"/>
            </a:gs>
            <a:gs pos="80000">
              <a:srgbClr val="99CCFF">
                <a:alpha val="48235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DF164-3DFC-4134-A63F-8F7E3C6079BE}" type="datetimeFigureOut">
              <a:rPr lang="ru-RU" smtClean="0"/>
              <a:pPr/>
              <a:t>14.06.2018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09AB2-7567-4C87-9C38-F198B4E3A2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78492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ircl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img-fotki.yandex.ru/get/9303/16969765.165/0_7b40a_b6fe8d15_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04" y="1268760"/>
            <a:ext cx="3442588" cy="21229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94207" y="332656"/>
            <a:ext cx="5226265" cy="2401557"/>
          </a:xfrm>
          <a:ln w="190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Презентация </a:t>
            </a:r>
            <a:br>
              <a:rPr lang="ru-RU" sz="2400" b="1" dirty="0" smtClean="0">
                <a:solidFill>
                  <a:srgbClr val="002060"/>
                </a:solidFill>
                <a:latin typeface="+mj-lt"/>
              </a:rPr>
            </a:br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долгосрочного проекта в средней группе «Пчелки» на тему: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Здоровому- быть здорово!</a:t>
            </a:r>
            <a:endParaRPr lang="ru-RU" sz="28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4725144"/>
            <a:ext cx="3456384" cy="1656184"/>
          </a:xfrm>
        </p:spPr>
        <p:txBody>
          <a:bodyPr>
            <a:normAutofit lnSpcReduction="10000"/>
          </a:bodyPr>
          <a:lstStyle/>
          <a:p>
            <a:r>
              <a:rPr lang="ru-RU" sz="2000" b="1" i="1" dirty="0" smtClean="0">
                <a:solidFill>
                  <a:schemeClr val="tx1"/>
                </a:solidFill>
              </a:rPr>
              <a:t>Воспитатели</a:t>
            </a:r>
          </a:p>
          <a:p>
            <a:r>
              <a:rPr lang="ru-RU" sz="2000" i="1" dirty="0" smtClean="0">
                <a:solidFill>
                  <a:schemeClr val="tx1"/>
                </a:solidFill>
              </a:rPr>
              <a:t>Архипова Оксана Владимировна</a:t>
            </a:r>
            <a:endParaRPr lang="ru-RU" sz="2000" i="1" dirty="0">
              <a:solidFill>
                <a:schemeClr val="tx1"/>
              </a:solidFill>
            </a:endParaRPr>
          </a:p>
          <a:p>
            <a:r>
              <a:rPr lang="ru-RU" sz="2000" dirty="0" err="1" smtClean="0">
                <a:solidFill>
                  <a:schemeClr val="tx1"/>
                </a:solidFill>
              </a:rPr>
              <a:t>Бекшаева</a:t>
            </a:r>
            <a:r>
              <a:rPr lang="ru-RU" sz="2000" dirty="0" smtClean="0">
                <a:solidFill>
                  <a:schemeClr val="tx1"/>
                </a:solidFill>
              </a:rPr>
              <a:t> Людмила Васильевна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1028" name="Picture 4" descr="http://img-fotki.yandex.ru/get/9474/218307002.12/0_e8210_db464e90_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04" y="404664"/>
            <a:ext cx="2704464" cy="20553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rebenok.lives.biz.ua/wp-content/uploads/2015/03/mach-sup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3000372"/>
            <a:ext cx="4089115" cy="32150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playcast.ru/uploads/2014/11/28/108378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207" y="5294609"/>
            <a:ext cx="5497590" cy="14965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8394933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274638"/>
            <a:ext cx="4978896" cy="6178698"/>
          </a:xfr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i="1" dirty="0">
                <a:solidFill>
                  <a:srgbClr val="C00000"/>
                </a:solidFill>
              </a:rPr>
              <a:t>Предполагаемый результат Проекта:</a:t>
            </a:r>
            <a:r>
              <a:rPr lang="ru-RU" sz="2800" dirty="0">
                <a:solidFill>
                  <a:srgbClr val="C00000"/>
                </a:solidFill>
              </a:rPr>
              <a:t/>
            </a:r>
            <a:br>
              <a:rPr lang="ru-RU" sz="2800" dirty="0">
                <a:solidFill>
                  <a:srgbClr val="C00000"/>
                </a:solidFill>
              </a:rPr>
            </a:br>
            <a:r>
              <a:rPr lang="ru-RU" sz="2400" b="1" dirty="0"/>
              <a:t>Дети</a:t>
            </a:r>
            <a:r>
              <a:rPr lang="ru-RU" sz="2400" dirty="0"/>
              <a:t> знают и применяют полученные знания о здоровом образе жизни. Развивается  устойчивый интерес к правилам и нормам здорового образа жизни, </a:t>
            </a:r>
            <a:r>
              <a:rPr lang="ru-RU" sz="2400" dirty="0" err="1"/>
              <a:t>здоровьесберегающего</a:t>
            </a:r>
            <a:r>
              <a:rPr lang="ru-RU" sz="2400" dirty="0"/>
              <a:t> и </a:t>
            </a:r>
            <a:r>
              <a:rPr lang="ru-RU" sz="2400" dirty="0" err="1"/>
              <a:t>здоровьеформирующего</a:t>
            </a:r>
            <a:r>
              <a:rPr lang="ru-RU" sz="2400" dirty="0"/>
              <a:t> поведения. </a:t>
            </a:r>
            <a:br>
              <a:rPr lang="ru-RU" sz="2400" dirty="0"/>
            </a:br>
            <a:r>
              <a:rPr lang="ru-RU" sz="2400" b="1" dirty="0"/>
              <a:t>Родители</a:t>
            </a:r>
            <a:r>
              <a:rPr lang="ru-RU" sz="2400" dirty="0"/>
              <a:t> участвуют в образовательном процессе. </a:t>
            </a:r>
            <a:br>
              <a:rPr lang="ru-RU" sz="2400" dirty="0"/>
            </a:br>
            <a:r>
              <a:rPr lang="ru-RU" sz="2400" dirty="0"/>
              <a:t> 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3" name="Picture 2" descr="C:\Users\Елена\Pictures\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9" y="821350"/>
            <a:ext cx="3212322" cy="48398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3711286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404665"/>
            <a:ext cx="8424936" cy="6247864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 smtClean="0"/>
              <a:t>                                                </a:t>
            </a:r>
          </a:p>
          <a:p>
            <a:pPr algn="ctr"/>
            <a:r>
              <a:rPr lang="ru-RU" sz="2800" b="1" dirty="0">
                <a:solidFill>
                  <a:srgbClr val="FF0066"/>
                </a:solidFill>
              </a:rPr>
              <a:t> </a:t>
            </a:r>
            <a:r>
              <a:rPr lang="ru-RU" sz="2800" b="1" dirty="0" smtClean="0">
                <a:solidFill>
                  <a:srgbClr val="FF0066"/>
                </a:solidFill>
              </a:rPr>
              <a:t>                                   </a:t>
            </a:r>
            <a:r>
              <a:rPr lang="ru-RU" sz="3200" b="1" dirty="0" smtClean="0">
                <a:solidFill>
                  <a:srgbClr val="FF0066"/>
                </a:solidFill>
              </a:rPr>
              <a:t>Этапы </a:t>
            </a:r>
            <a:r>
              <a:rPr lang="ru-RU" sz="3200" b="1" dirty="0">
                <a:solidFill>
                  <a:srgbClr val="FF0066"/>
                </a:solidFill>
              </a:rPr>
              <a:t>работы над Проектом</a:t>
            </a:r>
            <a:r>
              <a:rPr lang="ru-RU" sz="3200" b="1" dirty="0" smtClean="0">
                <a:solidFill>
                  <a:srgbClr val="FF0066"/>
                </a:solidFill>
              </a:rPr>
              <a:t>:</a:t>
            </a:r>
          </a:p>
          <a:p>
            <a:endParaRPr lang="ru-RU" sz="2800" dirty="0">
              <a:solidFill>
                <a:srgbClr val="FF0066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                               1. Подготовительный</a:t>
            </a:r>
            <a:r>
              <a:rPr lang="ru-RU" sz="2400" dirty="0"/>
              <a:t> </a:t>
            </a:r>
            <a:r>
              <a:rPr lang="ru-RU" sz="2400" dirty="0" smtClean="0"/>
              <a:t>                  </a:t>
            </a:r>
          </a:p>
          <a:p>
            <a:pPr algn="r"/>
            <a:endParaRPr lang="ru-RU" sz="2400" b="1" i="1" dirty="0" smtClean="0"/>
          </a:p>
          <a:p>
            <a:r>
              <a:rPr lang="ru-RU" sz="2400" b="1" i="1" dirty="0"/>
              <a:t> </a:t>
            </a:r>
            <a:r>
              <a:rPr lang="ru-RU" sz="2400" b="1" i="1" dirty="0" smtClean="0"/>
              <a:t>                                                        </a:t>
            </a:r>
            <a:r>
              <a:rPr lang="ru-RU" sz="2000" b="1" i="1" dirty="0" smtClean="0"/>
              <a:t>Содержание деятельности </a:t>
            </a:r>
          </a:p>
          <a:p>
            <a:r>
              <a:rPr lang="ru-RU" sz="2000" b="1" i="1" dirty="0"/>
              <a:t> </a:t>
            </a:r>
            <a:r>
              <a:rPr lang="ru-RU" sz="2000" b="1" i="1" dirty="0" smtClean="0"/>
              <a:t>                                                                         воспитателя </a:t>
            </a:r>
            <a:r>
              <a:rPr lang="ru-RU" sz="2000" b="1" i="1" dirty="0"/>
              <a:t>и </a:t>
            </a:r>
            <a:r>
              <a:rPr lang="ru-RU" sz="2000" b="1" i="1" dirty="0" smtClean="0"/>
              <a:t>детей:</a:t>
            </a:r>
            <a:endParaRPr lang="ru-RU" sz="2000" b="1" i="1" dirty="0"/>
          </a:p>
          <a:p>
            <a:pPr marL="342900" indent="-342900">
              <a:buFont typeface="Wingdings" pitchFamily="2" charset="2"/>
              <a:buChar char="§"/>
            </a:pPr>
            <a:r>
              <a:rPr lang="ru-RU" sz="2000" dirty="0" smtClean="0"/>
              <a:t>определение </a:t>
            </a:r>
            <a:r>
              <a:rPr lang="ru-RU" sz="2000" dirty="0"/>
              <a:t>темы Проекта;</a:t>
            </a:r>
          </a:p>
          <a:p>
            <a:pPr marL="342900" lvl="0" indent="-342900">
              <a:buFont typeface="Wingdings" pitchFamily="2" charset="2"/>
              <a:buChar char="§"/>
            </a:pPr>
            <a:r>
              <a:rPr lang="ru-RU" sz="2000" dirty="0"/>
              <a:t>формулировка цели и определение задач</a:t>
            </a:r>
            <a:r>
              <a:rPr lang="ru-RU" sz="2000" dirty="0" smtClean="0"/>
              <a:t>; </a:t>
            </a:r>
            <a:endParaRPr lang="ru-RU" sz="2000" dirty="0"/>
          </a:p>
          <a:p>
            <a:pPr marL="342900" lvl="0" indent="-342900">
              <a:buFont typeface="Wingdings" pitchFamily="2" charset="2"/>
              <a:buChar char="§"/>
            </a:pPr>
            <a:r>
              <a:rPr lang="ru-RU" sz="2000" dirty="0"/>
              <a:t>подборка материала по теме Проекта (литература, наглядный материал, дидактические, подвижные, сюжетные игры, физкультминутки, фотографии);</a:t>
            </a:r>
          </a:p>
          <a:p>
            <a:pPr marL="342900" lvl="0" indent="-342900">
              <a:buFont typeface="Wingdings" pitchFamily="2" charset="2"/>
              <a:buChar char="§"/>
            </a:pPr>
            <a:r>
              <a:rPr lang="ru-RU" sz="2000" dirty="0"/>
              <a:t>составление плана основного этапа Проекта.</a:t>
            </a:r>
          </a:p>
          <a:p>
            <a:pPr algn="ctr"/>
            <a:r>
              <a:rPr lang="ru-RU" sz="2000" b="1" i="1" dirty="0"/>
              <a:t>Работа с родителями:</a:t>
            </a:r>
            <a:endParaRPr lang="ru-RU" sz="2000" b="1" dirty="0"/>
          </a:p>
          <a:p>
            <a:pPr marL="342900" lvl="0" indent="-342900">
              <a:buFont typeface="Wingdings" pitchFamily="2" charset="2"/>
              <a:buChar char="§"/>
            </a:pPr>
            <a:r>
              <a:rPr lang="ru-RU" sz="2000" dirty="0"/>
              <a:t>беседа с родителями о предстоящей работе.</a:t>
            </a:r>
          </a:p>
          <a:p>
            <a:r>
              <a:rPr lang="ru-RU" sz="2000" b="1" i="1" dirty="0"/>
              <a:t>Срок реализации:</a:t>
            </a:r>
            <a:r>
              <a:rPr lang="ru-RU" sz="2000" b="1" dirty="0"/>
              <a:t> </a:t>
            </a:r>
            <a:r>
              <a:rPr lang="ru-RU" sz="2000" dirty="0" smtClean="0"/>
              <a:t>04.09.2017г. </a:t>
            </a:r>
            <a:r>
              <a:rPr lang="ru-RU" sz="2000" dirty="0"/>
              <a:t>– </a:t>
            </a:r>
            <a:r>
              <a:rPr lang="ru-RU" sz="2000" dirty="0" smtClean="0"/>
              <a:t>26.02.2018 </a:t>
            </a:r>
            <a:r>
              <a:rPr lang="ru-RU" sz="2000" dirty="0"/>
              <a:t>г. 	</a:t>
            </a:r>
          </a:p>
          <a:p>
            <a:r>
              <a:rPr lang="ru-RU" sz="2000" b="1" i="1" dirty="0"/>
              <a:t>Ответственные за выполнение:</a:t>
            </a:r>
            <a:r>
              <a:rPr lang="ru-RU" sz="2000" dirty="0"/>
              <a:t> воспитатель, родители.</a:t>
            </a:r>
          </a:p>
          <a:p>
            <a:r>
              <a:rPr lang="ru-RU" sz="2000" dirty="0" smtClean="0"/>
              <a:t> </a:t>
            </a:r>
            <a:endParaRPr lang="ru-RU" sz="2000" dirty="0"/>
          </a:p>
        </p:txBody>
      </p:sp>
      <p:pic>
        <p:nvPicPr>
          <p:cNvPr id="7" name="Picture 3" descr="C:\Users\Елена\Pictures\здоровь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4"/>
            <a:ext cx="2376264" cy="2386105"/>
          </a:xfrm>
          <a:prstGeom prst="rect">
            <a:avLst/>
          </a:prstGeom>
          <a:ln w="38100"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4207769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60648"/>
            <a:ext cx="5760640" cy="648072"/>
          </a:xfr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/>
            </a:r>
            <a:br>
              <a:rPr lang="ru-RU" sz="2800" b="1" dirty="0" smtClean="0">
                <a:solidFill>
                  <a:srgbClr val="7030A0"/>
                </a:solidFill>
              </a:rPr>
            </a:br>
            <a:r>
              <a:rPr lang="ru-RU" sz="3100" b="1" dirty="0" smtClean="0">
                <a:solidFill>
                  <a:srgbClr val="7030A0"/>
                </a:solidFill>
              </a:rPr>
              <a:t>2</a:t>
            </a:r>
            <a:r>
              <a:rPr lang="ru-RU" sz="3100" b="1" dirty="0">
                <a:solidFill>
                  <a:srgbClr val="7030A0"/>
                </a:solidFill>
              </a:rPr>
              <a:t>. Основной (исследовательский)</a:t>
            </a:r>
            <a:r>
              <a:rPr lang="ru-RU" sz="3100" dirty="0">
                <a:solidFill>
                  <a:srgbClr val="7030A0"/>
                </a:solidFill>
              </a:rPr>
              <a:t/>
            </a:r>
            <a:br>
              <a:rPr lang="ru-RU" sz="3100" dirty="0">
                <a:solidFill>
                  <a:srgbClr val="7030A0"/>
                </a:solidFill>
              </a:rPr>
            </a:br>
            <a:endParaRPr lang="ru-RU" sz="31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24744"/>
            <a:ext cx="8496944" cy="5400600"/>
          </a:xfr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lvl="0"/>
            <a:r>
              <a:rPr lang="ru-RU" sz="1400" dirty="0">
                <a:latin typeface="Arial" pitchFamily="34" charset="0"/>
                <a:cs typeface="Arial" pitchFamily="34" charset="0"/>
              </a:rPr>
              <a:t>Беседы «Что такое здоровье?», «Как устроено тело человека?», «Одежда и здоровье»; </a:t>
            </a:r>
          </a:p>
          <a:p>
            <a:pPr lvl="0"/>
            <a:r>
              <a:rPr lang="ru-RU" sz="1400" dirty="0">
                <a:latin typeface="Arial" pitchFamily="34" charset="0"/>
                <a:cs typeface="Arial" pitchFamily="34" charset="0"/>
              </a:rPr>
              <a:t>НОД «В гостях у доктора Айболита»;</a:t>
            </a:r>
          </a:p>
          <a:p>
            <a:r>
              <a:rPr lang="ru-RU" sz="1400" dirty="0" smtClean="0"/>
              <a:t>«Чтоб здоровым быть всегда, нужно заниматься!».</a:t>
            </a:r>
          </a:p>
          <a:p>
            <a:r>
              <a:rPr lang="ru-RU" sz="1400" dirty="0" smtClean="0"/>
              <a:t> «Что такое здоровье?».</a:t>
            </a:r>
          </a:p>
          <a:p>
            <a:r>
              <a:rPr lang="ru-RU" sz="1400" dirty="0" smtClean="0"/>
              <a:t>«Соблюдай личную гигиену».</a:t>
            </a:r>
          </a:p>
          <a:p>
            <a:r>
              <a:rPr lang="ru-RU" sz="1400" dirty="0" smtClean="0"/>
              <a:t>«Витамины я люблю - быть здоровым я хочу». </a:t>
            </a:r>
          </a:p>
          <a:p>
            <a:r>
              <a:rPr lang="ru-RU" sz="1400" dirty="0" smtClean="0"/>
              <a:t>"Беседа о здоровье, о чистоте" Решение провокационных вопросов, проблемных ситуаций </a:t>
            </a:r>
          </a:p>
          <a:p>
            <a:r>
              <a:rPr lang="ru-RU" sz="1400" dirty="0" smtClean="0"/>
              <a:t>Встреча с «Витамином», который рассказывает о значении питания в жизни человека (дидактические игры)</a:t>
            </a:r>
          </a:p>
          <a:p>
            <a:r>
              <a:rPr lang="ru-RU" sz="1400" dirty="0" smtClean="0"/>
              <a:t>Беседа-игра, включающая прибаутки, используемые при мытье рук умывании (</a:t>
            </a:r>
            <a:r>
              <a:rPr lang="ru-RU" sz="1400" dirty="0" err="1" smtClean="0"/>
              <a:t>потешки</a:t>
            </a:r>
            <a:r>
              <a:rPr lang="ru-RU" sz="1400" dirty="0" smtClean="0"/>
              <a:t>) .</a:t>
            </a:r>
          </a:p>
          <a:p>
            <a:r>
              <a:rPr lang="ru-RU" sz="1400" dirty="0" smtClean="0"/>
              <a:t>Заучивание пословиц, поговорок о здоровье. </a:t>
            </a:r>
          </a:p>
          <a:p>
            <a:r>
              <a:rPr lang="ru-RU" sz="1400" dirty="0" smtClean="0"/>
              <a:t>Чтение художественной литературы: К.Чуковский «</a:t>
            </a:r>
            <a:r>
              <a:rPr lang="ru-RU" sz="1400" dirty="0" err="1" smtClean="0"/>
              <a:t>Мойдодыр</a:t>
            </a:r>
            <a:r>
              <a:rPr lang="ru-RU" sz="1400" dirty="0" smtClean="0"/>
              <a:t>», "Вовкина победа" А. </a:t>
            </a:r>
            <a:r>
              <a:rPr lang="ru-RU" sz="1400" dirty="0" err="1" smtClean="0"/>
              <a:t>Кутафин</a:t>
            </a:r>
            <a:r>
              <a:rPr lang="ru-RU" sz="1400" dirty="0" smtClean="0"/>
              <a:t> , К. Чуковский «</a:t>
            </a:r>
            <a:r>
              <a:rPr lang="ru-RU" sz="1400" dirty="0" err="1" smtClean="0"/>
              <a:t>Мойдодыр</a:t>
            </a:r>
            <a:r>
              <a:rPr lang="ru-RU" sz="1400" dirty="0" smtClean="0"/>
              <a:t>», Г. Остер «Вредные привычки», « Доброе утро, ёжик!» Е. </a:t>
            </a:r>
            <a:r>
              <a:rPr lang="ru-RU" sz="1400" dirty="0" err="1" smtClean="0"/>
              <a:t>Смородинова</a:t>
            </a:r>
            <a:r>
              <a:rPr lang="ru-RU" sz="1400" dirty="0" smtClean="0"/>
              <a:t>, «Белкин обед» Е. </a:t>
            </a:r>
            <a:r>
              <a:rPr lang="ru-RU" sz="1400" dirty="0" err="1" smtClean="0"/>
              <a:t>Смотодинова</a:t>
            </a:r>
            <a:r>
              <a:rPr lang="ru-RU" sz="1400" dirty="0" smtClean="0"/>
              <a:t>, «Мышка </a:t>
            </a:r>
            <a:r>
              <a:rPr lang="ru-RU" sz="1400" dirty="0" err="1" smtClean="0"/>
              <a:t>Аришка</a:t>
            </a:r>
            <a:r>
              <a:rPr lang="ru-RU" sz="1400" dirty="0" smtClean="0"/>
              <a:t> в цветных штанишках»    </a:t>
            </a:r>
            <a:r>
              <a:rPr lang="ru-RU" sz="1400" dirty="0" err="1" smtClean="0"/>
              <a:t>А.Кралышкина</a:t>
            </a:r>
            <a:r>
              <a:rPr lang="ru-RU" sz="1400" dirty="0" smtClean="0"/>
              <a:t>, «Сказка о здоровом питании» В.И. Ковальчук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1400" dirty="0" smtClean="0">
                <a:latin typeface="Arial" pitchFamily="34" charset="0"/>
                <a:cs typeface="Arial" pitchFamily="34" charset="0"/>
              </a:rPr>
              <a:t>инсценировка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стихотворения А.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Барто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«Девочка-чумазая»;</a:t>
            </a:r>
          </a:p>
          <a:p>
            <a:pPr lvl="0"/>
            <a:r>
              <a:rPr lang="ru-RU" sz="1400" dirty="0">
                <a:latin typeface="Arial" pitchFamily="34" charset="0"/>
                <a:cs typeface="Arial" pitchFamily="34" charset="0"/>
              </a:rPr>
              <a:t>НОД «Витамины нужны всем»; </a:t>
            </a:r>
          </a:p>
          <a:p>
            <a:pPr lvl="0"/>
            <a:r>
              <a:rPr lang="ru-RU" sz="1400" dirty="0">
                <a:latin typeface="Arial" pitchFamily="34" charset="0"/>
                <a:cs typeface="Arial" pitchFamily="34" charset="0"/>
              </a:rPr>
              <a:t>образовательная ситуация «Чудо-дерево» (о полезных и вредных продуктах); </a:t>
            </a:r>
          </a:p>
          <a:p>
            <a:pPr lvl="0"/>
            <a:r>
              <a:rPr lang="ru-RU" sz="1400" dirty="0" smtClean="0">
                <a:latin typeface="Arial" pitchFamily="34" charset="0"/>
                <a:cs typeface="Arial" pitchFamily="34" charset="0"/>
              </a:rPr>
              <a:t>игровая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ситуация «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Куталка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»; </a:t>
            </a:r>
          </a:p>
          <a:p>
            <a:pPr lvl="0"/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«Как мы делаем зарядку»; </a:t>
            </a:r>
          </a:p>
          <a:p>
            <a:pPr lvl="0"/>
            <a:r>
              <a:rPr lang="ru-RU" sz="1400" dirty="0">
                <a:latin typeface="Arial" pitchFamily="34" charset="0"/>
                <a:cs typeface="Arial" pitchFamily="34" charset="0"/>
              </a:rPr>
              <a:t>работа в раскрасках на тему «Здоровый образ жизни»; </a:t>
            </a:r>
          </a:p>
          <a:p>
            <a:pPr lvl="0"/>
            <a:r>
              <a:rPr lang="ru-RU" sz="1400" dirty="0">
                <a:latin typeface="Arial" pitchFamily="34" charset="0"/>
                <a:cs typeface="Arial" pitchFamily="34" charset="0"/>
              </a:rPr>
              <a:t>рассматривание картины «Активный отдых летом»; </a:t>
            </a:r>
          </a:p>
          <a:p>
            <a:pPr lvl="0"/>
            <a:r>
              <a:rPr lang="ru-RU" sz="1400" dirty="0">
                <a:latin typeface="Arial" pitchFamily="34" charset="0"/>
                <a:cs typeface="Arial" pitchFamily="34" charset="0"/>
              </a:rPr>
              <a:t> чтение детям художественной литературы К. Чуковского «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Мойдодыр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», «Айболит», А.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Барто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«Девочка – чумазая», Е. Кан «Наша зарядка», Р.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Корман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«Микробы и мыло»; Т.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Шорыгиной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«Беседы о здоровье».</a:t>
            </a:r>
          </a:p>
          <a:p>
            <a:pPr lvl="0"/>
            <a:r>
              <a:rPr lang="ru-RU" sz="1400" dirty="0">
                <a:latin typeface="Arial" pitchFamily="34" charset="0"/>
                <a:cs typeface="Arial" pitchFamily="34" charset="0"/>
              </a:rPr>
              <a:t>рассматривание картинок «Виды спорта»; </a:t>
            </a:r>
          </a:p>
          <a:p>
            <a:pPr lvl="0"/>
            <a:r>
              <a:rPr lang="ru-RU" sz="1400" dirty="0">
                <a:latin typeface="Arial" pitchFamily="34" charset="0"/>
                <a:cs typeface="Arial" pitchFamily="34" charset="0"/>
              </a:rPr>
              <a:t>игры в лото «Фрукты», «Овощи», «Еда», «Спортивный инвентарь»; </a:t>
            </a:r>
          </a:p>
          <a:p>
            <a:pPr lvl="0"/>
            <a:r>
              <a:rPr lang="ru-RU" sz="1400" dirty="0">
                <a:latin typeface="Arial" pitchFamily="34" charset="0"/>
                <a:cs typeface="Arial" pitchFamily="34" charset="0"/>
              </a:rPr>
              <a:t>утренняя гимнастика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«в музыкальном зале »; </a:t>
            </a: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1400" dirty="0">
                <a:latin typeface="Arial" pitchFamily="34" charset="0"/>
                <a:cs typeface="Arial" pitchFamily="34" charset="0"/>
              </a:rPr>
              <a:t>подвижные игры, спортивные эстафеты; </a:t>
            </a:r>
          </a:p>
          <a:p>
            <a:pPr lvl="0"/>
            <a:r>
              <a:rPr lang="ru-RU" sz="1400" dirty="0">
                <a:latin typeface="Arial" pitchFamily="34" charset="0"/>
                <a:cs typeface="Arial" pitchFamily="34" charset="0"/>
              </a:rPr>
              <a:t>свободная деятельность в уголке двигательной активности с использованием спортивного и нетрадиционного оборудования; </a:t>
            </a:r>
          </a:p>
          <a:p>
            <a:pPr marL="0" indent="0">
              <a:buNone/>
            </a:pPr>
            <a:endParaRPr lang="ru-RU" sz="1100" dirty="0"/>
          </a:p>
        </p:txBody>
      </p:sp>
    </p:spTree>
    <p:extLst>
      <p:ext uri="{BB962C8B-B14F-4D97-AF65-F5344CB8AC3E}">
        <p14:creationId xmlns="" xmlns:p14="http://schemas.microsoft.com/office/powerpoint/2010/main" val="162075817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0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000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000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97559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ru-RU" sz="2200" dirty="0" smtClean="0"/>
          </a:p>
          <a:p>
            <a:pPr>
              <a:buNone/>
            </a:pPr>
            <a:endParaRPr lang="ru-RU" sz="2200" dirty="0" smtClean="0"/>
          </a:p>
          <a:p>
            <a:pPr>
              <a:buNone/>
            </a:pPr>
            <a:endParaRPr lang="ru-RU" sz="2200" dirty="0" smtClean="0"/>
          </a:p>
          <a:p>
            <a:pPr>
              <a:buNone/>
            </a:pPr>
            <a:endParaRPr lang="ru-RU" sz="2200" dirty="0" smtClean="0"/>
          </a:p>
          <a:p>
            <a:pPr>
              <a:buNone/>
            </a:pPr>
            <a:r>
              <a:rPr lang="ru-RU" sz="2200" dirty="0" smtClean="0"/>
              <a:t>Рассматривание иллюстраций, фотографий о здоровье.</a:t>
            </a:r>
          </a:p>
          <a:p>
            <a:r>
              <a:rPr lang="ru-RU" sz="2200" dirty="0" smtClean="0"/>
              <a:t>Сюжетно ролевые игры: «Поликлиника», «Аптека»…</a:t>
            </a:r>
          </a:p>
          <a:p>
            <a:r>
              <a:rPr lang="ru-RU" sz="2200" dirty="0" smtClean="0"/>
              <a:t>Дидактические игры «Мяч на поле», «Мяч в ворота» (на дыхание), упражнение «Найди два одинаковых мяча», «Что лишнее?» и др.</a:t>
            </a:r>
          </a:p>
          <a:p>
            <a:r>
              <a:rPr lang="ru-RU" sz="2200" dirty="0" smtClean="0"/>
              <a:t>Организация на воздухе подвижной игры «Делай, как я», с мячом «Школа мяча», «</a:t>
            </a:r>
            <a:r>
              <a:rPr lang="ru-RU" sz="2200" dirty="0" err="1" smtClean="0"/>
              <a:t>Ловишки</a:t>
            </a:r>
            <a:r>
              <a:rPr lang="ru-RU" sz="2200" dirty="0" smtClean="0"/>
              <a:t> в кругу», «Черное и белое» и т.д.</a:t>
            </a:r>
          </a:p>
          <a:p>
            <a:r>
              <a:rPr lang="ru-RU" sz="2200" dirty="0" smtClean="0"/>
              <a:t>Игра – этюд «Растрёпка не любит чистить зубы».</a:t>
            </a:r>
          </a:p>
          <a:p>
            <a:r>
              <a:rPr lang="ru-RU" sz="2200" dirty="0" smtClean="0"/>
              <a:t>Познавательная ситуация «Грязные руки».</a:t>
            </a:r>
          </a:p>
          <a:p>
            <a:r>
              <a:rPr lang="ru-RU" sz="2200" dirty="0" smtClean="0"/>
              <a:t>Д/игра «Как ты думаешь, что будет дальше?».</a:t>
            </a:r>
          </a:p>
          <a:p>
            <a:r>
              <a:rPr lang="ru-RU" sz="2200" dirty="0" smtClean="0"/>
              <a:t>П/игра «Где мы были, мы не скажем, а что делали покажем» (спорт).</a:t>
            </a:r>
          </a:p>
          <a:p>
            <a:r>
              <a:rPr lang="ru-RU" sz="2200" dirty="0" smtClean="0"/>
              <a:t>Игровая ситуация «Кто режим соблюдает, тот болезней не знает!».</a:t>
            </a:r>
          </a:p>
          <a:p>
            <a:r>
              <a:rPr lang="ru-RU" sz="2200" dirty="0" smtClean="0"/>
              <a:t>«Волшебные предметы» (Зубная щётка, мыло, ёмкость с водой, дорожка здоровья).</a:t>
            </a:r>
          </a:p>
          <a:p>
            <a:endParaRPr lang="ru-RU" dirty="0"/>
          </a:p>
        </p:txBody>
      </p:sp>
      <p:pic>
        <p:nvPicPr>
          <p:cNvPr id="4" name="Picture 5" descr="C:\Users\Client\Desktop\Закаливание\chema_ukrepleniya_organizma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2071702" cy="1339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«Зимние забавы»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1285860"/>
            <a:ext cx="4000528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3429000"/>
            <a:ext cx="4143404" cy="3192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Приготовление фруктового шашлычка</a:t>
            </a:r>
            <a:endParaRPr lang="ru-RU" sz="32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1285860"/>
            <a:ext cx="314327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428868"/>
            <a:ext cx="4190997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77027043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«Путешествие в город здоровья»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357298"/>
            <a:ext cx="3397568" cy="2284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428736"/>
            <a:ext cx="3427405" cy="5094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3714752"/>
            <a:ext cx="4428878" cy="2998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images.myshared.ru/5/330050/slide_7.jpg"/>
          <p:cNvPicPr>
            <a:picLocks noChangeAspect="1" noChangeArrowheads="1"/>
          </p:cNvPicPr>
          <p:nvPr/>
        </p:nvPicPr>
        <p:blipFill>
          <a:blip r:embed="rId2"/>
          <a:srcRect l="1875" t="3750" r="5312" b="9999"/>
          <a:stretch>
            <a:fillRect/>
          </a:stretch>
        </p:blipFill>
        <p:spPr bwMode="auto">
          <a:xfrm>
            <a:off x="142844" y="142852"/>
            <a:ext cx="4857784" cy="2643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642918"/>
            <a:ext cx="3804056" cy="5072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48826860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490066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cs typeface="Arial" pitchFamily="34" charset="0"/>
              </a:rPr>
              <a:t>Инсценировка </a:t>
            </a:r>
            <a:r>
              <a:rPr lang="ru-RU" sz="2400" dirty="0">
                <a:cs typeface="Arial" pitchFamily="34" charset="0"/>
              </a:rPr>
              <a:t>стихотворения А. </a:t>
            </a:r>
            <a:r>
              <a:rPr lang="ru-RU" sz="2400" dirty="0" err="1">
                <a:cs typeface="Arial" pitchFamily="34" charset="0"/>
              </a:rPr>
              <a:t>Барто</a:t>
            </a:r>
            <a:r>
              <a:rPr lang="ru-RU" sz="2400" dirty="0">
                <a:cs typeface="Arial" pitchFamily="34" charset="0"/>
              </a:rPr>
              <a:t> «Девочка-чумазая»</a:t>
            </a:r>
            <a:br>
              <a:rPr lang="ru-RU" sz="2400" dirty="0">
                <a:cs typeface="Arial" pitchFamily="34" charset="0"/>
              </a:rPr>
            </a:br>
            <a:endParaRPr lang="ru-RU" sz="2400" dirty="0"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3357562"/>
            <a:ext cx="4000528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785794"/>
            <a:ext cx="3810027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857232"/>
            <a:ext cx="3926405" cy="2355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16465952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408712" cy="418058"/>
          </a:xfrm>
        </p:spPr>
        <p:txBody>
          <a:bodyPr>
            <a:noAutofit/>
          </a:bodyPr>
          <a:lstStyle/>
          <a:p>
            <a:pPr lvl="0"/>
            <a:r>
              <a:rPr lang="ru-RU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800" dirty="0" smtClean="0">
                <a:cs typeface="Arial" pitchFamily="34" charset="0"/>
              </a:rPr>
              <a:t>«Витамины я люблю» </a:t>
            </a:r>
            <a:r>
              <a:rPr lang="ru-RU" sz="2800" dirty="0">
                <a:cs typeface="Arial" pitchFamily="34" charset="0"/>
              </a:rPr>
              <a:t/>
            </a:r>
            <a:br>
              <a:rPr lang="ru-RU" sz="2800" dirty="0">
                <a:cs typeface="Arial" pitchFamily="34" charset="0"/>
              </a:rPr>
            </a:br>
            <a:endParaRPr lang="ru-RU" sz="2800" dirty="0">
              <a:cs typeface="Arial" pitchFamily="34" charset="0"/>
            </a:endParaRPr>
          </a:p>
        </p:txBody>
      </p:sp>
      <p:pic>
        <p:nvPicPr>
          <p:cNvPr id="6146" name="Picture 2" descr="C:\Users\Администратор\Desktop\зож фото\IMG_019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928934"/>
            <a:ext cx="3494038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Администратор\Desktop\зож фото\IMG_01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3643314"/>
            <a:ext cx="2690830" cy="2672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785794"/>
            <a:ext cx="2476485" cy="1857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142852"/>
            <a:ext cx="1928826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22768615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ертикальный свиток 3"/>
          <p:cNvSpPr/>
          <p:nvPr/>
        </p:nvSpPr>
        <p:spPr>
          <a:xfrm>
            <a:off x="467544" y="332656"/>
            <a:ext cx="8352928" cy="5976664"/>
          </a:xfrm>
          <a:prstGeom prst="verticalScroll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Monotype Corsiva" pitchFamily="66" charset="0"/>
              </a:rPr>
              <a:t>«Здоровье – важнейший труд воспитателя.</a:t>
            </a:r>
            <a:br>
              <a:rPr lang="ru-RU" sz="3200" dirty="0">
                <a:latin typeface="Monotype Corsiva" pitchFamily="66" charset="0"/>
              </a:rPr>
            </a:br>
            <a:r>
              <a:rPr lang="ru-RU" sz="3200" dirty="0">
                <a:latin typeface="Monotype Corsiva" pitchFamily="66" charset="0"/>
              </a:rPr>
              <a:t>От жизнерадостности и бодрости детей </a:t>
            </a:r>
            <a:endParaRPr lang="ru-RU" sz="3200" dirty="0" smtClean="0">
              <a:latin typeface="Monotype Corsiva" pitchFamily="66" charset="0"/>
            </a:endParaRPr>
          </a:p>
          <a:p>
            <a:pPr algn="ctr"/>
            <a:r>
              <a:rPr lang="ru-RU" sz="3200" dirty="0" smtClean="0">
                <a:latin typeface="Monotype Corsiva" pitchFamily="66" charset="0"/>
              </a:rPr>
              <a:t>зависит </a:t>
            </a:r>
            <a:r>
              <a:rPr lang="ru-RU" sz="3200" dirty="0">
                <a:latin typeface="Monotype Corsiva" pitchFamily="66" charset="0"/>
              </a:rPr>
              <a:t>их </a:t>
            </a:r>
            <a:r>
              <a:rPr lang="ru-RU" sz="3200" dirty="0" smtClean="0">
                <a:latin typeface="Monotype Corsiva" pitchFamily="66" charset="0"/>
              </a:rPr>
              <a:t> духовная </a:t>
            </a:r>
            <a:r>
              <a:rPr lang="ru-RU" sz="3200" dirty="0">
                <a:latin typeface="Monotype Corsiva" pitchFamily="66" charset="0"/>
              </a:rPr>
              <a:t>жизнь, мировоззрение, умственное развитие,</a:t>
            </a:r>
            <a:br>
              <a:rPr lang="ru-RU" sz="3200" dirty="0">
                <a:latin typeface="Monotype Corsiva" pitchFamily="66" charset="0"/>
              </a:rPr>
            </a:br>
            <a:r>
              <a:rPr lang="ru-RU" sz="3200" dirty="0">
                <a:latin typeface="Monotype Corsiva" pitchFamily="66" charset="0"/>
              </a:rPr>
              <a:t>прочность знаний, вера в свои силы»</a:t>
            </a:r>
            <a:r>
              <a:rPr lang="ru-RU" sz="2800" dirty="0">
                <a:latin typeface="Monotype Corsiva" pitchFamily="66" charset="0"/>
              </a:rPr>
              <a:t/>
            </a:r>
            <a:br>
              <a:rPr lang="ru-RU" sz="2800" dirty="0">
                <a:latin typeface="Monotype Corsiva" pitchFamily="66" charset="0"/>
              </a:rPr>
            </a:br>
            <a:endParaRPr lang="ru-RU" sz="2800" dirty="0">
              <a:latin typeface="Monotype Corsiva" pitchFamily="66" charset="0"/>
            </a:endParaRPr>
          </a:p>
          <a:p>
            <a:pPr algn="ctr"/>
            <a:r>
              <a:rPr lang="ru-RU" sz="2800" dirty="0" smtClean="0">
                <a:latin typeface="Monotype Corsiva" pitchFamily="66" charset="0"/>
              </a:rPr>
              <a:t>                                           В.А</a:t>
            </a:r>
            <a:r>
              <a:rPr lang="ru-RU" sz="2800" dirty="0">
                <a:latin typeface="Monotype Corsiva" pitchFamily="66" charset="0"/>
              </a:rPr>
              <a:t>. Сухомлинский.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6980275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Сюжетно- ролевая игра  «Кот и цыплята» </a:t>
            </a:r>
            <a:endParaRPr lang="ru-RU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14422"/>
            <a:ext cx="4000528" cy="457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928670"/>
            <a:ext cx="3643338" cy="450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61175883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500042"/>
            <a:ext cx="3071834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679289" y="3178969"/>
            <a:ext cx="350046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8" name="Picture 2" descr="http://images.myshared.ru/4/317442/slide_4.jpg"/>
          <p:cNvPicPr>
            <a:picLocks noChangeAspect="1" noChangeArrowheads="1"/>
          </p:cNvPicPr>
          <p:nvPr/>
        </p:nvPicPr>
        <p:blipFill>
          <a:blip r:embed="rId4"/>
          <a:srcRect l="2813" r="2499" b="58750"/>
          <a:stretch>
            <a:fillRect/>
          </a:stretch>
        </p:blipFill>
        <p:spPr bwMode="auto">
          <a:xfrm>
            <a:off x="0" y="142852"/>
            <a:ext cx="2643206" cy="2000240"/>
          </a:xfrm>
          <a:prstGeom prst="rect">
            <a:avLst/>
          </a:prstGeom>
          <a:noFill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071810"/>
            <a:ext cx="171149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32761676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Администратор\Desktop\Downloads\IMG_0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214290"/>
            <a:ext cx="4857784" cy="5929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4" name="Picture 2" descr="http://images.myshared.ru/9/932168/slide_18.jpg"/>
          <p:cNvPicPr>
            <a:picLocks noChangeAspect="1" noChangeArrowheads="1"/>
          </p:cNvPicPr>
          <p:nvPr/>
        </p:nvPicPr>
        <p:blipFill>
          <a:blip r:embed="rId3"/>
          <a:srcRect b="9333"/>
          <a:stretch>
            <a:fillRect/>
          </a:stretch>
        </p:blipFill>
        <p:spPr bwMode="auto">
          <a:xfrm>
            <a:off x="0" y="142852"/>
            <a:ext cx="3929090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7"/>
            <a:ext cx="8640960" cy="108681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Самостоятельная деятельность: рассматривание картинок</a:t>
            </a:r>
            <a:endParaRPr lang="ru-RU" sz="2800" dirty="0"/>
          </a:p>
        </p:txBody>
      </p:sp>
      <p:pic>
        <p:nvPicPr>
          <p:cNvPr id="10242" name="Picture 2" descr="C:\Users\Администратор\Desktop\Downloads\IMG_24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19118" y="1533508"/>
            <a:ext cx="4267201" cy="3200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2643182"/>
            <a:ext cx="2500298" cy="3604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65093" y="857232"/>
            <a:ext cx="2678907" cy="357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1873662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00042"/>
            <a:ext cx="242889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428604"/>
            <a:ext cx="2664871" cy="199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3653" y="3805240"/>
            <a:ext cx="4070347" cy="305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3" name="Picture 5" descr="C:\Users\Администратор\Desktop\Downloads\IMG_02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786190"/>
            <a:ext cx="3619525" cy="2714644"/>
          </a:xfrm>
          <a:prstGeom prst="rect">
            <a:avLst/>
          </a:prstGeom>
          <a:noFill/>
        </p:spPr>
      </p:pic>
      <p:pic>
        <p:nvPicPr>
          <p:cNvPr id="15362" name="Picture 2" descr="https://ds04.infourok.ru/uploads/ex/0f64/0003dff3-54a1a186/img19.jpg"/>
          <p:cNvPicPr>
            <a:picLocks noChangeAspect="1" noChangeArrowheads="1"/>
          </p:cNvPicPr>
          <p:nvPr/>
        </p:nvPicPr>
        <p:blipFill>
          <a:blip r:embed="rId6" cstate="print"/>
          <a:srcRect l="12857" t="11429" r="12142" b="5713"/>
          <a:stretch>
            <a:fillRect/>
          </a:stretch>
        </p:blipFill>
        <p:spPr bwMode="auto">
          <a:xfrm>
            <a:off x="6286512" y="285728"/>
            <a:ext cx="2500330" cy="207170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74638"/>
            <a:ext cx="8568952" cy="56207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dirty="0"/>
              <a:t>Р</a:t>
            </a:r>
            <a:r>
              <a:rPr lang="ru-RU" sz="2800" dirty="0" smtClean="0"/>
              <a:t>абота </a:t>
            </a:r>
            <a:r>
              <a:rPr lang="ru-RU" sz="2800" dirty="0"/>
              <a:t>в раскрасках на тему «Здоровый образ жизни</a:t>
            </a:r>
            <a:r>
              <a:rPr lang="ru-RU" sz="2800" dirty="0" smtClean="0"/>
              <a:t>» </a:t>
            </a:r>
            <a:endParaRPr lang="ru-RU" sz="2800" dirty="0"/>
          </a:p>
        </p:txBody>
      </p:sp>
      <p:pic>
        <p:nvPicPr>
          <p:cNvPr id="8195" name="Picture 3" descr="C:\Users\Администратор\Desktop\Downloads\IMG_03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00034" y="1142984"/>
            <a:ext cx="3071834" cy="2643206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4286256"/>
            <a:ext cx="4713289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857232"/>
            <a:ext cx="5141917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34106976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2000240"/>
            <a:ext cx="6984992" cy="4190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14282" y="302290"/>
            <a:ext cx="33226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</a:pPr>
            <a:r>
              <a:rPr lang="ru-RU" sz="1600" dirty="0" smtClean="0">
                <a:solidFill>
                  <a:prstClr val="black"/>
                </a:solidFill>
              </a:rPr>
              <a:t>Этот шарик непростой,</a:t>
            </a:r>
            <a:br>
              <a:rPr lang="ru-RU" sz="1600" dirty="0" smtClean="0">
                <a:solidFill>
                  <a:prstClr val="black"/>
                </a:solidFill>
              </a:rPr>
            </a:br>
            <a:r>
              <a:rPr lang="ru-RU" sz="1600" dirty="0" smtClean="0">
                <a:solidFill>
                  <a:prstClr val="black"/>
                </a:solidFill>
              </a:rPr>
              <a:t>Весь колючий, вот такой!</a:t>
            </a:r>
            <a:br>
              <a:rPr lang="ru-RU" sz="1600" dirty="0" smtClean="0">
                <a:solidFill>
                  <a:prstClr val="black"/>
                </a:solidFill>
              </a:rPr>
            </a:br>
            <a:r>
              <a:rPr lang="ru-RU" sz="1600" dirty="0" smtClean="0">
                <a:solidFill>
                  <a:prstClr val="black"/>
                </a:solidFill>
              </a:rPr>
              <a:t>Меж ладошками кладем,</a:t>
            </a:r>
            <a:br>
              <a:rPr lang="ru-RU" sz="1600" dirty="0" smtClean="0">
                <a:solidFill>
                  <a:prstClr val="black"/>
                </a:solidFill>
              </a:rPr>
            </a:br>
            <a:r>
              <a:rPr lang="ru-RU" sz="1600" dirty="0" smtClean="0">
                <a:solidFill>
                  <a:prstClr val="black"/>
                </a:solidFill>
              </a:rPr>
              <a:t>Им ладошки разотрем.</a:t>
            </a:r>
            <a:br>
              <a:rPr lang="ru-RU" sz="1600" dirty="0" smtClean="0">
                <a:solidFill>
                  <a:prstClr val="black"/>
                </a:solidFill>
              </a:rPr>
            </a:br>
            <a:r>
              <a:rPr lang="ru-RU" sz="1600" dirty="0" smtClean="0">
                <a:solidFill>
                  <a:prstClr val="black"/>
                </a:solidFill>
              </a:rPr>
              <a:t>Вверх, вниз его катаем,</a:t>
            </a:r>
            <a:br>
              <a:rPr lang="ru-RU" sz="1600" dirty="0" smtClean="0">
                <a:solidFill>
                  <a:prstClr val="black"/>
                </a:solidFill>
              </a:rPr>
            </a:br>
            <a:r>
              <a:rPr lang="ru-RU" sz="1600" dirty="0" smtClean="0">
                <a:solidFill>
                  <a:prstClr val="black"/>
                </a:solidFill>
              </a:rPr>
              <a:t>Свои ручки развиваем.</a:t>
            </a:r>
            <a:br>
              <a:rPr lang="ru-RU" sz="1600" dirty="0" smtClean="0">
                <a:solidFill>
                  <a:prstClr val="black"/>
                </a:solidFill>
              </a:rPr>
            </a:b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13316" name="Picture 4" descr="https://i4.ortokey24.ru/1/7275/72742411/075a3e/m-108-jpg.jpg"/>
          <p:cNvPicPr>
            <a:picLocks noChangeAspect="1" noChangeArrowheads="1"/>
          </p:cNvPicPr>
          <p:nvPr/>
        </p:nvPicPr>
        <p:blipFill>
          <a:blip r:embed="rId3"/>
          <a:srcRect r="3017" b="11905"/>
          <a:stretch>
            <a:fillRect/>
          </a:stretch>
        </p:blipFill>
        <p:spPr bwMode="auto">
          <a:xfrm>
            <a:off x="7000892" y="214290"/>
            <a:ext cx="1719596" cy="13573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822481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Дыхательная гимнастика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643050"/>
            <a:ext cx="3714776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2285992"/>
            <a:ext cx="3500462" cy="407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dirty="0" smtClean="0"/>
              <a:t>Игры в уголке двигательной активности</a:t>
            </a:r>
            <a:endParaRPr lang="ru-RU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928670"/>
            <a:ext cx="200026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1000108"/>
            <a:ext cx="2839661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3500438"/>
            <a:ext cx="2786082" cy="314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857628"/>
            <a:ext cx="1927207" cy="2569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 descr="C:\Users\Администратор\Desktop\Downloads\IMG_19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1000108"/>
            <a:ext cx="1714512" cy="22860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7766830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Игровая ситуация «Скалолаз»</a:t>
            </a:r>
            <a:endParaRPr lang="ru-RU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1357298"/>
            <a:ext cx="4500594" cy="5236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274638"/>
            <a:ext cx="4968552" cy="562074"/>
          </a:xfr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i="1" dirty="0" smtClean="0"/>
              <a:t>Актуальность проекта:</a:t>
            </a:r>
            <a:endParaRPr lang="ru-RU" sz="28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616624"/>
          </a:xfr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457200" algn="just">
              <a:spcBef>
                <a:spcPts val="0"/>
              </a:spcBef>
            </a:pPr>
            <a:endParaRPr lang="ru-RU" sz="1800" dirty="0" smtClean="0"/>
          </a:p>
          <a:p>
            <a:pPr marL="0" indent="457200" algn="just">
              <a:lnSpc>
                <a:spcPct val="110000"/>
              </a:lnSpc>
              <a:spcBef>
                <a:spcPts val="0"/>
              </a:spcBef>
            </a:pPr>
            <a:r>
              <a:rPr lang="ru-RU" sz="1800" dirty="0" smtClean="0"/>
              <a:t>Формирование </a:t>
            </a:r>
            <a:r>
              <a:rPr lang="ru-RU" sz="1800" dirty="0"/>
              <a:t>здорового образа жизни является актуальной  проблемой в современном обществе. </a:t>
            </a:r>
            <a:endParaRPr lang="ru-RU" sz="1800" dirty="0" smtClean="0"/>
          </a:p>
          <a:p>
            <a:pPr marL="0" indent="457200" algn="just">
              <a:lnSpc>
                <a:spcPct val="110000"/>
              </a:lnSpc>
              <a:spcBef>
                <a:spcPts val="0"/>
              </a:spcBef>
              <a:buNone/>
            </a:pPr>
            <a:endParaRPr lang="ru-RU" sz="1800" dirty="0"/>
          </a:p>
          <a:p>
            <a:pPr marL="0" indent="457200" algn="just">
              <a:lnSpc>
                <a:spcPct val="110000"/>
              </a:lnSpc>
              <a:spcBef>
                <a:spcPts val="0"/>
              </a:spcBef>
            </a:pPr>
            <a:r>
              <a:rPr lang="ru-RU" sz="1800" dirty="0"/>
              <a:t>Дошкольный возраст – это фундамент физического и психического здоровья. Ведь именно до семи лет идет интенсивное развитие органов и становление функциональных систем организма, закладываются основные черты личности, формируется характер. То, что упущено в детстве, трудно наверстать. Поэтому, приоритетным направлением в дошкольном воспитании является сохранение здоровья детей, формирование у них навыков здорового образа жизни, осознанной потребности в систематических занятиях физической культурой и спортом</a:t>
            </a:r>
            <a:r>
              <a:rPr lang="ru-RU" sz="1800" dirty="0" smtClean="0"/>
              <a:t>.</a:t>
            </a:r>
          </a:p>
          <a:p>
            <a:pPr marL="0" indent="457200" algn="just">
              <a:lnSpc>
                <a:spcPct val="110000"/>
              </a:lnSpc>
              <a:spcBef>
                <a:spcPts val="0"/>
              </a:spcBef>
              <a:buNone/>
            </a:pPr>
            <a:endParaRPr lang="ru-RU" sz="1800" dirty="0"/>
          </a:p>
          <a:p>
            <a:pPr marL="0" indent="457200" algn="just">
              <a:lnSpc>
                <a:spcPct val="110000"/>
              </a:lnSpc>
              <a:spcBef>
                <a:spcPts val="0"/>
              </a:spcBef>
            </a:pPr>
            <a:r>
              <a:rPr lang="ru-RU" sz="1800" dirty="0"/>
              <a:t>Здоровый образ жизни молодого поколения является залогом здоровья нации в целом. Задача раннего формирования культуры здоровья актуальна, своевременна и достаточна сложна. Перед нами, взрослыми, стоит очень важная задача: воспитать человека здорового физически, нравственно и духовно, человека всесторонне развитого. От того, насколько успешно удастся сформировать и закрепить навыки здорового образа жизни у детей, зависит в последующем реальный образ жизни и здоровье человека.</a:t>
            </a:r>
          </a:p>
          <a:p>
            <a:pPr marL="0" indent="0">
              <a:buNone/>
            </a:pPr>
            <a:endParaRPr lang="ru-RU" sz="1600" dirty="0"/>
          </a:p>
        </p:txBody>
      </p:sp>
    </p:spTree>
    <p:extLst>
      <p:ext uri="{BB962C8B-B14F-4D97-AF65-F5344CB8AC3E}">
        <p14:creationId xmlns="" xmlns:p14="http://schemas.microsoft.com/office/powerpoint/2010/main" val="33426888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гостях у медсестры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714488"/>
            <a:ext cx="2786050" cy="3714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357298"/>
            <a:ext cx="3588551" cy="4784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Сюжетно –ролевая игра «Больница»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2000240"/>
            <a:ext cx="3143272" cy="4429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2143116"/>
            <a:ext cx="2838452" cy="3784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571612"/>
            <a:ext cx="2000264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00486" cy="1143000"/>
          </a:xfrm>
        </p:spPr>
        <p:txBody>
          <a:bodyPr/>
          <a:lstStyle/>
          <a:p>
            <a:endParaRPr lang="ru-RU" b="1" dirty="0"/>
          </a:p>
        </p:txBody>
      </p:sp>
      <p:pic>
        <p:nvPicPr>
          <p:cNvPr id="4099" name="Picture 3" descr="C:\Users\Администратор\Desktop\зож фото\IMG_018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8" y="0"/>
            <a:ext cx="3238506" cy="3165100"/>
          </a:xfrm>
          <a:prstGeom prst="rect">
            <a:avLst/>
          </a:prstGeom>
          <a:noFill/>
        </p:spPr>
      </p:pic>
      <p:pic>
        <p:nvPicPr>
          <p:cNvPr id="4100" name="Picture 4" descr="C:\Users\Администратор\Desktop\зож фото\IMG_018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3357562"/>
            <a:ext cx="3143307" cy="3071834"/>
          </a:xfrm>
          <a:prstGeom prst="rect">
            <a:avLst/>
          </a:prstGeom>
          <a:noFill/>
        </p:spPr>
      </p:pic>
      <p:pic>
        <p:nvPicPr>
          <p:cNvPr id="6" name="Picture 2" descr="C:\Users\Администратор\Desktop\зож фото\IMG_01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214422"/>
            <a:ext cx="2000264" cy="2286016"/>
          </a:xfrm>
          <a:prstGeom prst="rect">
            <a:avLst/>
          </a:prstGeom>
          <a:noFill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57422" y="2571744"/>
            <a:ext cx="3195175" cy="3338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214290"/>
            <a:ext cx="2857520" cy="3596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 descr="C:\Users\Администратор\Desktop\Downloads\IMG_01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28604"/>
            <a:ext cx="2786050" cy="3429024"/>
          </a:xfrm>
          <a:prstGeom prst="rect">
            <a:avLst/>
          </a:prstGeom>
          <a:noFill/>
        </p:spPr>
      </p:pic>
      <p:pic>
        <p:nvPicPr>
          <p:cNvPr id="6" name="Picture 2" descr="C:\Users\Администратор\Desktop\зож фото\IMG_01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1928802"/>
            <a:ext cx="3250401" cy="433386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857620" y="500042"/>
            <a:ext cx="2000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Спорт в семье</a:t>
            </a:r>
            <a:endParaRPr lang="ru-RU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Дидактическая игра : «Фрукты и овощи»</a:t>
            </a:r>
            <a:endParaRPr lang="ru-RU" sz="3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b="22059"/>
          <a:stretch>
            <a:fillRect/>
          </a:stretch>
        </p:blipFill>
        <p:spPr bwMode="auto">
          <a:xfrm>
            <a:off x="428596" y="1428736"/>
            <a:ext cx="3643338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 b="11538"/>
          <a:stretch>
            <a:fillRect/>
          </a:stretch>
        </p:blipFill>
        <p:spPr bwMode="auto">
          <a:xfrm>
            <a:off x="5143504" y="1357298"/>
            <a:ext cx="3643338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Свежий воздух-залог здоровья!</a:t>
            </a:r>
            <a:endParaRPr lang="ru-RU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5" y="1285860"/>
            <a:ext cx="4214842" cy="2528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285860"/>
            <a:ext cx="4188344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4"/>
          <a:srcRect t="31765" b="11764"/>
          <a:stretch>
            <a:fillRect/>
          </a:stretch>
        </p:blipFill>
        <p:spPr bwMode="auto">
          <a:xfrm>
            <a:off x="928662" y="4000504"/>
            <a:ext cx="342902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14290"/>
            <a:ext cx="3786214" cy="602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 descr="https://ds04.infourok.ru/uploads/ex/0f64/0003dff3-54a1a186/img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429156" cy="371477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«Медсестра О пользе закаливания»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500174"/>
            <a:ext cx="8143932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Чтение  литературы про здоровый образ жизни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00174"/>
            <a:ext cx="4500594" cy="3375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2786058"/>
            <a:ext cx="3357586" cy="323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Просмотр презентации :</a:t>
            </a:r>
            <a:br>
              <a:rPr lang="ru-RU" sz="3200" dirty="0" smtClean="0"/>
            </a:br>
            <a:r>
              <a:rPr lang="ru-RU" sz="3200" dirty="0" smtClean="0"/>
              <a:t>Солнце, воздух и вода наши лучшие друзья!</a:t>
            </a:r>
            <a:endParaRPr lang="ru-RU" sz="3200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 l="18667"/>
          <a:stretch>
            <a:fillRect/>
          </a:stretch>
        </p:blipFill>
        <p:spPr bwMode="auto">
          <a:xfrm>
            <a:off x="2000232" y="2071678"/>
            <a:ext cx="5572164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7200" y="274638"/>
            <a:ext cx="8229600" cy="15701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lvl="0" algn="ctr" rtl="0"/>
            <a:r>
              <a:rPr lang="ru-RU" sz="3600" b="1" i="1" dirty="0" smtClean="0">
                <a:solidFill>
                  <a:srgbClr val="FFFF00"/>
                </a:solidFill>
              </a:rPr>
              <a:t>Цель Проекта:</a:t>
            </a:r>
            <a:r>
              <a:rPr lang="ru-RU" sz="3600" b="1" dirty="0" smtClean="0">
                <a:solidFill>
                  <a:srgbClr val="FFFF00"/>
                </a:solidFill>
              </a:rPr>
              <a:t> </a:t>
            </a:r>
          </a:p>
          <a:p>
            <a:pPr lvl="0" algn="ctr" rtl="0"/>
            <a:r>
              <a:rPr lang="ru-RU" sz="2800" dirty="0" smtClean="0"/>
              <a:t>формирование представлений о здоровом образе жизни, его элементарных нормах и правилах. </a:t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1026" name="Picture 2" descr="http://shereshevo-school.pruzhany.by/wp-content/uploads/2015/06/ris23062015-01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060848"/>
            <a:ext cx="5937452" cy="44666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5106317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Прогулка на воздухе</a:t>
            </a:r>
            <a:endParaRPr lang="ru-RU" dirty="0"/>
          </a:p>
        </p:txBody>
      </p:sp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736"/>
            <a:ext cx="4640785" cy="2784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3643314"/>
            <a:ext cx="4570413" cy="274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Выставка детских рисунков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428736"/>
            <a:ext cx="3375428" cy="450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1428736"/>
            <a:ext cx="2286016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1571612"/>
            <a:ext cx="2143140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ircl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488832" cy="778098"/>
          </a:xfrm>
        </p:spPr>
        <p:txBody>
          <a:bodyPr>
            <a:normAutofit/>
          </a:bodyPr>
          <a:lstStyle/>
          <a:p>
            <a:r>
              <a:rPr lang="ru-RU" sz="3200" dirty="0"/>
              <a:t>НОД </a:t>
            </a:r>
            <a:r>
              <a:rPr lang="ru-RU" sz="3200" dirty="0" smtClean="0"/>
              <a:t>«К нам пришел доктор Айболит»</a:t>
            </a:r>
            <a:endParaRPr lang="ru-RU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42983"/>
            <a:ext cx="4786346" cy="358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472" y="3286124"/>
            <a:ext cx="400052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94270095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064896" cy="850106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dirty="0" smtClean="0"/>
              <a:t>Работа с родителями: консультации, беседы</a:t>
            </a:r>
            <a:endParaRPr lang="ru-RU" sz="3200" dirty="0"/>
          </a:p>
        </p:txBody>
      </p:sp>
      <p:pic>
        <p:nvPicPr>
          <p:cNvPr id="3074" name="Picture 2" descr="C:\Users\Елена\Pictures\Фото ЗОЖ 2016\фото здоровье\IMG_00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6"/>
          <a:stretch/>
        </p:blipFill>
        <p:spPr bwMode="auto">
          <a:xfrm>
            <a:off x="1214414" y="1700808"/>
            <a:ext cx="3266582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Елена\Pictures\Фото ЗОЖ 2016\фото здоровье\IMG_0032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4644008" y="1705967"/>
            <a:ext cx="3523057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Елена\Pictures\Фото ЗОЖ 2016\фото здоровье\IMG_00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13" t="11660" r="3318" b="4009"/>
          <a:stretch>
            <a:fillRect/>
          </a:stretch>
        </p:blipFill>
        <p:spPr bwMode="auto">
          <a:xfrm>
            <a:off x="1214414" y="1643050"/>
            <a:ext cx="6929486" cy="47863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5706506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74638"/>
            <a:ext cx="5544616" cy="778098"/>
          </a:xfrm>
          <a:ln w="38100">
            <a:solidFill>
              <a:srgbClr val="6B36D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3. Заключительный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endParaRPr lang="ru-RU" sz="1600" i="1" dirty="0" smtClean="0"/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2000" b="1" i="1" dirty="0" smtClean="0"/>
              <a:t>Содержание </a:t>
            </a:r>
            <a:r>
              <a:rPr lang="ru-RU" sz="2000" b="1" i="1" dirty="0"/>
              <a:t>деятельности   воспитателя и детей:</a:t>
            </a:r>
            <a:endParaRPr lang="ru-RU" sz="2000" b="1" dirty="0"/>
          </a:p>
          <a:p>
            <a:pPr marL="0" lvl="0" indent="457200" algn="just">
              <a:spcBef>
                <a:spcPts val="0"/>
              </a:spcBef>
            </a:pPr>
            <a:r>
              <a:rPr lang="ru-RU" sz="2000" dirty="0"/>
              <a:t>Итоговое мероприятие проекта «</a:t>
            </a:r>
            <a:r>
              <a:rPr lang="ru-RU" sz="2000" dirty="0" smtClean="0"/>
              <a:t>Здоровому- </a:t>
            </a:r>
            <a:r>
              <a:rPr lang="ru-RU" sz="2000" dirty="0"/>
              <a:t>быть здорово!»;</a:t>
            </a:r>
          </a:p>
          <a:p>
            <a:pPr marL="0" lvl="0" indent="457200" algn="just">
              <a:spcBef>
                <a:spcPts val="0"/>
              </a:spcBef>
            </a:pPr>
            <a:r>
              <a:rPr lang="ru-RU" sz="2000" dirty="0"/>
              <a:t>подготовка презентации Проекта «</a:t>
            </a:r>
            <a:r>
              <a:rPr lang="ru-RU" sz="2000" dirty="0" smtClean="0"/>
              <a:t>Здоровому- </a:t>
            </a:r>
            <a:r>
              <a:rPr lang="ru-RU" sz="2000" dirty="0"/>
              <a:t>быть здорово!»;</a:t>
            </a:r>
          </a:p>
          <a:p>
            <a:pPr marL="0" lvl="0" indent="457200" algn="just">
              <a:spcBef>
                <a:spcPts val="0"/>
              </a:spcBef>
            </a:pPr>
            <a:r>
              <a:rPr lang="ru-RU" sz="2000" dirty="0"/>
              <a:t>анализ полученных </a:t>
            </a:r>
            <a:r>
              <a:rPr lang="ru-RU" sz="2000" dirty="0" smtClean="0"/>
              <a:t>результатов.</a:t>
            </a:r>
            <a:endParaRPr lang="ru-RU" sz="2000" dirty="0"/>
          </a:p>
          <a:p>
            <a:pPr marL="0" lvl="0" indent="457200" algn="just">
              <a:spcBef>
                <a:spcPts val="0"/>
              </a:spcBef>
              <a:buNone/>
            </a:pPr>
            <a:r>
              <a:rPr lang="ru-RU" sz="2000" b="1" i="1" dirty="0" smtClean="0"/>
              <a:t>Работа с </a:t>
            </a:r>
            <a:r>
              <a:rPr lang="ru-RU" sz="2000" b="1" i="1" dirty="0"/>
              <a:t>родителями: </a:t>
            </a:r>
            <a:r>
              <a:rPr lang="ru-RU" sz="2000" dirty="0"/>
              <a:t>п</a:t>
            </a:r>
            <a:r>
              <a:rPr lang="ru-RU" sz="2000" dirty="0" smtClean="0"/>
              <a:t>одготовка </a:t>
            </a:r>
            <a:r>
              <a:rPr lang="ru-RU" sz="2000" dirty="0"/>
              <a:t>и участие родителей в итоговом </a:t>
            </a:r>
            <a:r>
              <a:rPr lang="ru-RU" sz="2000" dirty="0" smtClean="0"/>
              <a:t>            </a:t>
            </a:r>
          </a:p>
          <a:p>
            <a:pPr marL="0" lvl="0" indent="457200" algn="just">
              <a:spcBef>
                <a:spcPts val="0"/>
              </a:spcBef>
              <a:buNone/>
            </a:pPr>
            <a:r>
              <a:rPr lang="ru-RU" sz="2000" dirty="0" smtClean="0"/>
              <a:t>мероприятии</a:t>
            </a:r>
            <a:r>
              <a:rPr lang="ru-RU" sz="2000" dirty="0"/>
              <a:t>. </a:t>
            </a:r>
            <a:endParaRPr lang="ru-RU" sz="2000" dirty="0" smtClean="0"/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2000" b="1" i="1" dirty="0" smtClean="0"/>
              <a:t>Срок </a:t>
            </a:r>
            <a:r>
              <a:rPr lang="ru-RU" sz="2000" b="1" i="1" dirty="0"/>
              <a:t>реализации:</a:t>
            </a:r>
            <a:r>
              <a:rPr lang="ru-RU" sz="2000" b="1" dirty="0"/>
              <a:t> </a:t>
            </a:r>
            <a:r>
              <a:rPr lang="ru-RU" sz="2000" dirty="0" smtClean="0"/>
              <a:t>02</a:t>
            </a:r>
            <a:r>
              <a:rPr lang="ru-RU" sz="2000" b="1" dirty="0" smtClean="0"/>
              <a:t>.</a:t>
            </a:r>
            <a:r>
              <a:rPr lang="ru-RU" sz="2000" dirty="0" smtClean="0"/>
              <a:t>10 </a:t>
            </a:r>
            <a:r>
              <a:rPr lang="ru-RU" sz="2000" dirty="0"/>
              <a:t>– </a:t>
            </a:r>
            <a:r>
              <a:rPr lang="ru-RU" sz="2000" dirty="0" smtClean="0"/>
              <a:t>19.02.2018 </a:t>
            </a:r>
            <a:r>
              <a:rPr lang="ru-RU" sz="2000" dirty="0"/>
              <a:t>г. 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2000" b="1" i="1" dirty="0" smtClean="0"/>
              <a:t>Ответственные </a:t>
            </a:r>
            <a:r>
              <a:rPr lang="ru-RU" sz="2000" b="1" i="1" dirty="0"/>
              <a:t>за </a:t>
            </a:r>
            <a:r>
              <a:rPr lang="ru-RU" sz="2000" b="1" i="1" dirty="0" smtClean="0"/>
              <a:t>выполнение:</a:t>
            </a:r>
            <a:r>
              <a:rPr lang="ru-RU" sz="2000" b="1" dirty="0"/>
              <a:t> 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2000" dirty="0" smtClean="0"/>
              <a:t>воспитатель</a:t>
            </a:r>
            <a:r>
              <a:rPr lang="ru-RU" sz="2000" dirty="0"/>
              <a:t>, родители. </a:t>
            </a:r>
          </a:p>
        </p:txBody>
      </p:sp>
      <p:pic>
        <p:nvPicPr>
          <p:cNvPr id="4" name="Picture 15" descr="http://s019.radikal.ru/i641/1402/37/1bc746b628a0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" b="244"/>
          <a:stretch/>
        </p:blipFill>
        <p:spPr bwMode="auto">
          <a:xfrm>
            <a:off x="5103066" y="3429000"/>
            <a:ext cx="3153943" cy="2880320"/>
          </a:xfrm>
          <a:prstGeom prst="teardrop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1150951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1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Диагностика заболеваемости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5904656" cy="562074"/>
          </a:xfr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i="1" dirty="0" smtClean="0"/>
              <a:t>Использованные материалы:</a:t>
            </a:r>
            <a:endParaRPr lang="ru-RU" sz="28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24744"/>
            <a:ext cx="8568952" cy="3528392"/>
          </a:xfr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endParaRPr lang="ru-RU" sz="1400" dirty="0" smtClean="0"/>
          </a:p>
          <a:p>
            <a:endParaRPr lang="ru-RU" sz="1400" dirty="0" smtClean="0"/>
          </a:p>
          <a:p>
            <a:r>
              <a:rPr lang="ru-RU" sz="1400" dirty="0" smtClean="0"/>
              <a:t>1. </a:t>
            </a:r>
            <a:r>
              <a:rPr lang="ru-RU" sz="1400" dirty="0" err="1" smtClean="0"/>
              <a:t>Аверина</a:t>
            </a:r>
            <a:r>
              <a:rPr lang="ru-RU" sz="1400" dirty="0" smtClean="0"/>
              <a:t> И. Е. Физкультминутки и динамические паузы в ДОУ.</a:t>
            </a:r>
          </a:p>
          <a:p>
            <a:r>
              <a:rPr lang="ru-RU" sz="1400" dirty="0" smtClean="0"/>
              <a:t>2. Анохина И. А. Приобщение дошкольников к здоровому образу жизни: методические рекомендации.</a:t>
            </a:r>
          </a:p>
          <a:p>
            <a:r>
              <a:rPr lang="ru-RU" sz="1400" dirty="0" smtClean="0"/>
              <a:t>3. Белая К. Ю. Формирование основ безопасности у дошкольников (2-7 лет).</a:t>
            </a:r>
          </a:p>
          <a:p>
            <a:r>
              <a:rPr lang="ru-RU" sz="1400" dirty="0" smtClean="0"/>
              <a:t>4. Борисова М. М. Малоподвижные игры и игровые упражнения для занятий с детьми 3-7 лет.</a:t>
            </a:r>
          </a:p>
          <a:p>
            <a:r>
              <a:rPr lang="ru-RU" sz="1400" dirty="0" smtClean="0"/>
              <a:t>5. </a:t>
            </a:r>
            <a:r>
              <a:rPr lang="ru-RU" sz="1400" dirty="0" err="1" smtClean="0"/>
              <a:t>Змановский</a:t>
            </a:r>
            <a:r>
              <a:rPr lang="ru-RU" sz="1400" dirty="0" smtClean="0"/>
              <a:t> Ю. Ф. К здоровью без лекарств.</a:t>
            </a:r>
          </a:p>
          <a:p>
            <a:r>
              <a:rPr lang="ru-RU" sz="1400" dirty="0" smtClean="0"/>
              <a:t>6. Нефедова Е. А, </a:t>
            </a:r>
            <a:r>
              <a:rPr lang="ru-RU" sz="1400" dirty="0" err="1" smtClean="0"/>
              <a:t>Узорова</a:t>
            </a:r>
            <a:r>
              <a:rPr lang="ru-RU" sz="1400" dirty="0" smtClean="0"/>
              <a:t> О. В Пальчиковая гимнастика.</a:t>
            </a:r>
          </a:p>
          <a:p>
            <a:r>
              <a:rPr lang="ru-RU" sz="1400" dirty="0" smtClean="0"/>
              <a:t>7. </a:t>
            </a:r>
            <a:r>
              <a:rPr lang="ru-RU" sz="1400" dirty="0" err="1" smtClean="0"/>
              <a:t>Пензулаева</a:t>
            </a:r>
            <a:r>
              <a:rPr lang="ru-RU" sz="1400" dirty="0" smtClean="0"/>
              <a:t> Л. И., Оздоровительная гимнастика. Комплексы упражнений (3-7 лет)</a:t>
            </a:r>
          </a:p>
          <a:p>
            <a:r>
              <a:rPr lang="ru-RU" sz="1400" dirty="0" smtClean="0"/>
              <a:t>8. </a:t>
            </a:r>
            <a:r>
              <a:rPr lang="ru-RU" sz="1400" dirty="0" err="1" smtClean="0"/>
              <a:t>Пензулаева</a:t>
            </a:r>
            <a:r>
              <a:rPr lang="ru-RU" sz="1400" dirty="0" smtClean="0"/>
              <a:t> Л. И. Физическая культура в детском саду. Средняя группа (4-5 лет)</a:t>
            </a:r>
          </a:p>
          <a:p>
            <a:r>
              <a:rPr lang="ru-RU" sz="1400" dirty="0" smtClean="0"/>
              <a:t>9. </a:t>
            </a:r>
            <a:r>
              <a:rPr lang="ru-RU" sz="1400" dirty="0" err="1" smtClean="0"/>
              <a:t>Степаненкова</a:t>
            </a:r>
            <a:r>
              <a:rPr lang="ru-RU" sz="1400" dirty="0" smtClean="0"/>
              <a:t> Э. Я. Сборник подвижных игр.</a:t>
            </a:r>
          </a:p>
          <a:p>
            <a:pPr>
              <a:buNone/>
            </a:pPr>
            <a:endParaRPr lang="ru-RU" sz="1400" dirty="0" smtClean="0"/>
          </a:p>
          <a:p>
            <a:r>
              <a:rPr lang="ru-RU" sz="1400" dirty="0" smtClean="0"/>
              <a:t>Для </a:t>
            </a:r>
            <a:r>
              <a:rPr lang="ru-RU" sz="1400" dirty="0"/>
              <a:t>публикации информации о детях получено письменное разрешение родителей (законных представителей</a:t>
            </a:r>
            <a:r>
              <a:rPr lang="ru-RU" sz="1400" dirty="0" smtClean="0"/>
              <a:t>).</a:t>
            </a:r>
            <a:endParaRPr lang="ru-RU" sz="1400" dirty="0"/>
          </a:p>
          <a:p>
            <a:endParaRPr lang="en-US" sz="1400" dirty="0" smtClean="0"/>
          </a:p>
          <a:p>
            <a:pPr marL="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="" xmlns:p14="http://schemas.microsoft.com/office/powerpoint/2010/main" val="74667267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404664"/>
            <a:ext cx="4038600" cy="1944216"/>
          </a:xfr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ru-RU" sz="3300" b="1" i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sz="3300" b="1" i="1" dirty="0" smtClean="0">
                <a:solidFill>
                  <a:srgbClr val="FF0000"/>
                </a:solidFill>
              </a:rPr>
              <a:t>Участники </a:t>
            </a:r>
            <a:r>
              <a:rPr lang="ru-RU" sz="3300" b="1" i="1" dirty="0">
                <a:solidFill>
                  <a:srgbClr val="FF0000"/>
                </a:solidFill>
              </a:rPr>
              <a:t>Проекта</a:t>
            </a:r>
            <a:r>
              <a:rPr lang="ru-RU" sz="3300" b="1" i="1" dirty="0" smtClean="0">
                <a:solidFill>
                  <a:srgbClr val="FF0000"/>
                </a:solidFill>
              </a:rPr>
              <a:t>:</a:t>
            </a:r>
            <a:endParaRPr lang="ru-RU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dirty="0"/>
              <a:t>Дети средней группы </a:t>
            </a:r>
            <a:r>
              <a:rPr lang="ru-RU" dirty="0" smtClean="0"/>
              <a:t>«Пчелки», воспитатели, </a:t>
            </a:r>
            <a:r>
              <a:rPr lang="ru-RU" dirty="0"/>
              <a:t>родители.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404664"/>
            <a:ext cx="4038600" cy="4824536"/>
          </a:xfr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ru-RU" sz="3300" b="1" i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sz="3300" b="1" i="1" dirty="0" smtClean="0">
                <a:solidFill>
                  <a:srgbClr val="FF0000"/>
                </a:solidFill>
              </a:rPr>
              <a:t>Тип </a:t>
            </a:r>
            <a:r>
              <a:rPr lang="ru-RU" sz="3300" b="1" i="1" dirty="0">
                <a:solidFill>
                  <a:srgbClr val="FF0000"/>
                </a:solidFill>
              </a:rPr>
              <a:t>Проекта</a:t>
            </a:r>
            <a:r>
              <a:rPr lang="ru-RU" sz="3300" b="1" i="1" dirty="0" smtClean="0">
                <a:solidFill>
                  <a:srgbClr val="FF0000"/>
                </a:solidFill>
              </a:rPr>
              <a:t>:</a:t>
            </a:r>
            <a:endParaRPr lang="ru-RU" sz="33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i="1" u="sng" dirty="0"/>
              <a:t>По содержанию:</a:t>
            </a:r>
            <a:r>
              <a:rPr lang="ru-RU" u="sng" dirty="0"/>
              <a:t> </a:t>
            </a:r>
            <a:r>
              <a:rPr lang="ru-RU" dirty="0"/>
              <a:t>информационно-практико-ориентированный. </a:t>
            </a:r>
          </a:p>
          <a:p>
            <a:pPr marL="0" indent="0">
              <a:buNone/>
            </a:pPr>
            <a:r>
              <a:rPr lang="ru-RU" i="1" u="sng" dirty="0"/>
              <a:t>По числу участников:</a:t>
            </a:r>
            <a:r>
              <a:rPr lang="ru-RU" u="sng" dirty="0"/>
              <a:t> </a:t>
            </a:r>
            <a:r>
              <a:rPr lang="ru-RU" dirty="0"/>
              <a:t>групповой (дети средней группы).</a:t>
            </a:r>
          </a:p>
          <a:p>
            <a:pPr marL="0" indent="0">
              <a:buNone/>
            </a:pPr>
            <a:r>
              <a:rPr lang="ru-RU" i="1" u="sng" dirty="0"/>
              <a:t>По времени проведения:</a:t>
            </a:r>
            <a:r>
              <a:rPr lang="ru-RU" u="sng" dirty="0"/>
              <a:t> </a:t>
            </a:r>
            <a:r>
              <a:rPr lang="ru-RU" u="sng" dirty="0" smtClean="0"/>
              <a:t>долго</a:t>
            </a:r>
            <a:r>
              <a:rPr lang="ru-RU" dirty="0" smtClean="0"/>
              <a:t>срочный (сентябрь </a:t>
            </a:r>
            <a:r>
              <a:rPr lang="ru-RU" dirty="0"/>
              <a:t>– </a:t>
            </a:r>
            <a:r>
              <a:rPr lang="ru-RU" dirty="0" smtClean="0"/>
              <a:t>февраль)</a:t>
            </a:r>
            <a:endParaRPr lang="ru-RU" dirty="0"/>
          </a:p>
          <a:p>
            <a:pPr marL="0" indent="0">
              <a:buNone/>
            </a:pPr>
            <a:r>
              <a:rPr lang="ru-RU" i="1" u="sng" dirty="0"/>
              <a:t>По характеру:</a:t>
            </a:r>
            <a:r>
              <a:rPr lang="ru-RU" u="sng" dirty="0"/>
              <a:t> </a:t>
            </a:r>
            <a:r>
              <a:rPr lang="ru-RU" dirty="0"/>
              <a:t>в рамках ДОУ.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Picture 7" descr="http://go3.imgsmail.ru/imgpreview?key=5cfb3a870ad4bde&amp;mb=imgdb_preview_18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95" y="3289225"/>
            <a:ext cx="3196702" cy="27105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CC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322040327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274638"/>
            <a:ext cx="4536504" cy="562074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b="1" i="1" dirty="0"/>
              <a:t>Задачи Проекта: </a:t>
            </a:r>
            <a:endParaRPr lang="ru-RU" sz="36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51520" y="1052736"/>
            <a:ext cx="8640960" cy="5544616"/>
          </a:xfr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endParaRPr lang="ru-RU" sz="1600" dirty="0" smtClean="0"/>
          </a:p>
          <a:p>
            <a:pPr>
              <a:buFont typeface="Wingdings" pitchFamily="2" charset="2"/>
              <a:buChar char="v"/>
            </a:pPr>
            <a:endParaRPr lang="ru-RU" sz="1600" dirty="0" smtClean="0"/>
          </a:p>
          <a:p>
            <a:pPr>
              <a:buFont typeface="Wingdings" pitchFamily="2" charset="2"/>
              <a:buChar char="v"/>
            </a:pPr>
            <a:endParaRPr lang="ru-RU" sz="1600" dirty="0" smtClean="0"/>
          </a:p>
          <a:p>
            <a:pPr>
              <a:buFont typeface="Wingdings" pitchFamily="2" charset="2"/>
              <a:buChar char="v"/>
            </a:pPr>
            <a:endParaRPr lang="ru-RU" sz="1600" dirty="0" smtClean="0"/>
          </a:p>
          <a:p>
            <a:pPr>
              <a:buFont typeface="Wingdings" pitchFamily="2" charset="2"/>
              <a:buChar char="v"/>
            </a:pPr>
            <a:r>
              <a:rPr lang="ru-RU" sz="1600" dirty="0" smtClean="0"/>
              <a:t>Формировать </a:t>
            </a:r>
            <a:r>
              <a:rPr lang="ru-RU" sz="1600" dirty="0"/>
              <a:t>представления о здоровье, его ценности, полезных привычках, укрепляющих здоровье, о мерах профилактики и охраны здоровья</a:t>
            </a:r>
            <a:r>
              <a:rPr lang="ru-RU" sz="1600" dirty="0" smtClean="0"/>
              <a:t>.</a:t>
            </a:r>
          </a:p>
          <a:p>
            <a:pPr>
              <a:buFont typeface="Wingdings" pitchFamily="2" charset="2"/>
              <a:buChar char="v"/>
            </a:pPr>
            <a:r>
              <a:rPr lang="ru-RU" sz="1600" dirty="0" smtClean="0"/>
              <a:t>Освоение </a:t>
            </a:r>
            <a:r>
              <a:rPr lang="ru-RU" sz="1600" dirty="0"/>
              <a:t>представлений о себе, о своем организме. Определение назначения основных органов человека и условий их нормального функционирования. </a:t>
            </a:r>
            <a:br>
              <a:rPr lang="ru-RU" sz="1600" dirty="0"/>
            </a:br>
            <a:r>
              <a:rPr lang="ru-RU" sz="1600" dirty="0"/>
              <a:t>Формировать представления детей о правильном питании</a:t>
            </a:r>
            <a:r>
              <a:rPr lang="ru-RU" sz="1600" dirty="0" smtClean="0"/>
              <a:t>.</a:t>
            </a:r>
          </a:p>
          <a:p>
            <a:pPr>
              <a:buFont typeface="Wingdings" pitchFamily="2" charset="2"/>
              <a:buChar char="v"/>
            </a:pPr>
            <a:r>
              <a:rPr lang="ru-RU" sz="1600" dirty="0" smtClean="0"/>
              <a:t>Способствовать </a:t>
            </a:r>
            <a:r>
              <a:rPr lang="ru-RU" sz="1600" dirty="0"/>
              <a:t>развитию двигательной активности  детей, формированию разнообразных двигательных умений и навыков, развитию физических и нравственно-волевых качеств, повышению интереса к подвижным играм и физическим упражнениям. </a:t>
            </a:r>
            <a:endParaRPr lang="ru-RU" sz="1600" dirty="0" smtClean="0"/>
          </a:p>
          <a:p>
            <a:pPr>
              <a:buFont typeface="Wingdings" pitchFamily="2" charset="2"/>
              <a:buChar char="v"/>
            </a:pPr>
            <a:r>
              <a:rPr lang="ru-RU" sz="1600" dirty="0" smtClean="0"/>
              <a:t>Развивать устойчивый интерес к правилам и нормам здорового образа жизни, </a:t>
            </a:r>
            <a:r>
              <a:rPr lang="ru-RU" sz="1600" dirty="0" err="1" smtClean="0"/>
              <a:t>здоровьесберегающего</a:t>
            </a:r>
            <a:r>
              <a:rPr lang="ru-RU" sz="1600" dirty="0" smtClean="0"/>
              <a:t> и </a:t>
            </a:r>
            <a:r>
              <a:rPr lang="ru-RU" sz="1600" dirty="0" err="1" smtClean="0"/>
              <a:t>здоровьеформирующего</a:t>
            </a:r>
            <a:r>
              <a:rPr lang="ru-RU" sz="1600" dirty="0" smtClean="0"/>
              <a:t> поведения.</a:t>
            </a:r>
          </a:p>
          <a:p>
            <a:pPr>
              <a:buFont typeface="Wingdings" pitchFamily="2" charset="2"/>
              <a:buChar char="v"/>
            </a:pPr>
            <a:r>
              <a:rPr lang="ru-RU" sz="1600" dirty="0" smtClean="0"/>
              <a:t>Создать </a:t>
            </a:r>
            <a:r>
              <a:rPr lang="ru-RU" sz="1600" dirty="0"/>
              <a:t>условия для участия родителей в образовательном процессе.</a:t>
            </a:r>
          </a:p>
        </p:txBody>
      </p:sp>
    </p:spTree>
    <p:extLst>
      <p:ext uri="{BB962C8B-B14F-4D97-AF65-F5344CB8AC3E}">
        <p14:creationId xmlns="" xmlns:p14="http://schemas.microsoft.com/office/powerpoint/2010/main" val="58573199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Формы реализации проекта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i="1" dirty="0" err="1" smtClean="0">
                <a:solidFill>
                  <a:srgbClr val="000099"/>
                </a:solidFill>
              </a:rPr>
              <a:t>Нод</a:t>
            </a:r>
            <a:r>
              <a:rPr lang="ru-RU" i="1" dirty="0" smtClean="0">
                <a:solidFill>
                  <a:srgbClr val="000099"/>
                </a:solidFill>
              </a:rPr>
              <a:t>;</a:t>
            </a:r>
          </a:p>
          <a:p>
            <a:r>
              <a:rPr lang="ru-RU" i="1" dirty="0" smtClean="0">
                <a:solidFill>
                  <a:srgbClr val="000099"/>
                </a:solidFill>
              </a:rPr>
              <a:t>Игры(сюжетно-ролевые, </a:t>
            </a:r>
          </a:p>
          <a:p>
            <a:r>
              <a:rPr lang="ru-RU" i="1" dirty="0" smtClean="0">
                <a:solidFill>
                  <a:srgbClr val="000099"/>
                </a:solidFill>
              </a:rPr>
              <a:t>дидактические, речевые, дыхательные, </a:t>
            </a:r>
            <a:r>
              <a:rPr lang="ru-RU" i="1" dirty="0" err="1" smtClean="0">
                <a:solidFill>
                  <a:srgbClr val="000099"/>
                </a:solidFill>
              </a:rPr>
              <a:t>настольно-печатные,игры</a:t>
            </a:r>
            <a:r>
              <a:rPr lang="ru-RU" i="1" dirty="0" smtClean="0">
                <a:solidFill>
                  <a:srgbClr val="000099"/>
                </a:solidFill>
              </a:rPr>
              <a:t>- этюды);</a:t>
            </a:r>
          </a:p>
          <a:p>
            <a:r>
              <a:rPr lang="ru-RU" i="1" dirty="0" smtClean="0">
                <a:solidFill>
                  <a:srgbClr val="000099"/>
                </a:solidFill>
              </a:rPr>
              <a:t>Беседы, общение;</a:t>
            </a:r>
          </a:p>
          <a:p>
            <a:r>
              <a:rPr lang="ru-RU" i="1" dirty="0" smtClean="0">
                <a:solidFill>
                  <a:srgbClr val="000099"/>
                </a:solidFill>
              </a:rPr>
              <a:t>Рассматривание иллюстраций, фотографий.;</a:t>
            </a:r>
          </a:p>
          <a:p>
            <a:r>
              <a:rPr lang="ru-RU" i="1" dirty="0" smtClean="0">
                <a:solidFill>
                  <a:srgbClr val="000099"/>
                </a:solidFill>
              </a:rPr>
              <a:t>Прогулки;</a:t>
            </a:r>
          </a:p>
          <a:p>
            <a:r>
              <a:rPr lang="ru-RU" i="1" dirty="0" smtClean="0">
                <a:solidFill>
                  <a:srgbClr val="000099"/>
                </a:solidFill>
              </a:rPr>
              <a:t>Ситуации; использование </a:t>
            </a:r>
            <a:r>
              <a:rPr lang="ru-RU" i="1" dirty="0" err="1" smtClean="0">
                <a:solidFill>
                  <a:srgbClr val="000099"/>
                </a:solidFill>
              </a:rPr>
              <a:t>мультимидийных</a:t>
            </a:r>
            <a:r>
              <a:rPr lang="ru-RU" i="1" dirty="0" smtClean="0">
                <a:solidFill>
                  <a:srgbClr val="000099"/>
                </a:solidFill>
              </a:rPr>
              <a:t> презентаций;</a:t>
            </a:r>
          </a:p>
          <a:p>
            <a:r>
              <a:rPr lang="ru-RU" i="1" dirty="0" smtClean="0">
                <a:solidFill>
                  <a:srgbClr val="000099"/>
                </a:solidFill>
              </a:rPr>
              <a:t>Просмотр мультфильмов;</a:t>
            </a:r>
          </a:p>
          <a:p>
            <a:r>
              <a:rPr lang="ru-RU" i="1" dirty="0" smtClean="0">
                <a:solidFill>
                  <a:srgbClr val="000099"/>
                </a:solidFill>
              </a:rPr>
              <a:t>Работа с родителями 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43609" y="4509120"/>
            <a:ext cx="6984776" cy="1800200"/>
          </a:xfrm>
          <a:prstGeom prst="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lvl="0" algn="ctr" rtl="0"/>
            <a:r>
              <a:rPr lang="ru-RU" sz="2800" b="1" i="1" dirty="0" smtClean="0"/>
              <a:t>Проект включает в себя три этапа:</a:t>
            </a:r>
          </a:p>
          <a:p>
            <a:pPr marL="457200" lvl="0" indent="-457200" algn="ctr" rtl="0">
              <a:buFont typeface="Wingdings" pitchFamily="2" charset="2"/>
              <a:buChar char="Ø"/>
            </a:pPr>
            <a:r>
              <a:rPr lang="ru-RU" sz="2400" dirty="0" smtClean="0"/>
              <a:t>Подготовительный</a:t>
            </a:r>
          </a:p>
          <a:p>
            <a:pPr marL="457200" lvl="0" indent="-457200" algn="ctr" rtl="0">
              <a:buFont typeface="Wingdings" pitchFamily="2" charset="2"/>
              <a:buChar char="Ø"/>
            </a:pPr>
            <a:r>
              <a:rPr lang="ru-RU" sz="2400" dirty="0" smtClean="0"/>
              <a:t>Основной (исследовательский)</a:t>
            </a:r>
          </a:p>
          <a:p>
            <a:pPr marL="457200" lvl="0" indent="-457200" algn="ctr" rtl="0">
              <a:buFont typeface="Wingdings" pitchFamily="2" charset="2"/>
              <a:buChar char="Ø"/>
            </a:pPr>
            <a:r>
              <a:rPr lang="ru-RU" sz="2400" dirty="0" smtClean="0"/>
              <a:t>Заключительный</a:t>
            </a:r>
            <a:endParaRPr lang="ru-RU" sz="2400" dirty="0"/>
          </a:p>
        </p:txBody>
      </p:sp>
      <p:pic>
        <p:nvPicPr>
          <p:cNvPr id="2050" name="Picture 2" descr="http://logoportal.ru/wp-content/uploads/2013/04/zoz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10" y="342997"/>
            <a:ext cx="6996430" cy="38830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7928963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94920" cy="6106690"/>
          </a:xfrm>
          <a:ln w="57150">
            <a:solidFill>
              <a:srgbClr val="00CC6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b="1" i="1" dirty="0">
                <a:solidFill>
                  <a:srgbClr val="7030A0"/>
                </a:solidFill>
              </a:rPr>
              <a:t>Значимость Проекта для всех его участников:</a:t>
            </a:r>
            <a:r>
              <a:rPr lang="ru-RU" sz="2400" dirty="0">
                <a:solidFill>
                  <a:srgbClr val="7030A0"/>
                </a:solidFill>
              </a:rPr>
              <a:t/>
            </a:r>
            <a:br>
              <a:rPr lang="ru-RU" sz="2400" dirty="0">
                <a:solidFill>
                  <a:srgbClr val="7030A0"/>
                </a:solidFill>
              </a:rPr>
            </a:br>
            <a:r>
              <a:rPr lang="ru-RU" sz="2400" i="1" dirty="0"/>
              <a:t>Дети </a:t>
            </a:r>
            <a:r>
              <a:rPr lang="ru-RU" sz="2400" dirty="0"/>
              <a:t>получают знания о здоровом образе жизни.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i="1" dirty="0" smtClean="0"/>
              <a:t>Воспитатель </a:t>
            </a:r>
            <a:r>
              <a:rPr lang="ru-RU" sz="2400" dirty="0"/>
              <a:t>продолжает осваивать  метод проектирования, который позволяет  эффективно развивать познавательно-исследовательское и творческое мышление дошкольников.</a:t>
            </a:r>
            <a:br>
              <a:rPr lang="ru-RU" sz="2400" dirty="0"/>
            </a:br>
            <a:r>
              <a:rPr lang="ru-RU" sz="2400" i="1" dirty="0"/>
              <a:t>Родители</a:t>
            </a:r>
            <a:r>
              <a:rPr lang="ru-RU" sz="2400" dirty="0"/>
              <a:t> активно участвуют в совместных </a:t>
            </a:r>
            <a:r>
              <a:rPr lang="ru-RU" sz="2400" dirty="0" smtClean="0"/>
              <a:t>мероприятиях</a:t>
            </a:r>
            <a:r>
              <a:rPr lang="ru-RU" sz="2400" dirty="0"/>
              <a:t>.</a:t>
            </a:r>
          </a:p>
        </p:txBody>
      </p:sp>
      <p:pic>
        <p:nvPicPr>
          <p:cNvPr id="5" name="Picture 2" descr="http://static.klasnaocinka.com.ua/uploads/editor/4260/363557/sitepage_128/images/d2a52dd7bb8c929f2154b971c99b34f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476" y="1628800"/>
            <a:ext cx="2634053" cy="42484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7334042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1436</TotalTime>
  <Words>1064</Words>
  <Application>Microsoft Office PowerPoint</Application>
  <PresentationFormat>Экран (4:3)</PresentationFormat>
  <Paragraphs>160</Paragraphs>
  <Slides>46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Презентация  долгосрочного проекта в средней группе «Пчелки» на тему:  Здоровому- быть здорово!</vt:lpstr>
      <vt:lpstr>Слайд 2</vt:lpstr>
      <vt:lpstr>Актуальность проекта:</vt:lpstr>
      <vt:lpstr>Слайд 4</vt:lpstr>
      <vt:lpstr>Слайд 5</vt:lpstr>
      <vt:lpstr>Задачи Проекта: </vt:lpstr>
      <vt:lpstr>Формы реализации проекта</vt:lpstr>
      <vt:lpstr>Слайд 8</vt:lpstr>
      <vt:lpstr>Значимость Проекта для всех его участников: Дети получают знания о здоровом образе жизни.  Воспитатель продолжает осваивать  метод проектирования, который позволяет  эффективно развивать познавательно-исследовательское и творческое мышление дошкольников. Родители активно участвуют в совместных мероприятиях.</vt:lpstr>
      <vt:lpstr>Предполагаемый результат Проекта: Дети знают и применяют полученные знания о здоровом образе жизни. Развивается  устойчивый интерес к правилам и нормам здорового образа жизни, здоровьесберегающего и здоровьеформирующего поведения.  Родители участвуют в образовательном процессе.    </vt:lpstr>
      <vt:lpstr>Слайд 11</vt:lpstr>
      <vt:lpstr> 2. Основной (исследовательский) </vt:lpstr>
      <vt:lpstr>Слайд 13</vt:lpstr>
      <vt:lpstr>«Зимние забавы»</vt:lpstr>
      <vt:lpstr>Приготовление фруктового шашлычка</vt:lpstr>
      <vt:lpstr>«Путешествие в город здоровья»</vt:lpstr>
      <vt:lpstr>Слайд 17</vt:lpstr>
      <vt:lpstr> Инсценировка стихотворения А. Барто «Девочка-чумазая» </vt:lpstr>
      <vt:lpstr> «Витамины я люблю»  </vt:lpstr>
      <vt:lpstr>Сюжетно- ролевая игра  «Кот и цыплята» </vt:lpstr>
      <vt:lpstr>Слайд 21</vt:lpstr>
      <vt:lpstr>Слайд 22</vt:lpstr>
      <vt:lpstr>Самостоятельная деятельность: рассматривание картинок</vt:lpstr>
      <vt:lpstr>Слайд 24</vt:lpstr>
      <vt:lpstr>Работа в раскрасках на тему «Здоровый образ жизни» </vt:lpstr>
      <vt:lpstr>Слайд 26</vt:lpstr>
      <vt:lpstr>Дыхательная гимнастика</vt:lpstr>
      <vt:lpstr>Игры в уголке двигательной активности</vt:lpstr>
      <vt:lpstr>Игровая ситуация «Скалолаз»</vt:lpstr>
      <vt:lpstr>В гостях у медсестры</vt:lpstr>
      <vt:lpstr>Сюжетно –ролевая игра «Больница»</vt:lpstr>
      <vt:lpstr>Слайд 32</vt:lpstr>
      <vt:lpstr>Слайд 33</vt:lpstr>
      <vt:lpstr>Дидактическая игра : «Фрукты и овощи»</vt:lpstr>
      <vt:lpstr>Свежий воздух-залог здоровья!</vt:lpstr>
      <vt:lpstr>Слайд 36</vt:lpstr>
      <vt:lpstr>«Медсестра О пользе закаливания»</vt:lpstr>
      <vt:lpstr>Чтение  литературы про здоровый образ жизни</vt:lpstr>
      <vt:lpstr>Просмотр презентации : Солнце, воздух и вода наши лучшие друзья!</vt:lpstr>
      <vt:lpstr>Прогулка на воздухе</vt:lpstr>
      <vt:lpstr>Выставка детских рисунков</vt:lpstr>
      <vt:lpstr>НОД «К нам пришел доктор Айболит»</vt:lpstr>
      <vt:lpstr>Работа с родителями: консультации, беседы</vt:lpstr>
      <vt:lpstr>3. Заключительный</vt:lpstr>
      <vt:lpstr>Диагностика заболеваемости</vt:lpstr>
      <vt:lpstr>Использованные материалы: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Admin</cp:lastModifiedBy>
  <cp:revision>107</cp:revision>
  <dcterms:created xsi:type="dcterms:W3CDTF">2016-08-07T08:19:58Z</dcterms:created>
  <dcterms:modified xsi:type="dcterms:W3CDTF">2018-06-14T17:22:07Z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2830441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