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91" r:id="rId3"/>
    <p:sldId id="297" r:id="rId4"/>
    <p:sldId id="292" r:id="rId5"/>
    <p:sldId id="313" r:id="rId6"/>
    <p:sldId id="318" r:id="rId7"/>
    <p:sldId id="258" r:id="rId8"/>
    <p:sldId id="259" r:id="rId9"/>
    <p:sldId id="293" r:id="rId10"/>
    <p:sldId id="319" r:id="rId11"/>
    <p:sldId id="295" r:id="rId12"/>
    <p:sldId id="320" r:id="rId13"/>
    <p:sldId id="274" r:id="rId14"/>
    <p:sldId id="294" r:id="rId15"/>
    <p:sldId id="262" r:id="rId16"/>
    <p:sldId id="302" r:id="rId17"/>
    <p:sldId id="301" r:id="rId18"/>
    <p:sldId id="311" r:id="rId19"/>
    <p:sldId id="276" r:id="rId20"/>
    <p:sldId id="312" r:id="rId21"/>
    <p:sldId id="280" r:id="rId22"/>
    <p:sldId id="324" r:id="rId23"/>
    <p:sldId id="325" r:id="rId24"/>
    <p:sldId id="264" r:id="rId25"/>
    <p:sldId id="288" r:id="rId26"/>
    <p:sldId id="326" r:id="rId27"/>
    <p:sldId id="309" r:id="rId28"/>
    <p:sldId id="272" r:id="rId29"/>
    <p:sldId id="283" r:id="rId30"/>
    <p:sldId id="322" r:id="rId31"/>
    <p:sldId id="316" r:id="rId32"/>
    <p:sldId id="307" r:id="rId33"/>
    <p:sldId id="310" r:id="rId34"/>
    <p:sldId id="317" r:id="rId35"/>
    <p:sldId id="304" r:id="rId36"/>
    <p:sldId id="305" r:id="rId37"/>
    <p:sldId id="321" r:id="rId38"/>
    <p:sldId id="265" r:id="rId39"/>
    <p:sldId id="306" r:id="rId40"/>
    <p:sldId id="32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CEE"/>
    <a:srgbClr val="02031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792C0EC-6104-47B3-9330-3E63B8182D5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47BDCD5-9481-488D-9B84-1C7F2F162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ad8/ad88fc8cb17e3e81cb9ad88d9f444133/ORGANIZATSIYA-ZANYATIY-PO-KHUDOZHESTVENNO.docx" TargetMode="External"/><Relationship Id="rId2" Type="http://schemas.openxmlformats.org/officeDocument/2006/relationships/hyperlink" Target="https://upload2.schoolrm.ru/iblock/f38/f382ce0d717c0b48d66f8d4a7e76bc52/Personalizirov-programma-nasha-2022g..doc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package" Target="../embeddings/_________Microsoft_Office_Word3.docx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grain.tables/023/0233babf7841f967f21cb705d050d4cb/Zimnie-zabavy.pptx" TargetMode="External"/><Relationship Id="rId2" Type="http://schemas.openxmlformats.org/officeDocument/2006/relationships/hyperlink" Target="https://www.maam.ru/detskijsad/informaciono-isledovatelskii-proekt-nash-poselok-yubilja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nsportal.ru/sites/default/files/2021/01/14/gruppa_malyshok_gotovitsya_vstretit_novyy_2021.pptx" TargetMode="External"/><Relationship Id="rId4" Type="http://schemas.openxmlformats.org/officeDocument/2006/relationships/hyperlink" Target="https://nsportal.ru/sites/default/files/2022/12/12/proekt_zelenaya_krasavitsa.docx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187624" y="2348880"/>
            <a:ext cx="6400800" cy="2160240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548681"/>
            <a:ext cx="7772400" cy="792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Министерство образования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Р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еспублики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Мордовия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1772816"/>
            <a:ext cx="7992888" cy="381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000099"/>
              </a:solidFill>
              <a:ea typeface="Lucida Sans Unicode" pitchFamily="34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+mj-lt"/>
                <a:ea typeface="Lucida Sans Unicode" pitchFamily="34" charset="0"/>
              </a:rPr>
              <a:t>ПОРТФОЛИО</a:t>
            </a:r>
          </a:p>
          <a:p>
            <a:pPr algn="ctr"/>
            <a:endParaRPr lang="ru-RU" sz="1400" b="1" i="1" dirty="0" smtClean="0">
              <a:solidFill>
                <a:srgbClr val="000099"/>
              </a:solidFill>
              <a:ea typeface="Lucida Sans Unicode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ea typeface="Lucida Sans Unicode" pitchFamily="34" charset="0"/>
              </a:rPr>
              <a:t>Баулиной Светланы Николаевны, </a:t>
            </a:r>
            <a:br>
              <a:rPr lang="ru-RU" sz="2800" b="1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b="1" i="1" dirty="0" smtClean="0">
                <a:solidFill>
                  <a:srgbClr val="000099"/>
                </a:solidFill>
                <a:ea typeface="Lucida Sans Unicode" pitchFamily="34" charset="0"/>
              </a:rPr>
              <a:t>воспитателя МБДОУ 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ea typeface="Lucida Sans Unicode" pitchFamily="34" charset="0"/>
              </a:rPr>
              <a:t>«Ромодановский детский сад комбинированного вида», </a:t>
            </a:r>
            <a:br>
              <a:rPr lang="ru-RU" sz="2800" b="1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b="1" i="1" dirty="0" smtClean="0">
                <a:solidFill>
                  <a:srgbClr val="000099"/>
                </a:solidFill>
                <a:ea typeface="Lucida Sans Unicode" pitchFamily="34" charset="0"/>
              </a:rPr>
              <a:t>Ромодановский  муниципальный район республики Мордовия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8388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476672"/>
            <a:ext cx="6912768" cy="1008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5" algn="ctr">
              <a:buNone/>
            </a:pPr>
            <a:endParaRPr lang="ru-RU" sz="1300" b="1" dirty="0" smtClean="0">
              <a:solidFill>
                <a:srgbClr val="FF0000"/>
              </a:solidFill>
              <a:latin typeface="+mj-lt"/>
            </a:endParaRPr>
          </a:p>
          <a:p>
            <a:pPr lvl="5" algn="ctr">
              <a:buNone/>
            </a:pPr>
            <a:endParaRPr lang="ru-RU" sz="1300" b="1" dirty="0" smtClean="0">
              <a:solidFill>
                <a:srgbClr val="FF0000"/>
              </a:solidFill>
              <a:latin typeface="+mj-lt"/>
            </a:endParaRPr>
          </a:p>
          <a:p>
            <a:pPr lvl="5" algn="ctr"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Ссылки на публикации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556792"/>
            <a:ext cx="74168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dirty="0" smtClean="0"/>
          </a:p>
          <a:p>
            <a:r>
              <a:rPr lang="ru-RU" sz="1100" b="1" dirty="0" smtClean="0"/>
              <a:t>Персонализированная программа наставничества на период с 05.10.2022-31.08.2023г.</a:t>
            </a:r>
            <a:endParaRPr lang="ru-RU" sz="1100" b="1" u="sng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r>
              <a:rPr lang="en-US" u="sng" dirty="0" smtClean="0"/>
              <a:t>https://upload2.schoolrm.ru/iblock/436/4362528c98672e55c0c1059f02c49e29/Personalizirov-programma-nasha-2022g..</a:t>
            </a:r>
            <a:r>
              <a:rPr lang="en-US" u="sng" dirty="0" err="1" smtClean="0"/>
              <a:t>docx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996952"/>
            <a:ext cx="727280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Консультация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 pitchFamily="18" charset="0"/>
                <a:cs typeface="Arial" pitchFamily="34" charset="0"/>
              </a:rPr>
              <a:t> для молодого педагога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«Организация занятий по художественно- эстетическому развитию детей (рисование)</a:t>
            </a:r>
            <a:endParaRPr lang="ru-RU" sz="1100" dirty="0" smtClean="0">
              <a:latin typeface="+mj-lt"/>
            </a:endParaRPr>
          </a:p>
          <a:p>
            <a:r>
              <a:rPr lang="ru-RU" u="sng" dirty="0" smtClean="0">
                <a:hlinkClick r:id="rId3"/>
              </a:rPr>
              <a:t>https://upload2.schoolrm.ru/iblock/ad8/ad88fc8cb17e3e81cb9ad88d9f444133/ORGANIZATSIYA-ZANYATIY-PO-KHUDOZHESTVENNO.docx</a:t>
            </a:r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dirty="0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971600" y="4470149"/>
            <a:ext cx="73448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Консультация для молодого педагога «Организация развивающей предметно-пространственной среды в ДОУ в соответствии с ФГОС»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86916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https://upload2.schoolrm.ru/iblock/c85/c85ebd68cf579efbc97bbcd6e3b5cc1a/Konsultatsiya-dlya-molodogo-pedagoga.docx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83568" y="2060848"/>
          <a:ext cx="4585518" cy="3240360"/>
        </p:xfrm>
        <a:graphic>
          <a:graphicData uri="http://schemas.openxmlformats.org/presentationml/2006/ole">
            <p:oleObj spid="_x0000_s5122" name="Acrobat Document" r:id="rId3" imgW="8019977" imgH="5667300" progId="AcroExch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548680"/>
            <a:ext cx="8064896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Font typeface="Times New Roman" pitchFamily="18" charset="0"/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pPr algn="ctr"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chemeClr val="accent2"/>
                </a:solidFill>
                <a:latin typeface="+mj-lt"/>
                <a:cs typeface="Arial" charset="0"/>
              </a:rPr>
              <a:t>Публикации на сайтах, порталах сети Интернет</a:t>
            </a:r>
          </a:p>
        </p:txBody>
      </p:sp>
      <p:pic>
        <p:nvPicPr>
          <p:cNvPr id="5123" name="Picture 3" descr="J:\аттестация 2022 год\публик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628800"/>
            <a:ext cx="3108556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sz="2700" i="1" dirty="0">
              <a:solidFill>
                <a:schemeClr val="accent2"/>
              </a:solidFill>
            </a:endParaRP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1522413" y="3340100"/>
          <a:ext cx="6100762" cy="176213"/>
        </p:xfrm>
        <a:graphic>
          <a:graphicData uri="http://schemas.openxmlformats.org/presentationml/2006/ole">
            <p:oleObj spid="_x0000_s71683" name="Документ" r:id="rId3" imgW="6101462" imgH="176197" progId="Word.Document.12">
              <p:embed/>
            </p:oleObj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>
            <a:off x="3563888" y="270892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491880" y="278092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3435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1684" name="Picture 4" descr="E:\Users\Chelios\Downloads\IMG20221218140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4067944" cy="3050958"/>
          </a:xfrm>
          <a:prstGeom prst="rect">
            <a:avLst/>
          </a:prstGeom>
          <a:noFill/>
        </p:spPr>
      </p:pic>
      <p:pic>
        <p:nvPicPr>
          <p:cNvPr id="71685" name="Picture 5" descr="E:\Users\Chelios\Downloads\IMG20221218135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772816"/>
            <a:ext cx="4176464" cy="313234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67544" y="4509120"/>
            <a:ext cx="352839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+mj-lt"/>
              </a:rPr>
              <a:t>Ссылка на публикацию</a:t>
            </a:r>
          </a:p>
          <a:p>
            <a:r>
              <a:rPr lang="en-US" sz="1400" dirty="0" smtClean="0"/>
              <a:t>https://upload2.schoolrm.ru/iblock/4fa/4faa4ada935245cfee36acc8d4bc8431/Maslenitsa.docx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99992" y="5013177"/>
            <a:ext cx="424847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+mj-lt"/>
              </a:rPr>
              <a:t>Ссылка на публикацию</a:t>
            </a:r>
          </a:p>
          <a:p>
            <a:r>
              <a:rPr lang="en-US" sz="1400" dirty="0" smtClean="0"/>
              <a:t>https://nsportal.ru/detskii-sad/osnovy-bezopasnosti-zhiznedeyatelnosti/2022/12/09/konspekt-zanyatiya-po-osnovam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700" i="1" dirty="0" smtClean="0">
                <a:solidFill>
                  <a:schemeClr val="accent2"/>
                </a:solidFill>
              </a:rPr>
              <a:t>Республиканский уровень</a:t>
            </a:r>
            <a:endParaRPr lang="ru-RU" sz="2700" i="1" dirty="0">
              <a:solidFill>
                <a:schemeClr val="accent2"/>
              </a:solidFill>
            </a:endParaRPr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024336" cy="4413896"/>
          </a:xfrm>
          <a:ln>
            <a:solidFill>
              <a:srgbClr val="0070C0"/>
            </a:solidFill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971599" y="1628800"/>
          <a:ext cx="3002143" cy="4248472"/>
        </p:xfrm>
        <a:graphic>
          <a:graphicData uri="http://schemas.openxmlformats.org/presentationml/2006/ole">
            <p:oleObj spid="_x0000_s3076" name="Acrobat Document" r:id="rId4" imgW="5667119" imgH="8019810" progId="AcroExch.Document.DC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1522413" y="3340100"/>
          <a:ext cx="6100762" cy="176213"/>
        </p:xfrm>
        <a:graphic>
          <a:graphicData uri="http://schemas.openxmlformats.org/presentationml/2006/ole">
            <p:oleObj spid="_x0000_s3077" name="Документ" r:id="rId5" imgW="6101462" imgH="176197" progId="Word.Document.12">
              <p:embed/>
            </p:oleObj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>
            <a:off x="3563888" y="270892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491880" y="278092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трелка вправо 13"/>
          <p:cNvSpPr/>
          <p:nvPr/>
        </p:nvSpPr>
        <p:spPr>
          <a:xfrm>
            <a:off x="3923928" y="2996952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44008" y="3140968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уровень</a:t>
            </a:r>
            <a:endParaRPr lang="ru-RU" sz="2700" i="1" dirty="0">
              <a:solidFill>
                <a:schemeClr val="accent2"/>
              </a:solidFill>
            </a:endParaRPr>
          </a:p>
        </p:txBody>
      </p:sp>
      <p:pic>
        <p:nvPicPr>
          <p:cNvPr id="4100" name="Picture 4" descr="E:\Users\Chelios\Desktop\АТТЕСТАЦИЯ 2022\876acb2cb204055d5adb43aba13cf63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4992271" cy="3528392"/>
          </a:xfrm>
          <a:prstGeom prst="rect">
            <a:avLst/>
          </a:prstGeom>
          <a:noFill/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796136" y="1268760"/>
          <a:ext cx="2808312" cy="3974174"/>
        </p:xfrm>
        <a:graphic>
          <a:graphicData uri="http://schemas.openxmlformats.org/presentationml/2006/ole">
            <p:oleObj spid="_x0000_s4099" name="Acrobat Document" r:id="rId4" imgW="5667119" imgH="8019810" progId="AcroExch.Document.DC">
              <p:embed/>
            </p:oleObj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9540552" y="191683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562" cy="20882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104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ea typeface="Lucida Sans Unicode" pitchFamily="34" charset="0"/>
              </a:rPr>
              <a:t>4. </a:t>
            </a:r>
            <a:r>
              <a:rPr lang="ru-RU" sz="2400" b="1" dirty="0" smtClean="0">
                <a:solidFill>
                  <a:srgbClr val="FF0000"/>
                </a:solidFill>
                <a:ea typeface="Lucida Sans Unicode" pitchFamily="34" charset="0"/>
              </a:rPr>
              <a:t>Результаты участия воспитанников в конкурсах, выставках, турнирах, </a:t>
            </a:r>
            <a:br>
              <a:rPr lang="ru-RU" sz="2400" b="1" dirty="0" smtClean="0">
                <a:solidFill>
                  <a:srgbClr val="FF0000"/>
                </a:solidFill>
                <a:ea typeface="Lucida Sans Unicode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ea typeface="Lucida Sans Unicode" pitchFamily="34" charset="0"/>
              </a:rPr>
              <a:t>соревнованиях, акциях, фестивалях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2"/>
                </a:solidFill>
              </a:rPr>
              <a:t>Интернет конкурсы</a:t>
            </a:r>
            <a:endParaRPr lang="ru-RU" sz="2400" b="1" i="1" dirty="0">
              <a:solidFill>
                <a:schemeClr val="accent2"/>
              </a:solidFill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131840" y="2204864"/>
          <a:ext cx="2871787" cy="4064000"/>
        </p:xfrm>
        <a:graphic>
          <a:graphicData uri="http://schemas.openxmlformats.org/presentationml/2006/ole">
            <p:oleObj spid="_x0000_s8194" name="Acrobat Document" r:id="rId3" imgW="5667119" imgH="801981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72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Муниципальный уровень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293569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E:\Users\Chelios\Desktop\работа\сканы малышок 2019\qt08yL9kpH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340768"/>
            <a:ext cx="2952328" cy="4100983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060848"/>
            <a:ext cx="275136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72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6234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31745" name="Picture 1" descr="E:\Users\Chelios\Downloads\IMG-20210225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3528393" cy="4990435"/>
          </a:xfrm>
          <a:prstGeom prst="rect">
            <a:avLst/>
          </a:prstGeom>
          <a:noFill/>
        </p:spPr>
      </p:pic>
      <p:pic>
        <p:nvPicPr>
          <p:cNvPr id="31746" name="Picture 2" descr="E:\Users\Chelios\Downloads\IMG_20221214_161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3672408" cy="48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72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ru-RU" sz="1800" i="1" dirty="0">
              <a:solidFill>
                <a:srgbClr val="C00000"/>
              </a:solidFill>
            </a:endParaRPr>
          </a:p>
        </p:txBody>
      </p:sp>
      <p:pic>
        <p:nvPicPr>
          <p:cNvPr id="51202" name="Picture 2" descr="E:\Users\Chelios\Desktop\АТТЕСТАЦИЯ 2022\Аттестация\сканы грамот детских202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548680"/>
            <a:ext cx="2667989" cy="367240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2384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51203" name="Picture 3" descr="E:\Users\Chelios\Desktop\АТТЕСТАЦИЯ 2022\Аттестация\сканы грамот детских2021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48680"/>
            <a:ext cx="2772617" cy="3816424"/>
          </a:xfrm>
          <a:prstGeom prst="rect">
            <a:avLst/>
          </a:prstGeom>
          <a:noFill/>
        </p:spPr>
      </p:pic>
      <p:pic>
        <p:nvPicPr>
          <p:cNvPr id="8" name="Picture 1" descr="E:\Users\Chelios\Downloads\IMG_20221214_161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88840"/>
            <a:ext cx="2865181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83880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Республиканский уровень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502920" y="476672"/>
            <a:ext cx="8183880" cy="536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3024336" cy="450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004048" y="1280980"/>
          <a:ext cx="3168352" cy="4483683"/>
        </p:xfrm>
        <a:graphic>
          <a:graphicData uri="http://schemas.openxmlformats.org/presentationml/2006/ole">
            <p:oleObj spid="_x0000_s7172" name="Acrobat Document" r:id="rId4" imgW="5667119" imgH="801981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83880" cy="576064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1628800"/>
            <a:ext cx="547260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Дата рождения: </a:t>
            </a:r>
            <a:r>
              <a:rPr 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24. 03. 1966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преподаватель черчения  и рисования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err="1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Ичалковское</a:t>
            </a:r>
            <a:r>
              <a:rPr 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педагогическое училище им. С. М. Кирова. Удостоверение  АП069887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Стаж педагогической работы (по специальности)</a:t>
            </a:r>
            <a:r>
              <a:rPr lang="ru-RU" alt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37 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Общий трудовой стаж: </a:t>
            </a:r>
            <a:r>
              <a:rPr lang="ru-RU" alt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37 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высшая</a:t>
            </a:r>
            <a:endParaRPr lang="ru-RU" alt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Дата последней аттестации: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14.03.2018г.</a:t>
            </a:r>
            <a:endParaRPr lang="ru-RU" alt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Занимаемая должность: </a:t>
            </a:r>
            <a:r>
              <a:rPr lang="ru-RU" altLang="ru-RU" sz="2000" b="1" dirty="0" smtClean="0">
                <a:solidFill>
                  <a:srgbClr val="124CEE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воспитатель</a:t>
            </a:r>
            <a:endParaRPr lang="ru-RU" altLang="ru-RU" sz="2000" b="1" dirty="0">
              <a:solidFill>
                <a:srgbClr val="124CEE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12289" name="Picture 1" descr="E:\Users\Chelios\Desktop\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2122653" cy="2664296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43608" y="620688"/>
            <a:ext cx="7021408" cy="14401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83880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Всероссийский уровень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033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1800" dirty="0"/>
          </a:p>
        </p:txBody>
      </p:sp>
      <p:pic>
        <p:nvPicPr>
          <p:cNvPr id="52227" name="Picture 3" descr="E:\Users\Chelios\Desktop\АТТЕСТАЦИЯ 2022\Аттестация\сканы грамот детских2021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3456384" cy="4757610"/>
          </a:xfrm>
          <a:prstGeom prst="rect">
            <a:avLst/>
          </a:prstGeom>
          <a:noFill/>
        </p:spPr>
      </p:pic>
      <p:pic>
        <p:nvPicPr>
          <p:cNvPr id="79873" name="Picture 1" descr="E:\Users\Chelios\Desktop\Без названия (2)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312368" cy="4650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2920" y="188640"/>
            <a:ext cx="818388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Уровень образовательной </a:t>
            </a:r>
            <a:r>
              <a:rPr lang="ru-RU" sz="2400" i="1" dirty="0" smtClean="0">
                <a:solidFill>
                  <a:srgbClr val="C00000"/>
                </a:solidFill>
              </a:rPr>
              <a:t>организации</a:t>
            </a:r>
            <a:endParaRPr lang="ru-RU" sz="2400" i="1" dirty="0">
              <a:solidFill>
                <a:srgbClr val="C0000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03238" y="1412776"/>
          <a:ext cx="8101210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402"/>
                <a:gridCol w="2016224"/>
                <a:gridCol w="2520280"/>
                <a:gridCol w="2736304"/>
              </a:tblGrid>
              <a:tr h="248631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</a:tr>
              <a:tr h="1243157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Выступление «Использование художественного слова как средство умственного развития дошкольников»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Педагогический совет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«Повышение качества развития  речи дошкольников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(Протокол от 01.11.2018)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</a:tr>
              <a:tr h="414386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Выступление с видеофрагментом «Динамический час в группе»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Методический совет  </a:t>
                      </a: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«Физическое развитие дошкольников» (Протокол от 06.11.2019)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</a:tr>
              <a:tr h="1035964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Выступление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Отчет презентация «Как мы лето провели»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Педагогический совет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i="1">
                          <a:latin typeface="Times New Roman"/>
                          <a:ea typeface="Calibri"/>
                          <a:cs typeface="Times New Roman"/>
                        </a:rPr>
                        <a:t>«Планирование деятельности дошкольной образовательной организации на новый учебный год» (Протокол от 28.08.2020)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</a:tr>
              <a:tr h="828771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Выступление 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«Требования к подготовке и проведению открытых  занятий (НОД)»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Семинар –практикум «Создание ситуации профессионального успеха при подготовке и в ходе проведения открытых мероприятий педагогами ДОУ»</a:t>
                      </a: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</a:tr>
              <a:tr h="621579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Выступление «Создание условий в ДОО для личного и профессионального самосовершенствования педагогов»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Круглый стол « Реализация ФГОС в дошкольной образовательной организации»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24" marR="56424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1872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dirty="0" smtClean="0"/>
              <a:t> 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dirty="0" smtClean="0">
                <a:solidFill>
                  <a:srgbClr val="FF0000"/>
                </a:solidFill>
                <a:ea typeface="Lucida Sans Unicode" pitchFamily="34" charset="0"/>
              </a:rPr>
              <a:t>6. Выступления </a:t>
            </a:r>
            <a:br>
              <a:rPr lang="ru-RU" sz="3100" dirty="0" smtClean="0">
                <a:solidFill>
                  <a:srgbClr val="FF0000"/>
                </a:solidFill>
                <a:ea typeface="Lucida Sans Unicode" pitchFamily="34" charset="0"/>
              </a:rPr>
            </a:br>
            <a:r>
              <a:rPr lang="ru-RU" sz="1600" dirty="0" smtClean="0">
                <a:solidFill>
                  <a:srgbClr val="FF0000"/>
                </a:solidFill>
                <a:ea typeface="Lucida Sans Unicode" pitchFamily="34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 радиопередачах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03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3396650" cy="424847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Республиканский </a:t>
            </a:r>
            <a:r>
              <a:rPr lang="ru-RU" sz="2400" i="1" dirty="0" smtClean="0">
                <a:solidFill>
                  <a:srgbClr val="C00000"/>
                </a:solidFill>
              </a:rPr>
              <a:t>уровень</a:t>
            </a:r>
            <a:endParaRPr lang="ru-RU" sz="2400" i="1" dirty="0">
              <a:solidFill>
                <a:srgbClr val="C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3238" y="1556793"/>
          <a:ext cx="8183564" cy="1224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426"/>
                <a:gridCol w="2376264"/>
                <a:gridCol w="2304256"/>
                <a:gridCol w="2458618"/>
              </a:tblGrid>
              <a:tr h="360039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05.02.2021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ГБУ ДПО РМ «ЦНППМ «Педагог 13.ру»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Выступление  «Использование игрового занимательного материала по ФЭМП»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Семинар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«Современные технологии реализации ФГОС дошкольного образования»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183880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9154" name="Picture 2" descr="E:\Users\Chelios\Desktop\выступление в республик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672408" cy="51890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4" descr="E:\Users\Chelios\Desktop\выступления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998004" cy="51845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5004048" y="3789040"/>
            <a:ext cx="3312368" cy="0"/>
          </a:xfrm>
          <a:prstGeom prst="straightConnector1">
            <a:avLst/>
          </a:prstGeom>
          <a:ln>
            <a:solidFill>
              <a:srgbClr val="124C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39750" y="1556793"/>
          <a:ext cx="8064698" cy="42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32"/>
                <a:gridCol w="1832474"/>
                <a:gridCol w="2964744"/>
                <a:gridCol w="2363848"/>
              </a:tblGrid>
              <a:tr h="296548"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5530">
                <a:tc>
                  <a:txBody>
                    <a:bodyPr/>
                    <a:lstStyle/>
                    <a:p>
                      <a:pPr marL="35560"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Открытое занятие- экспериментирование  для педагогов  творческой группы по развитию художественно эстетическому развитию «Фокусы из сундучка»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Семинар –практикум  «Творческий подход к обеспечению преемственности ФГОС ДО и НОО»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0631">
                <a:tc>
                  <a:txBody>
                    <a:bodyPr/>
                    <a:lstStyle/>
                    <a:p>
                      <a:pPr marL="35560"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Открытое занятие «Волшебные клубочки»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Неделя педагогического мастерства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(Приказ от 02.04.2019 №41/1)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0747">
                <a:tc>
                  <a:txBody>
                    <a:bodyPr/>
                    <a:lstStyle/>
                    <a:p>
                      <a:pPr marL="35560"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Мастер-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r>
                        <a:rPr lang="ru-RU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«Нетрадиционные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технологии    работы с дошкольниками, не противоречащие ФГОС»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Семинар </a:t>
                      </a:r>
                      <a:r>
                        <a:rPr lang="ru-RU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Формы и методы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воспитательно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образовательной деятельности в художественно эстетическом развитии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детей</a:t>
                      </a:r>
                      <a:r>
                        <a:rPr lang="ru-RU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i="1" dirty="0" smtClean="0">
                          <a:latin typeface="Times New Roman"/>
                          <a:ea typeface="Calibri"/>
                          <a:cs typeface="Times New Roman"/>
                        </a:rPr>
                        <a:t>(П</a:t>
                      </a:r>
                      <a:r>
                        <a:rPr lang="ru-RU" sz="1200" i="1" dirty="0" smtClean="0">
                          <a:latin typeface="Calibri"/>
                          <a:ea typeface="Calibri"/>
                          <a:cs typeface="Times New Roman"/>
                        </a:rPr>
                        <a:t>риказ </a:t>
                      </a:r>
                      <a:r>
                        <a:rPr lang="ru-RU" sz="1200" i="1" dirty="0">
                          <a:latin typeface="Calibri"/>
                          <a:ea typeface="Calibri"/>
                          <a:cs typeface="Times New Roman"/>
                        </a:rPr>
                        <a:t>от 16 .09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.2020)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4385">
                <a:tc>
                  <a:txBody>
                    <a:bodyPr/>
                    <a:lstStyle/>
                    <a:p>
                      <a:pPr marL="35560"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Развлечение  по основам безопасности жизнедеятельности детей дошкольного возраста. Основы противодействия терроризму. «Путешествие с Красной Шапочкой»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75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Неделя безопасности жизнедеятельности детей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0631">
                <a:tc>
                  <a:txBody>
                    <a:bodyPr/>
                    <a:lstStyle/>
                    <a:p>
                      <a:pPr marL="35560"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Развлечение 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апреля -День космонавтики»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" indent="-226695">
                        <a:spcBef>
                          <a:spcPts val="1200"/>
                        </a:spcBef>
                        <a:spcAft>
                          <a:spcPts val="75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Тематическая  неделя,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  освященная  Дню космонавтике      «Космос далеко, космос близко»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794512"/>
            <a:ext cx="317349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20689"/>
            <a:ext cx="7848872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7. Проведение открытых занятий, мастер-классов, мероприятий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18388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  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Уровень </a:t>
            </a:r>
            <a:r>
              <a:rPr lang="ru-RU" sz="2400" i="1" dirty="0" smtClean="0">
                <a:solidFill>
                  <a:srgbClr val="C00000"/>
                </a:solidFill>
              </a:rPr>
              <a:t>образовательной </a:t>
            </a:r>
            <a:r>
              <a:rPr lang="ru-RU" sz="2400" i="1" dirty="0" smtClean="0">
                <a:solidFill>
                  <a:srgbClr val="C00000"/>
                </a:solidFill>
              </a:rPr>
              <a:t>организации</a:t>
            </a:r>
            <a:r>
              <a:rPr lang="ru-RU" sz="2400" i="1" dirty="0" smtClean="0">
                <a:solidFill>
                  <a:srgbClr val="C00000"/>
                </a:solidFill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539552" y="404664"/>
            <a:ext cx="8183880" cy="14401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24744"/>
            <a:ext cx="3744416" cy="486835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a typeface="Lucida Sans Unicode" pitchFamily="34" charset="0"/>
              </a:rPr>
              <a:t>8. Экспертная деятельность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539552" y="404664"/>
            <a:ext cx="8183880" cy="14401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3" descr="E:\Users\Chelios\Desktop\АТТЕСТАЦИЯ 2022\экспертная группа\bf5141b0567fae2efadaf845fb9a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3005551" cy="4248472"/>
          </a:xfrm>
          <a:prstGeom prst="rect">
            <a:avLst/>
          </a:prstGeom>
          <a:noFill/>
        </p:spPr>
      </p:pic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4283968" y="2132856"/>
          <a:ext cx="3779837" cy="2671763"/>
        </p:xfrm>
        <a:graphic>
          <a:graphicData uri="http://schemas.openxmlformats.org/presentationml/2006/ole">
            <p:oleObj spid="_x0000_s45057" name="Acrobat Document" r:id="rId4" imgW="8019977" imgH="566730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15841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9. Общественная педагогическая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активность</a:t>
            </a:r>
            <a:r>
              <a:rPr lang="ru-RU" sz="2400" dirty="0" smtClean="0">
                <a:solidFill>
                  <a:srgbClr val="FF0000"/>
                </a:solidFill>
                <a:cs typeface="Arial" charset="0"/>
              </a:rPr>
              <a:t> : участие в                                                                                                     комиссиях, педагогических сообществах, </a:t>
            </a:r>
            <a:br>
              <a:rPr lang="ru-RU" sz="2400" dirty="0" smtClean="0">
                <a:solidFill>
                  <a:srgbClr val="FF0000"/>
                </a:solidFill>
                <a:cs typeface="Arial" charset="0"/>
              </a:rPr>
            </a:br>
            <a:r>
              <a:rPr lang="ru-RU" sz="2400" dirty="0" smtClean="0">
                <a:solidFill>
                  <a:srgbClr val="FF0000"/>
                </a:solidFill>
                <a:cs typeface="Arial" charset="0"/>
              </a:rPr>
              <a:t>в жюри конкурсов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7"/>
            <a:ext cx="3055971" cy="21602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132856"/>
            <a:ext cx="2808312" cy="204013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24944"/>
            <a:ext cx="239260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936104"/>
          </a:xfrm>
        </p:spPr>
        <p:txBody>
          <a:bodyPr>
            <a:noAutofit/>
          </a:bodyPr>
          <a:lstStyle/>
          <a:p>
            <a:pPr algn="ctr"/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65537" name="Picture 1" descr="E:\Users\Chelios\Desktop\работа\дипломы грамоты\сертификаты участника вебинары\0-2663D8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996952"/>
            <a:ext cx="4104456" cy="2901668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528392" cy="257417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6561" name="Picture 1" descr="E:\Users\Chelios\Downloads\IMG2022121720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83880" cy="1008112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Обобщенный педагогический опыт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132856"/>
            <a:ext cx="7920880" cy="1098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Тема: «Создание условий для творческих способностей детей посредством использования современных, инновационных технологий»</a:t>
            </a:r>
          </a:p>
          <a:p>
            <a:pPr algn="ctr"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861048"/>
            <a:ext cx="799288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upload2.schoolrm.ru/iblock/3ac/3acfd0777db6401240064169c5b56148/Opyt-raboty.docx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936104"/>
          </a:xfrm>
        </p:spPr>
        <p:txBody>
          <a:bodyPr>
            <a:noAutofit/>
          </a:bodyPr>
          <a:lstStyle/>
          <a:p>
            <a:pPr algn="ctr"/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463090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528392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10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Позитивные результаты работы с воспитанниками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662744" cy="38164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2"/>
            <a:ext cx="2669339" cy="38164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84784"/>
            <a:ext cx="2808312" cy="378572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8064896" cy="2232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11. Качество взаимодействия с родителями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1300" dirty="0" smtClean="0">
                <a:solidFill>
                  <a:srgbClr val="FF0000"/>
                </a:solidFill>
              </a:rPr>
              <a:t>                        </a:t>
            </a:r>
            <a:r>
              <a:rPr lang="ru-RU" sz="13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Ссылки на публикации</a:t>
            </a:r>
            <a:endParaRPr lang="ru-RU" sz="13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502920" y="476672"/>
            <a:ext cx="8183880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312368" cy="441649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139952" y="2060848"/>
            <a:ext cx="460851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План работы с родителями на 2021-2022 </a:t>
            </a:r>
            <a:r>
              <a:rPr lang="ru-RU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уч.год</a:t>
            </a: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https://upload2.schoolrm.ru/iblock/ae5/ae59bd832ff20230763a97db6ab6f0e6/Plan-raboty-s-roditelyami.docx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501008"/>
            <a:ext cx="4608512" cy="12772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Мастер-класс  для родителей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«Волшебный мир красок»</a:t>
            </a:r>
          </a:p>
          <a:p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https://upload2.schoolrm.ru/iblock/12e/12e07f6d50f44f73b81110328efd50db/15f2131ed99f6ff4e4806d9021261762.doc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x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8064896" cy="3096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 12. Работа с детьми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из социально-неблагополучных семей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9" y="1412776"/>
            <a:ext cx="3312368" cy="464817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4896" cy="1872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13. Участие педагога в профессиональных конкурсах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интернет конкурсы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755576" y="1628800"/>
          <a:ext cx="2871787" cy="4064000"/>
        </p:xfrm>
        <a:graphic>
          <a:graphicData uri="http://schemas.openxmlformats.org/presentationml/2006/ole">
            <p:oleObj spid="_x0000_s61442" name="Acrobat Document" r:id="rId3" imgW="5667119" imgH="8019810" progId="AcroExch.Document.DC">
              <p:embed/>
            </p:oleObj>
          </a:graphicData>
        </a:graphic>
      </p:graphicFrame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060848"/>
            <a:ext cx="4499992" cy="327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72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Республиканский уровень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764704"/>
            <a:ext cx="818388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755576" y="1628800"/>
          <a:ext cx="2871788" cy="4064000"/>
        </p:xfrm>
        <a:graphic>
          <a:graphicData uri="http://schemas.openxmlformats.org/presentationml/2006/ole">
            <p:oleObj spid="_x0000_s36866" name="Acrobat Document" r:id="rId3" imgW="5667119" imgH="8019810" progId="AcroExch.Document.DC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3995936" y="2060848"/>
          <a:ext cx="4536504" cy="3206231"/>
        </p:xfrm>
        <a:graphic>
          <a:graphicData uri="http://schemas.openxmlformats.org/presentationml/2006/ole">
            <p:oleObj spid="_x0000_s36867" name="Acrobat Document" r:id="rId4" imgW="8019977" imgH="566730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accent2"/>
                </a:solidFill>
              </a:rPr>
              <a:t>Всероссийский уровень</a:t>
            </a:r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764704"/>
            <a:ext cx="818388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Picture 2" descr="E:\Users\Chelios\Desktop\АТТЕСТАЦИЯ 2022\dipl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509673" cy="4896544"/>
          </a:xfrm>
          <a:prstGeom prst="rect">
            <a:avLst/>
          </a:prstGeom>
          <a:noFill/>
        </p:spPr>
      </p:pic>
      <p:graphicFrame>
        <p:nvGraphicFramePr>
          <p:cNvPr id="60420" name="Object 3"/>
          <p:cNvGraphicFramePr>
            <a:graphicFrameLocks noChangeAspect="1"/>
          </p:cNvGraphicFramePr>
          <p:nvPr/>
        </p:nvGraphicFramePr>
        <p:xfrm>
          <a:off x="899592" y="1124744"/>
          <a:ext cx="3511550" cy="4968875"/>
        </p:xfrm>
        <a:graphic>
          <a:graphicData uri="http://schemas.openxmlformats.org/presentationml/2006/ole">
            <p:oleObj spid="_x0000_s60420" name="Acrobat Document" r:id="rId4" imgW="5667119" imgH="801981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432048"/>
          </a:xfrm>
        </p:spPr>
        <p:txBody>
          <a:bodyPr>
            <a:normAutofit fontScale="90000"/>
          </a:bodyPr>
          <a:lstStyle/>
          <a:p>
            <a:pPr algn="ctr"/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764704"/>
            <a:ext cx="818388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5868144" y="620688"/>
          <a:ext cx="2736304" cy="3872270"/>
        </p:xfrm>
        <a:graphic>
          <a:graphicData uri="http://schemas.openxmlformats.org/presentationml/2006/ole">
            <p:oleObj spid="_x0000_s72706" name="Acrobat Document" r:id="rId3" imgW="5667119" imgH="8019810" progId="AcroExch.Document.DC">
              <p:embed/>
            </p:oleObj>
          </a:graphicData>
        </a:graphic>
      </p:graphicFrame>
      <p:pic>
        <p:nvPicPr>
          <p:cNvPr id="9" name="Picture 2" descr="J:\аттестация 2022 год\Баулина Светлана Николаев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2664296" cy="3768690"/>
          </a:xfrm>
          <a:prstGeom prst="rect">
            <a:avLst/>
          </a:prstGeom>
          <a:noFill/>
        </p:spPr>
      </p:pic>
      <p:pic>
        <p:nvPicPr>
          <p:cNvPr id="7" name="Picture 3" descr="E:\Users\Chelios\Desktop\Без названия (1)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76872"/>
            <a:ext cx="2668814" cy="3731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83880" cy="288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064896" cy="1261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Награды и поощрения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и уровень образовательной организации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03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8914" name="Picture 2" descr="J:\аттестация 2022 год\Баулина Светлана Николае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072223" cy="4345709"/>
          </a:xfrm>
          <a:prstGeom prst="rect">
            <a:avLst/>
          </a:prstGeom>
          <a:noFill/>
        </p:spPr>
      </p:pic>
      <p:pic>
        <p:nvPicPr>
          <p:cNvPr id="38915" name="Picture 3" descr="J:\аттестация 2022 год\Баулина С. Н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054386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83880" cy="288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03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548680"/>
            <a:ext cx="648072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+mj-lt"/>
              </a:rPr>
              <a:t>Республиканский уровень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9090" name="Picture 2" descr="E:\Users\Chelios\Desktop\Нам поет пасхальный звон грамо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24744"/>
            <a:ext cx="3523509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99592" y="476672"/>
            <a:ext cx="782384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 marL="514350" indent="-514350"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1.Участие в инновационной (экспериментальной) деятельности</a:t>
            </a:r>
            <a:endParaRPr lang="ru-RU" sz="96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 algn="ctr">
              <a:buNone/>
            </a:pPr>
            <a:endParaRPr lang="ru-RU" sz="2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139952" y="1484009"/>
            <a:ext cx="4536504" cy="620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Arial" pitchFamily="34" charset="0"/>
                <a:hlinkClick r:id="rId2"/>
              </a:rPr>
              <a:t>Ссылка: Информационно-исследовательский проект «Наш поселок-юбиляр»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  <a:t>https://www.maam.ru/detskijsad/informaciono-isledovatelskii-proekt-nash-poselok-yubiljar.html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Ссылка :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Презентация «Здоровый образ жизни в семье»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https://upload2.schoolrm.ru/grain.tables/765/765217777abf08de41a4eccf02b4c527/Prezentatsia_ZOZh-_1_.pptx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Ссылка:  Презентация «Зимние забавы»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https://upload2.schoolrm.ru/grain.tables/023/0233babf7841f967f21cb705d050d4cb/Zimnie-zabavy.pptx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Ссылка:  Проект «Зеленая красавица»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https://nsportal.ru/sites/default/files/2022/12/12/proekt_zelenaya_krasavitsa.docx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Ссылка:  Презентация «Группа «Малышок» готовится встретить Новый год»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https://nsportal.ru/sites/default/files/2021/01/14/gruppa_malyshok_gotovitsya_vstretit_novyy_2021.pptx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E:\Users\Chelios\Desktop\справка об инновационной деятельности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340768"/>
            <a:ext cx="3312368" cy="46139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83880" cy="288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03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3" descr="J:\МАТЕРИАЛЫ К АТТЕСТАЦИИ\достижения воспитанников\ДИПЛОМ\НАГРАДа Баулина 20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9992" y="1124744"/>
            <a:ext cx="3240360" cy="46049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19672" y="548680"/>
            <a:ext cx="648072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+mj-lt"/>
              </a:rPr>
              <a:t>Российский уровень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9633" name="Picture 1" descr="J:\НАГРАДЫ ДИПЛОМЫ\Грамрта Баул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3347864" cy="4735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55576" y="620688"/>
            <a:ext cx="7823840" cy="108012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Уровень образовательной организации</a:t>
            </a:r>
          </a:p>
          <a:p>
            <a:pPr algn="ctr">
              <a:buNone/>
            </a:pPr>
            <a:endParaRPr lang="ru-RU" sz="21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2100" b="1" dirty="0">
              <a:solidFill>
                <a:srgbClr val="FF00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123728" y="3717032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9" descr="E:\Users\Chelios\Desktop\3про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3246212" cy="44644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1728192" cy="233309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2776"/>
            <a:ext cx="3158374" cy="44644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55576" y="620688"/>
            <a:ext cx="7823840" cy="108012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endParaRPr lang="ru-RU" sz="21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2100" b="1" dirty="0">
              <a:solidFill>
                <a:srgbClr val="FF0000"/>
              </a:solidFill>
            </a:endParaRPr>
          </a:p>
        </p:txBody>
      </p:sp>
      <p:pic>
        <p:nvPicPr>
          <p:cNvPr id="3" name="Picture 1" descr="J:\Prika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72816"/>
            <a:ext cx="2880320" cy="39610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" name="Picture 8" descr="E:\Users\Chelios\Desktop\проф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12776"/>
            <a:ext cx="2952328" cy="40603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8" name="Стрелка вправо 7"/>
          <p:cNvSpPr/>
          <p:nvPr/>
        </p:nvSpPr>
        <p:spPr>
          <a:xfrm>
            <a:off x="1619672" y="3284984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2840698" cy="39604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b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2700" i="1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700" i="1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0" i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755576" y="476672"/>
            <a:ext cx="8183880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012160" y="3501008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084168" y="3501008"/>
            <a:ext cx="21602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084168" y="3501008"/>
            <a:ext cx="21602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AutoShape 6" descr="https://upload2.schoolrm.ru/iblock/9a0/9a0e6a678bde685a2907ad510e4fa1fa/Prikaz202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827584" y="1412776"/>
          <a:ext cx="3600400" cy="4372401"/>
        </p:xfrm>
        <a:graphic>
          <a:graphicData uri="http://schemas.openxmlformats.org/presentationml/2006/ole">
            <p:oleObj spid="_x0000_s32769" name="Документ" r:id="rId3" imgW="6932468" imgH="8418325" progId="Word.Document.12">
              <p:embed/>
            </p:oleObj>
          </a:graphicData>
        </a:graphic>
      </p:graphicFrame>
      <p:pic>
        <p:nvPicPr>
          <p:cNvPr id="12" name="Рисунок 11" descr="G:\2 Участие в инновационной деятельности\Договор о сотрудничестве - 0002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3152092" cy="424847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360040"/>
          </a:xfrm>
        </p:spPr>
        <p:txBody>
          <a:bodyPr>
            <a:normAutofit fontScale="90000"/>
          </a:bodyPr>
          <a:lstStyle/>
          <a:p>
            <a:pPr algn="ctr"/>
            <a:endParaRPr lang="ru-RU" sz="28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 flipV="1">
            <a:off x="755576" y="476672"/>
            <a:ext cx="7428304" cy="360040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J:\аттестация 2022 год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12776"/>
            <a:ext cx="3141496" cy="43204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10" descr="E:\Users\Chelios\Desktop\4 про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12776"/>
            <a:ext cx="3096344" cy="43489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1872208" cy="269969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7" name="Стрелка вправо 6"/>
          <p:cNvSpPr/>
          <p:nvPr/>
        </p:nvSpPr>
        <p:spPr>
          <a:xfrm>
            <a:off x="5868144" y="3717032"/>
            <a:ext cx="14401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2483768" y="3645024"/>
            <a:ext cx="14401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8388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476672"/>
            <a:ext cx="6912768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5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2. Наставничество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312368" cy="460597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Picture 2" descr="E:\Users\Chelios\Desktop\справка о наставнической  деятельност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5" y="1196751"/>
            <a:ext cx="3137621" cy="46085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4613</TotalTime>
  <Words>699</Words>
  <Application>Microsoft Office PowerPoint</Application>
  <PresentationFormat>Экран (4:3)</PresentationFormat>
  <Paragraphs>154</Paragraphs>
  <Slides>40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Аспект</vt:lpstr>
      <vt:lpstr>Документ</vt:lpstr>
      <vt:lpstr>Acrobat Document</vt:lpstr>
      <vt:lpstr>Слайд 1</vt:lpstr>
      <vt:lpstr>Слайд 2</vt:lpstr>
      <vt:lpstr>       Обобщенный педагогический опыт</vt:lpstr>
      <vt:lpstr>Слайд 4</vt:lpstr>
      <vt:lpstr>Слайд 5</vt:lpstr>
      <vt:lpstr>Слайд 6</vt:lpstr>
      <vt:lpstr>  Республиканский уровень </vt:lpstr>
      <vt:lpstr>Слайд 8</vt:lpstr>
      <vt:lpstr>Слайд 9</vt:lpstr>
      <vt:lpstr>Слайд 10</vt:lpstr>
      <vt:lpstr>   </vt:lpstr>
      <vt:lpstr>    </vt:lpstr>
      <vt:lpstr>    Республиканский уровень</vt:lpstr>
      <vt:lpstr>   Международный уровень</vt:lpstr>
      <vt:lpstr>   </vt:lpstr>
      <vt:lpstr>Муниципальный уровень</vt:lpstr>
      <vt:lpstr>Слайд 17</vt:lpstr>
      <vt:lpstr>Слайд 18</vt:lpstr>
      <vt:lpstr>Республиканский уровень</vt:lpstr>
      <vt:lpstr>Всероссийский уровень</vt:lpstr>
      <vt:lpstr>Уровень образовательной организации</vt:lpstr>
      <vt:lpstr>     6. Выступления  на заседаниях методических советов, научно-практических конференциях, педагогических чтениях, семинарах, секциях, форумах радиопередачах   </vt:lpstr>
      <vt:lpstr>Республиканский уровень</vt:lpstr>
      <vt:lpstr>Слайд 24</vt:lpstr>
      <vt:lpstr> </vt:lpstr>
      <vt:lpstr>          Уровень образовательной организации   </vt:lpstr>
      <vt:lpstr>8. Экспертная деятельность</vt:lpstr>
      <vt:lpstr>9. Общественная педагогическая  активность : участие в                                                                                                     комиссиях, педагогических сообществах,  в жюри конкурсов</vt:lpstr>
      <vt:lpstr>Слайд 29</vt:lpstr>
      <vt:lpstr>Слайд 30</vt:lpstr>
      <vt:lpstr>10. Позитивные результаты работы с воспитанниками</vt:lpstr>
      <vt:lpstr>  11. Качество взаимодействия с родителями                           Ссылки на публикации</vt:lpstr>
      <vt:lpstr>   12. Работа с детьми  из социально-неблагополучных семей  </vt:lpstr>
      <vt:lpstr>      13. Участие педагога в профессиональных конкурсах интернет конкурсы  </vt:lpstr>
      <vt:lpstr>Республиканский уровень</vt:lpstr>
      <vt:lpstr>Всероссийский уровень</vt:lpstr>
      <vt:lpstr>Слайд 37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Chelios</dc:creator>
  <cp:lastModifiedBy>Chelios</cp:lastModifiedBy>
  <cp:revision>422</cp:revision>
  <dcterms:created xsi:type="dcterms:W3CDTF">2017-11-29T20:37:33Z</dcterms:created>
  <dcterms:modified xsi:type="dcterms:W3CDTF">2022-12-21T14:58:18Z</dcterms:modified>
</cp:coreProperties>
</file>