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6" r:id="rId4"/>
    <p:sldId id="258" r:id="rId5"/>
    <p:sldId id="259" r:id="rId6"/>
    <p:sldId id="274" r:id="rId7"/>
    <p:sldId id="306" r:id="rId8"/>
    <p:sldId id="308" r:id="rId9"/>
    <p:sldId id="307" r:id="rId10"/>
    <p:sldId id="304" r:id="rId11"/>
    <p:sldId id="305" r:id="rId12"/>
    <p:sldId id="291" r:id="rId13"/>
    <p:sldId id="309" r:id="rId14"/>
    <p:sldId id="296" r:id="rId15"/>
    <p:sldId id="303" r:id="rId16"/>
    <p:sldId id="310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301" r:id="rId29"/>
    <p:sldId id="30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1уровень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группа1</c:v>
                </c:pt>
                <c:pt idx="1">
                  <c:v>группа2</c:v>
                </c:pt>
                <c:pt idx="2">
                  <c:v>группа3</c:v>
                </c:pt>
                <c:pt idx="3">
                  <c:v>группа5</c:v>
                </c:pt>
                <c:pt idx="4">
                  <c:v>группа6</c:v>
                </c:pt>
                <c:pt idx="5">
                  <c:v>группа7</c:v>
                </c:pt>
                <c:pt idx="6">
                  <c:v>группа8</c:v>
                </c:pt>
                <c:pt idx="7">
                  <c:v>группа9</c:v>
                </c:pt>
                <c:pt idx="8">
                  <c:v>группа10</c:v>
                </c:pt>
                <c:pt idx="9">
                  <c:v>группа11</c:v>
                </c:pt>
                <c:pt idx="10">
                  <c:v>группа12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13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уровень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группа1</c:v>
                </c:pt>
                <c:pt idx="1">
                  <c:v>группа2</c:v>
                </c:pt>
                <c:pt idx="2">
                  <c:v>группа3</c:v>
                </c:pt>
                <c:pt idx="3">
                  <c:v>группа5</c:v>
                </c:pt>
                <c:pt idx="4">
                  <c:v>группа6</c:v>
                </c:pt>
                <c:pt idx="5">
                  <c:v>группа7</c:v>
                </c:pt>
                <c:pt idx="6">
                  <c:v>группа8</c:v>
                </c:pt>
                <c:pt idx="7">
                  <c:v>группа9</c:v>
                </c:pt>
                <c:pt idx="8">
                  <c:v>группа10</c:v>
                </c:pt>
                <c:pt idx="9">
                  <c:v>группа11</c:v>
                </c:pt>
                <c:pt idx="10">
                  <c:v>группа12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3</c:v>
                </c:pt>
                <c:pt idx="7">
                  <c:v>9</c:v>
                </c:pt>
                <c:pt idx="8">
                  <c:v>7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3уровень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группа1</c:v>
                </c:pt>
                <c:pt idx="1">
                  <c:v>группа2</c:v>
                </c:pt>
                <c:pt idx="2">
                  <c:v>группа3</c:v>
                </c:pt>
                <c:pt idx="3">
                  <c:v>группа5</c:v>
                </c:pt>
                <c:pt idx="4">
                  <c:v>группа6</c:v>
                </c:pt>
                <c:pt idx="5">
                  <c:v>группа7</c:v>
                </c:pt>
                <c:pt idx="6">
                  <c:v>группа8</c:v>
                </c:pt>
                <c:pt idx="7">
                  <c:v>группа9</c:v>
                </c:pt>
                <c:pt idx="8">
                  <c:v>группа10</c:v>
                </c:pt>
                <c:pt idx="9">
                  <c:v>группа11</c:v>
                </c:pt>
                <c:pt idx="10">
                  <c:v>группа12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5</c:v>
                </c:pt>
                <c:pt idx="1">
                  <c:v>10</c:v>
                </c:pt>
                <c:pt idx="2">
                  <c:v>8</c:v>
                </c:pt>
                <c:pt idx="3">
                  <c:v>0</c:v>
                </c:pt>
                <c:pt idx="4">
                  <c:v>6</c:v>
                </c:pt>
                <c:pt idx="5">
                  <c:v>13</c:v>
                </c:pt>
                <c:pt idx="6">
                  <c:v>9</c:v>
                </c:pt>
                <c:pt idx="7">
                  <c:v>5</c:v>
                </c:pt>
                <c:pt idx="8">
                  <c:v>16</c:v>
                </c:pt>
                <c:pt idx="9">
                  <c:v>6</c:v>
                </c:pt>
                <c:pt idx="10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4уровень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группа1</c:v>
                </c:pt>
                <c:pt idx="1">
                  <c:v>группа2</c:v>
                </c:pt>
                <c:pt idx="2">
                  <c:v>группа3</c:v>
                </c:pt>
                <c:pt idx="3">
                  <c:v>группа5</c:v>
                </c:pt>
                <c:pt idx="4">
                  <c:v>группа6</c:v>
                </c:pt>
                <c:pt idx="5">
                  <c:v>группа7</c:v>
                </c:pt>
                <c:pt idx="6">
                  <c:v>группа8</c:v>
                </c:pt>
                <c:pt idx="7">
                  <c:v>группа9</c:v>
                </c:pt>
                <c:pt idx="8">
                  <c:v>группа10</c:v>
                </c:pt>
                <c:pt idx="9">
                  <c:v>группа11</c:v>
                </c:pt>
                <c:pt idx="10">
                  <c:v>группа12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  <c:pt idx="0">
                  <c:v>11</c:v>
                </c:pt>
                <c:pt idx="1">
                  <c:v>4</c:v>
                </c:pt>
                <c:pt idx="2">
                  <c:v>4</c:v>
                </c:pt>
                <c:pt idx="3">
                  <c:v>9</c:v>
                </c:pt>
                <c:pt idx="4">
                  <c:v>4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5</c:v>
                </c:pt>
                <c:pt idx="10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уровень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группа1</c:v>
                </c:pt>
                <c:pt idx="1">
                  <c:v>группа2</c:v>
                </c:pt>
                <c:pt idx="2">
                  <c:v>группа3</c:v>
                </c:pt>
                <c:pt idx="3">
                  <c:v>группа5</c:v>
                </c:pt>
                <c:pt idx="4">
                  <c:v>группа6</c:v>
                </c:pt>
                <c:pt idx="5">
                  <c:v>группа7</c:v>
                </c:pt>
                <c:pt idx="6">
                  <c:v>группа8</c:v>
                </c:pt>
                <c:pt idx="7">
                  <c:v>группа9</c:v>
                </c:pt>
                <c:pt idx="8">
                  <c:v>группа10</c:v>
                </c:pt>
                <c:pt idx="9">
                  <c:v>группа11</c:v>
                </c:pt>
                <c:pt idx="10">
                  <c:v>группа12</c:v>
                </c:pt>
              </c:strCache>
            </c:strRef>
          </c:cat>
          <c:val>
            <c:numRef>
              <c:f>Лист1!$F$2:$F$12</c:f>
              <c:numCache>
                <c:formatCode>General</c:formatCode>
                <c:ptCount val="11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16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hape val="cylinder"/>
        <c:axId val="104305408"/>
        <c:axId val="104306944"/>
        <c:axId val="0"/>
      </c:bar3DChart>
      <c:catAx>
        <c:axId val="104305408"/>
        <c:scaling>
          <c:orientation val="minMax"/>
        </c:scaling>
        <c:axPos val="b"/>
        <c:tickLblPos val="nextTo"/>
        <c:crossAx val="104306944"/>
        <c:crosses val="autoZero"/>
        <c:auto val="1"/>
        <c:lblAlgn val="ctr"/>
        <c:lblOffset val="100"/>
      </c:catAx>
      <c:valAx>
        <c:axId val="104306944"/>
        <c:scaling>
          <c:orientation val="minMax"/>
        </c:scaling>
        <c:axPos val="l"/>
        <c:majorGridlines/>
        <c:numFmt formatCode="General" sourceLinked="1"/>
        <c:tickLblPos val="nextTo"/>
        <c:crossAx val="1043054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4429824561403827E-2"/>
          <c:y val="0.18673245599499153"/>
          <c:w val="0.84283625730994161"/>
          <c:h val="0.813267544005008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2"/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да; </a:t>
                    </a:r>
                    <a:r>
                      <a:rPr lang="ru-RU" smtClean="0"/>
                      <a:t>142/90.4%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нет; </a:t>
                    </a:r>
                    <a:r>
                      <a:rPr lang="ru-RU" smtClean="0"/>
                      <a:t>1/0.6%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затрудняюсь ответить; </a:t>
                    </a:r>
                    <a:r>
                      <a:rPr lang="ru-RU" smtClean="0"/>
                      <a:t>18/11.4%</a:t>
                    </a:r>
                    <a:endParaRPr lang="ru-RU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142</c:v>
                </c:pt>
                <c:pt idx="1">
                  <c:v>1</c:v>
                </c:pt>
                <c:pt idx="2">
                  <c:v>18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нужна помощь педагогов </a:t>
                    </a:r>
                    <a:r>
                      <a:rPr lang="ru-RU" smtClean="0"/>
                      <a:t>ДОО; </a:t>
                    </a:r>
                    <a:r>
                      <a:rPr lang="ru-RU"/>
                      <a:t>22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да, с удовольствием</c:v>
                </c:pt>
                <c:pt idx="1">
                  <c:v>нужна помощь педагогов ДООО</c:v>
                </c:pt>
                <c:pt idx="2">
                  <c:v>нет, опыт недостаточный</c:v>
                </c:pt>
                <c:pt idx="3">
                  <c:v>не ответили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22</c:v>
                </c:pt>
                <c:pt idx="2">
                  <c:v>115</c:v>
                </c:pt>
                <c:pt idx="3">
                  <c:v>1.2</c:v>
                </c:pt>
              </c:numCache>
            </c:numRef>
          </c:val>
        </c:ser>
        <c:axId val="106545152"/>
        <c:axId val="106546688"/>
      </c:barChart>
      <c:catAx>
        <c:axId val="106545152"/>
        <c:scaling>
          <c:orientation val="minMax"/>
        </c:scaling>
        <c:axPos val="b"/>
        <c:tickLblPos val="nextTo"/>
        <c:crossAx val="106546688"/>
        <c:crosses val="autoZero"/>
        <c:auto val="1"/>
        <c:lblAlgn val="ctr"/>
        <c:lblOffset val="100"/>
      </c:catAx>
      <c:valAx>
        <c:axId val="106546688"/>
        <c:scaling>
          <c:orientation val="minMax"/>
        </c:scaling>
        <c:axPos val="l"/>
        <c:majorGridlines/>
        <c:numFmt formatCode="General" sourceLinked="1"/>
        <c:tickLblPos val="nextTo"/>
        <c:crossAx val="106545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38378045070384614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Итого по МДОУ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0.35000000000000031</c:v>
                </c:pt>
                <c:pt idx="1">
                  <c:v>0.5</c:v>
                </c:pt>
                <c:pt idx="2">
                  <c:v>0.12000000000000002</c:v>
                </c:pt>
              </c:numCache>
            </c:numRef>
          </c:val>
        </c:ser>
        <c:axId val="79328768"/>
        <c:axId val="79330304"/>
      </c:barChart>
      <c:catAx>
        <c:axId val="79328768"/>
        <c:scaling>
          <c:orientation val="minMax"/>
        </c:scaling>
        <c:axPos val="b"/>
        <c:tickLblPos val="nextTo"/>
        <c:crossAx val="79330304"/>
        <c:crosses val="autoZero"/>
        <c:auto val="1"/>
        <c:lblAlgn val="ctr"/>
        <c:lblOffset val="100"/>
      </c:catAx>
      <c:valAx>
        <c:axId val="79330304"/>
        <c:scaling>
          <c:orientation val="minMax"/>
        </c:scaling>
        <c:axPos val="l"/>
        <c:majorGridlines/>
        <c:numFmt formatCode="0%" sourceLinked="1"/>
        <c:tickLblPos val="nextTo"/>
        <c:crossAx val="79328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339882016285288"/>
          <c:y val="3.2295631869363559E-2"/>
          <c:w val="0.88660117983714659"/>
          <c:h val="0.761631017606233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135</a:t>
                    </a:r>
                    <a:r>
                      <a:rPr lang="ru-RU" smtClean="0"/>
                      <a:t>/ 89.9%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3/1.9%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r>
                      <a:rPr lang="ru-RU" smtClean="0"/>
                      <a:t> /14%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Хорошо</c:v>
                </c:pt>
                <c:pt idx="1">
                  <c:v>Отношусь с опаской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135</c:v>
                </c:pt>
                <c:pt idx="1">
                  <c:v>2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Хорошо</c:v>
                </c:pt>
                <c:pt idx="1">
                  <c:v>Отношусь с опаской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75"/>
        <c:axId val="105376768"/>
        <c:axId val="105001728"/>
      </c:barChart>
      <c:catAx>
        <c:axId val="105376768"/>
        <c:scaling>
          <c:orientation val="minMax"/>
        </c:scaling>
        <c:axPos val="b"/>
        <c:majorTickMark val="none"/>
        <c:tickLblPos val="nextTo"/>
        <c:crossAx val="105001728"/>
        <c:crosses val="autoZero"/>
        <c:auto val="1"/>
        <c:lblAlgn val="ctr"/>
        <c:lblOffset val="100"/>
      </c:catAx>
      <c:valAx>
        <c:axId val="105001728"/>
        <c:scaling>
          <c:orientation val="minMax"/>
        </c:scaling>
        <c:axPos val="l"/>
        <c:numFmt formatCode="General" sourceLinked="1"/>
        <c:majorTickMark val="none"/>
        <c:tickLblPos val="nextTo"/>
        <c:crossAx val="1053767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107 / </a:t>
                    </a:r>
                    <a:r>
                      <a:rPr lang="en-US" smtClean="0"/>
                      <a:t>68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 33 /</a:t>
                    </a:r>
                    <a:r>
                      <a:rPr lang="en-US" smtClean="0"/>
                      <a:t>21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18 /</a:t>
                    </a:r>
                    <a:r>
                      <a:rPr lang="en-US" smtClean="0"/>
                      <a:t>11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затрудняюст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107</c:v>
                </c:pt>
                <c:pt idx="1">
                  <c:v>33</c:v>
                </c:pt>
                <c:pt idx="2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7769195112774586"/>
          <c:y val="2.7920997823403182E-2"/>
          <c:w val="0.70268349679974262"/>
          <c:h val="0.4586688973526539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человек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праздники</c:v>
                </c:pt>
                <c:pt idx="1">
                  <c:v>проекты</c:v>
                </c:pt>
                <c:pt idx="2">
                  <c:v>конкурсы</c:v>
                </c:pt>
                <c:pt idx="3">
                  <c:v>творческий выставки</c:v>
                </c:pt>
                <c:pt idx="4">
                  <c:v>во всех мероприятиях</c:v>
                </c:pt>
                <c:pt idx="5">
                  <c:v>не участвую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42</c:v>
                </c:pt>
                <c:pt idx="2">
                  <c:v>59</c:v>
                </c:pt>
                <c:pt idx="3">
                  <c:v>7</c:v>
                </c:pt>
                <c:pt idx="4">
                  <c:v>36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проценты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праздники</c:v>
                </c:pt>
                <c:pt idx="1">
                  <c:v>проекты</c:v>
                </c:pt>
                <c:pt idx="2">
                  <c:v>конкурсы</c:v>
                </c:pt>
                <c:pt idx="3">
                  <c:v>творческий выставки</c:v>
                </c:pt>
                <c:pt idx="4">
                  <c:v>во всех мероприятиях</c:v>
                </c:pt>
                <c:pt idx="5">
                  <c:v>не участвую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Лист1!$A$2:$A$7</c:f>
              <c:strCache>
                <c:ptCount val="6"/>
                <c:pt idx="0">
                  <c:v>праздники</c:v>
                </c:pt>
                <c:pt idx="1">
                  <c:v>проекты</c:v>
                </c:pt>
                <c:pt idx="2">
                  <c:v>конкурсы</c:v>
                </c:pt>
                <c:pt idx="3">
                  <c:v>творческий выставки</c:v>
                </c:pt>
                <c:pt idx="4">
                  <c:v>во всех мероприятиях</c:v>
                </c:pt>
                <c:pt idx="5">
                  <c:v>не участвую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</c:ser>
        <c:shape val="box"/>
        <c:axId val="104046976"/>
        <c:axId val="104048512"/>
        <c:axId val="0"/>
      </c:bar3DChart>
      <c:catAx>
        <c:axId val="104046976"/>
        <c:scaling>
          <c:orientation val="minMax"/>
        </c:scaling>
        <c:axPos val="b"/>
        <c:majorTickMark val="none"/>
        <c:tickLblPos val="nextTo"/>
        <c:crossAx val="104048512"/>
        <c:crosses val="autoZero"/>
        <c:auto val="1"/>
        <c:lblAlgn val="ctr"/>
        <c:lblOffset val="100"/>
      </c:catAx>
      <c:valAx>
        <c:axId val="104048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4046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6"/>
          </c:dPt>
          <c:dPt>
            <c:idx val="1"/>
            <c:explosion val="19"/>
          </c:dPt>
          <c:dPt>
            <c:idx val="2"/>
            <c:explosion val="4"/>
          </c:dPt>
          <c:dLbls>
            <c:dLbl>
              <c:idx val="0"/>
              <c:layout>
                <c:manualLayout>
                  <c:x val="7.6145416033522234E-2"/>
                  <c:y val="8.691632850651455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да; </a:t>
                    </a:r>
                    <a:r>
                      <a:rPr lang="ru-RU" dirty="0" smtClean="0"/>
                      <a:t>108 /68,8%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2.0378908228576794E-2"/>
                  <c:y val="3.55623843063640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нет; </a:t>
                    </a:r>
                    <a:r>
                      <a:rPr lang="ru-RU" dirty="0" smtClean="0"/>
                      <a:t>28 / 17,8%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затрудняюсь ответить; </a:t>
                    </a:r>
                    <a:r>
                      <a:rPr lang="ru-RU" smtClean="0"/>
                      <a:t>23 / 14,6%</a:t>
                    </a:r>
                    <a:endParaRPr lang="ru-RU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</c:v>
                </c:pt>
                <c:pt idx="1">
                  <c:v>28</c:v>
                </c:pt>
                <c:pt idx="2">
                  <c:v>23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1"/>
          </c:dPt>
          <c:dPt>
            <c:idx val="1"/>
            <c:explosion val="11"/>
          </c:dPt>
          <c:dPt>
            <c:idx val="2"/>
            <c:explosion val="4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да; </a:t>
                    </a:r>
                    <a:r>
                      <a:rPr lang="ru-RU" smtClean="0"/>
                      <a:t>122 / 77,7%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нет; </a:t>
                    </a:r>
                    <a:r>
                      <a:rPr lang="ru-RU" smtClean="0"/>
                      <a:t>12 /7,6%</a:t>
                    </a:r>
                  </a:p>
                  <a:p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затрудняюсь ответить; </a:t>
                    </a:r>
                    <a:r>
                      <a:rPr lang="ru-RU" smtClean="0"/>
                      <a:t>27 / 17,1%</a:t>
                    </a:r>
                    <a:endParaRPr lang="ru-RU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122</c:v>
                </c:pt>
                <c:pt idx="1">
                  <c:v>12</c:v>
                </c:pt>
                <c:pt idx="2">
                  <c:v>27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dirty="0" smtClean="0"/>
                      <a:t>23</a:t>
                    </a:r>
                    <a:r>
                      <a:rPr lang="ru-RU" sz="1400" dirty="0" smtClean="0"/>
                      <a:t>/14.</a:t>
                    </a:r>
                    <a:r>
                      <a:rPr lang="ru-RU" sz="1200" dirty="0" smtClean="0"/>
                      <a:t>6%</a:t>
                    </a:r>
                    <a:endParaRPr lang="en-US" sz="1400" dirty="0"/>
                  </a:p>
                </c:rich>
              </c:tx>
              <c:spPr/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smtClean="0"/>
                      <a:t>23</a:t>
                    </a:r>
                    <a:r>
                      <a:rPr lang="ru-RU" sz="1400" smtClean="0"/>
                      <a:t>/16,%</a:t>
                    </a:r>
                    <a:endParaRPr lang="en-US" sz="1400"/>
                  </a:p>
                </c:rich>
              </c:tx>
              <c:spPr/>
              <c:showVal val="1"/>
            </c:dLbl>
            <c:dLbl>
              <c:idx val="2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mtClean="0"/>
                      <a:t>13</a:t>
                    </a:r>
                    <a:r>
                      <a:rPr lang="ru-RU" smtClean="0"/>
                      <a:t>/8,2%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3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mtClean="0"/>
                      <a:t>18</a:t>
                    </a:r>
                    <a:r>
                      <a:rPr lang="ru-RU" smtClean="0"/>
                      <a:t>/11,4%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4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mtClean="0"/>
                      <a:t>10</a:t>
                    </a:r>
                    <a:r>
                      <a:rPr lang="ru-RU" smtClean="0"/>
                      <a:t>/6,3%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5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z="1400" smtClean="0"/>
                      <a:t>88</a:t>
                    </a:r>
                    <a:r>
                      <a:rPr lang="ru-RU" sz="1400" smtClean="0"/>
                      <a:t>/56%</a:t>
                    </a:r>
                    <a:endParaRPr lang="en-US" sz="1400"/>
                  </a:p>
                </c:rich>
              </c:tx>
              <c:spPr/>
              <c:showVal val="1"/>
            </c:dLbl>
            <c:dLbl>
              <c:idx val="6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mtClean="0"/>
                      <a:t>26</a:t>
                    </a:r>
                    <a:r>
                      <a:rPr lang="ru-RU" smtClean="0"/>
                      <a:t>/16,5%</a:t>
                    </a:r>
                    <a:endParaRPr lang="en-US"/>
                  </a:p>
                </c:rich>
              </c:tx>
              <c:spPr/>
              <c:showVal val="1"/>
            </c:dLbl>
            <c:dLbl>
              <c:idx val="7"/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smtClean="0"/>
                      <a:t>1</a:t>
                    </a:r>
                    <a:r>
                      <a:rPr lang="ru-RU" smtClean="0"/>
                      <a:t>/0,6%</a:t>
                    </a:r>
                    <a:endParaRPr lang="en-US"/>
                  </a:p>
                </c:rich>
              </c:tx>
              <c:spPr/>
              <c:showVal val="1"/>
            </c:dLbl>
            <c:showVal val="1"/>
          </c:dLbls>
          <c:cat>
            <c:strRef>
              <c:f>Лист1!$A$2:$A$9</c:f>
              <c:strCache>
                <c:ptCount val="8"/>
                <c:pt idx="0">
                  <c:v>Сайт ДОУ</c:v>
                </c:pt>
                <c:pt idx="1">
                  <c:v>консультации</c:v>
                </c:pt>
                <c:pt idx="2">
                  <c:v>Фотовыставки</c:v>
                </c:pt>
                <c:pt idx="3">
                  <c:v>памятки</c:v>
                </c:pt>
                <c:pt idx="4">
                  <c:v>буклеты</c:v>
                </c:pt>
                <c:pt idx="5">
                  <c:v>соц.сети</c:v>
                </c:pt>
                <c:pt idx="6">
                  <c:v>родительский чат</c:v>
                </c:pt>
                <c:pt idx="7">
                  <c:v>нет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23</c:v>
                </c:pt>
                <c:pt idx="1">
                  <c:v>23</c:v>
                </c:pt>
                <c:pt idx="2">
                  <c:v>13</c:v>
                </c:pt>
                <c:pt idx="3">
                  <c:v>18</c:v>
                </c:pt>
                <c:pt idx="4">
                  <c:v>10</c:v>
                </c:pt>
                <c:pt idx="5">
                  <c:v>88</c:v>
                </c:pt>
                <c:pt idx="6">
                  <c:v>26</c:v>
                </c:pt>
                <c:pt idx="7">
                  <c:v>1</c:v>
                </c:pt>
              </c:numCache>
            </c:numRef>
          </c:val>
        </c:ser>
        <c:dLbls>
          <c:showVal val="1"/>
        </c:dLbls>
        <c:gapWidth val="75"/>
        <c:axId val="106158336"/>
        <c:axId val="105992192"/>
      </c:barChart>
      <c:catAx>
        <c:axId val="106158336"/>
        <c:scaling>
          <c:orientation val="minMax"/>
        </c:scaling>
        <c:axPos val="b"/>
        <c:majorTickMark val="none"/>
        <c:tickLblPos val="nextTo"/>
        <c:crossAx val="105992192"/>
        <c:crosses val="autoZero"/>
        <c:auto val="1"/>
        <c:lblAlgn val="ctr"/>
        <c:lblOffset val="100"/>
      </c:catAx>
      <c:valAx>
        <c:axId val="105992192"/>
        <c:scaling>
          <c:orientation val="minMax"/>
        </c:scaling>
        <c:axPos val="l"/>
        <c:numFmt formatCode="General" sourceLinked="1"/>
        <c:majorTickMark val="none"/>
        <c:tickLblPos val="nextTo"/>
        <c:crossAx val="10615833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/>
                      <a:t>каждый день; </a:t>
                    </a:r>
                    <a:r>
                      <a:rPr lang="ru-RU" smtClean="0"/>
                      <a:t>34/21.6%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периодически; </a:t>
                    </a:r>
                    <a:r>
                      <a:rPr lang="ru-RU" smtClean="0"/>
                      <a:t>100/63.6%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/>
                      <a:t>не посещаю; </a:t>
                    </a:r>
                    <a:r>
                      <a:rPr lang="ru-RU" dirty="0" smtClean="0"/>
                      <a:t>17/10.8%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каждый день</c:v>
                </c:pt>
                <c:pt idx="1">
                  <c:v>периодически</c:v>
                </c:pt>
                <c:pt idx="2">
                  <c:v>не посещаю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</c:v>
                </c:pt>
                <c:pt idx="1">
                  <c:v>100</c:v>
                </c:pt>
                <c:pt idx="2">
                  <c:v>17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0.315</cdr:x>
      <cdr:y>0.85914</cdr:y>
    </cdr:from>
    <cdr:to>
      <cdr:x>0.42026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36304" y="3888432"/>
          <a:ext cx="914400" cy="637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0.33986</cdr:x>
      <cdr:y>0.87505</cdr:y>
    </cdr:from>
    <cdr:to>
      <cdr:x>0.37302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52328" y="3960440"/>
          <a:ext cx="288032" cy="565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0.31092</cdr:x>
      <cdr:y>0.85915</cdr:y>
    </cdr:from>
    <cdr:to>
      <cdr:x>0.37156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64296" y="4392488"/>
          <a:ext cx="519570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0.51541</cdr:x>
      <cdr:y>0.85915</cdr:y>
    </cdr:from>
    <cdr:to>
      <cdr:x>0.61345</cdr:x>
      <cdr:y>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416519" y="4392487"/>
          <a:ext cx="840065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37,5%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0.61131</cdr:x>
      <cdr:y>0.85915</cdr:y>
    </cdr:from>
    <cdr:to>
      <cdr:x>0.72269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238286" y="4392487"/>
          <a:ext cx="954402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     4%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0.70721</cdr:x>
      <cdr:y>0.85915</cdr:y>
    </cdr:from>
    <cdr:to>
      <cdr:x>0.81513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060054" y="4392487"/>
          <a:ext cx="924722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     22,9%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0.82709</cdr:x>
      <cdr:y>0.85915</cdr:y>
    </cdr:from>
    <cdr:to>
      <cdr:x>0.92437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087264" y="4392487"/>
          <a:ext cx="833616" cy="7200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   0,6%</a:t>
          </a:r>
          <a:endParaRPr lang="ru-RU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08.01.2000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340768"/>
            <a:ext cx="8458200" cy="39604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Аналитический отчет о результатах работы творческой группы в рамках инновационной деятельности</a:t>
            </a:r>
            <a:br>
              <a:rPr lang="ru-RU" dirty="0" smtClean="0"/>
            </a:br>
            <a:r>
              <a:rPr lang="ru-RU" dirty="0" smtClean="0"/>
              <a:t>за 2021-2022 учебный год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Подготовила: руководитель творческой группы</a:t>
            </a:r>
            <a:br>
              <a:rPr lang="ru-RU" sz="3100" dirty="0" smtClean="0"/>
            </a:br>
            <a:r>
              <a:rPr lang="ru-RU" sz="3100" dirty="0" smtClean="0"/>
              <a:t>                               старший воспитатель: Шлычкова О.В.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32656"/>
            <a:ext cx="7992888" cy="72008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общеобразовательное учреждение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«Детский сад №20 комбинированного вида»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320"/>
            <a:ext cx="7962088" cy="778416"/>
          </a:xfrm>
        </p:spPr>
        <p:txBody>
          <a:bodyPr/>
          <a:lstStyle/>
          <a:p>
            <a:r>
              <a:rPr lang="ru-RU" dirty="0" smtClean="0"/>
              <a:t>Анализ готовности проектов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88720"/>
          <a:ext cx="864095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016224"/>
                <a:gridCol w="1296144"/>
                <a:gridCol w="1368152"/>
                <a:gridCol w="1879064"/>
                <a:gridCol w="1577318"/>
              </a:tblGrid>
              <a:tr h="80562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</a:p>
                    <a:p>
                      <a:pPr algn="ctr"/>
                      <a:r>
                        <a:rPr lang="ru-RU" sz="1600" dirty="0" err="1" smtClean="0"/>
                        <a:t>п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Ф.И.О.</a:t>
                      </a:r>
                      <a:r>
                        <a:rPr lang="ru-RU" sz="1600" baseline="0" dirty="0" smtClean="0"/>
                        <a:t> педагога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Возрастная группа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Разработка проекта  %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Ответственные </a:t>
                      </a:r>
                    </a:p>
                    <a:p>
                      <a:pPr algn="ctr"/>
                      <a:r>
                        <a:rPr lang="ru-RU" sz="1600" dirty="0" smtClean="0"/>
                        <a:t>за методическое пособие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Общая готовность метод пособия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Попкова Т.В.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младшая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Попкова  Т.В.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Субботкина О.А.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младшая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Субботкина О.А.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Аброськина Е.А.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младшая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Ефремова Н.А.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младшая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Юсупова А.Р.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Юсупова А.Р.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Гудожникова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Ю.А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Маралина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Ю.А.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Пурцакина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Н.М.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50 %</a:t>
                      </a:r>
                      <a:endParaRPr lang="ru-RU" sz="24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Бурцева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Бурцева О.В.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3029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Хайрова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М.А.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7" y="188640"/>
          <a:ext cx="8640960" cy="654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2016225"/>
                <a:gridCol w="1296144"/>
                <a:gridCol w="1368152"/>
                <a:gridCol w="1879065"/>
                <a:gridCol w="157731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</a:p>
                    <a:p>
                      <a:pPr algn="ctr"/>
                      <a:r>
                        <a:rPr lang="ru-RU" sz="1600" dirty="0" err="1" smtClean="0"/>
                        <a:t>п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Ф.И.О.</a:t>
                      </a:r>
                      <a:r>
                        <a:rPr lang="ru-RU" sz="1600" baseline="0" dirty="0" smtClean="0"/>
                        <a:t> педагога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Возрастная группа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Разработка проекта  %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Ответственные </a:t>
                      </a:r>
                    </a:p>
                    <a:p>
                      <a:pPr algn="ctr"/>
                      <a:r>
                        <a:rPr lang="ru-RU" sz="1600" dirty="0" smtClean="0"/>
                        <a:t>за методическое пособие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Общая готовность метод пособия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2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Черкасова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О.Н.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Стар.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логопед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Черкасова О.Н.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2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Валеева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А.К.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Старшая логопед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Радаева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Радаева И.А.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Кудашкина Л.А.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Медведьева О.С.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Финогенова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С.О.</a:t>
                      </a:r>
                      <a:endParaRPr lang="ru-RU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Кондракова Е.И.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логопед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группа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Кондракова Е.И.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043608" y="215469"/>
            <a:ext cx="74168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 материал по  проектам  через музыкальные праздники.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7" name="Picture 3" descr="C:\Documents and Settings\комп\Рабочий стол\IMG_35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89040"/>
            <a:ext cx="2736304" cy="1844244"/>
          </a:xfrm>
          <a:prstGeom prst="rect">
            <a:avLst/>
          </a:prstGeom>
          <a:noFill/>
        </p:spPr>
      </p:pic>
      <p:pic>
        <p:nvPicPr>
          <p:cNvPr id="41988" name="Picture 4" descr="C:\Documents and Settings\комп\Рабочий стол\IMG_35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867573"/>
            <a:ext cx="2520280" cy="20573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043608" y="3117284"/>
            <a:ext cx="78488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29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Инструктором по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составлен план реализации выше указанных блоков через занятия физической культурой;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971600" y="5707995"/>
            <a:ext cx="7992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Получены новые заявки в рамках темы «Мини-музей единого образа» от новых педагогов.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60648"/>
            <a:ext cx="4536504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Работа с детьми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88840"/>
            <a:ext cx="345638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проектов в образовательную деятельность детей во всех возрастных группах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8064" y="1988840"/>
            <a:ext cx="345638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новой образовательной услуги по нетрадиционному рисованию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221088"/>
            <a:ext cx="3456384" cy="158417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 ОО «Художественно-эстетическое развитие дошкольников»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2915816" y="908720"/>
            <a:ext cx="731520" cy="1072136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5796136" y="908720"/>
            <a:ext cx="731520" cy="108012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8100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педагогического наблюдения по освоению </a:t>
            </a:r>
          </a:p>
          <a:p>
            <a:pPr algn="ctr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области «</a:t>
            </a:r>
            <a:r>
              <a:rPr lang="ru-RU" sz="20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Художественное-эстетическое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развитие»</a:t>
            </a: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69269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Дата проведения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пед.наблюдения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май 2022 год .Общее количество детей 214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них обследовано 208 детей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4068784"/>
              </p:ext>
            </p:extLst>
          </p:nvPr>
        </p:nvGraphicFramePr>
        <p:xfrm>
          <a:off x="1259632" y="1484784"/>
          <a:ext cx="75608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868144" y="5445224"/>
            <a:ext cx="3275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баллов- 29 человек-14%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балла – 46 человек 24%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балла – 54 человек – 26%;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балла- 49 человек – 24%;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балл – 25 человек –12%.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10702370"/>
              </p:ext>
            </p:extLst>
          </p:nvPr>
        </p:nvGraphicFramePr>
        <p:xfrm>
          <a:off x="1043608" y="404665"/>
          <a:ext cx="7488832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4437112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Низкий уровень – 25 человека – 12%.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Средний уровень – 103 человек – 50%;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Высокий уровень – 75 человека – 35%;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805264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Общеобразовательная программа по МДОУ «Детский сад №20 комбинированного вида» усвоена на 85% 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260648"/>
            <a:ext cx="4464496" cy="792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Работа с родителями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204864"/>
            <a:ext cx="2808312" cy="13681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Семейный клуб «Фантазеры»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2132856"/>
            <a:ext cx="2880320" cy="136815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Выпуск газеты «Горошинки»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3933056"/>
            <a:ext cx="2880320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2727544">
            <a:off x="2994846" y="125070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8386410">
            <a:off x="5910744" y="116553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10800000">
            <a:off x="4355976" y="1556792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260648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анкетирования родителей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«Как на ваш взгляд проходит инновация в ДОУ. </a:t>
            </a:r>
          </a:p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 участие, мнение, советы…».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88639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инновационной деятельности, осуществляемой ДОУ.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0665144"/>
              </p:ext>
            </p:extLst>
          </p:nvPr>
        </p:nvGraphicFramePr>
        <p:xfrm>
          <a:off x="1042988" y="1916832"/>
          <a:ext cx="6777037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9"/>
            <a:ext cx="4734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Принимаете ли вы участие в инновационной деятельности ДОУ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2248643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676456" cy="43924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Направление инновационной  деятельности 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3200" dirty="0" smtClean="0"/>
              <a:t>Художественно-эстетическое образование детей дошкольного возраста посредством проектной деятельности».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Приказ №01-02/125 от 27.05.2019г.</a:t>
            </a:r>
            <a:r>
              <a:rPr lang="ru-RU" sz="3200" i="1" dirty="0" smtClean="0"/>
              <a:t> Администрация г.о. Саранск Департамент по социальной политике Управления образования.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32657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да, то в чём выражается Ваше участие в вашей группе.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52863466"/>
              </p:ext>
            </p:extLst>
          </p:nvPr>
        </p:nvGraphicFramePr>
        <p:xfrm>
          <a:off x="611560" y="1556792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33265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Владеете ли вы информацией о том, какие инновационные методы используются в вашей группе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6993526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6064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ли вы повышать свою компетентность в данном направлении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3009029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48681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Размещается ли информация по инновации в родительском чате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521383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548680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посещаете сайт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2129292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04665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ли в группе условия для творческого развития детей?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5681415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каких формах вы хотели бы получать помощь по вопросам инновации от педагогов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1166843"/>
            <a:ext cx="57606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-Родительские собрания, конференции, лекции, групповые дискуссии, тематические консультации, семинары-практикумы – 35/22.2%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Индивидуальные беседы и консультации – 37/23.5%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Информационные листки, газеты, буклеты – 35/22.25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Тематические выставки, папки – 35/22.2%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Дни открытых дверей, родительские клубы, гостиные – 33/21%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тематических праздников, развлечений с участием детей, родителей и педагогов – 96/61.1%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Посещение педагогами семьи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6064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Хотите ли поделиться опытом художественно-эстетического развития ребёнка в семье?</a:t>
            </a:r>
            <a:endParaRPr lang="ru-RU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723461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043608" y="57640"/>
            <a:ext cx="792088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5.Перспективы и направления дальнейшей деятельности: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solidFill>
                <a:srgbClr val="181818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181818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  Продолжать внедрение инновационных технологий в воспитательно-образовательный процесс.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  Расширять спектр издательской деятельности педагогов (публикация статей, методических рекомендаций, программ, методических пособий).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  Совершенствовать развивающую предметно- пространственную среду, способствующую творческому развитию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  Продолжать внедрять инновационные формы взаимодействия с родителями, предполагающие построение партнерских отношений педагогов с семьями воспитанников.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18181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Задачи поставленные на 2021-2022 учебный год успешно реализованы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37307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518457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основании приказа № 537  от 01.09.2021 года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 создании творческой группы»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МДОУ «Детский сад № 20 комбинированного вида»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была создана творческая группа для осуществления воспитательно-образовательного процесса, реализации годового плана работы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2021-2022 учебный год.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Руководитель-старший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воспитатель Шлычкова О.В.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320"/>
            <a:ext cx="8712968" cy="50988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работы творческой группы: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Организация работы в инновационном режиме».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работы творческой группы: </a:t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Внедрять и развивать нормативно- методологическую 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базу ведения инновационной  деятельности»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320"/>
            <a:ext cx="8178112" cy="5890984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1.Разработка (совершенствование) и реализация рабочих программ по развитию художественно-продуктивной, театрализованной деятельности, музыкального развития   детей дошкольного возраста через инновационную проектную технологию. Формирование приложений (проектов).    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Разработка программ дополнительного образования по развитию художественно-эстетических способностей детей.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Внедрение и реализация сложившейся системы в практику работы со всеми звеньями ( педагоги-дети-родители)  инновационной деятельности.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6864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1.</a:t>
            </a:r>
            <a:r>
              <a:rPr lang="ru-RU" sz="2800" dirty="0" smtClean="0"/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Дорожная карта (план мероприятий)программы инновационной деятельности 2021-2022 учебный год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1412776"/>
            <a:ext cx="446449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1.Разработка документов по направлению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2420888"/>
            <a:ext cx="4464496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Работа с кадрами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3501008"/>
            <a:ext cx="4464496" cy="792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Работа с детьми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55776" y="4581128"/>
            <a:ext cx="4464496" cy="792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Работа с родителями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55776" y="5661248"/>
            <a:ext cx="4464496" cy="79208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5.Сотрудничество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внешними организациями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2.Основное содержание деятельности </a:t>
            </a:r>
            <a:b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(проведенные мероприятия)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980728"/>
            <a:ext cx="4464496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1.Разработка документов по направлению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3140968"/>
            <a:ext cx="2376264" cy="13681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творческой группы  разработка плана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920" y="3068960"/>
            <a:ext cx="2304256" cy="14401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Доработка  рабочих программ и проектов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60232" y="3068960"/>
            <a:ext cx="2232248" cy="1440160"/>
          </a:xfrm>
          <a:prstGeom prst="roundRect">
            <a:avLst>
              <a:gd name="adj" fmla="val 1570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выпуску газеты «Горошинки»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трелка углом вверх 36"/>
          <p:cNvSpPr/>
          <p:nvPr/>
        </p:nvSpPr>
        <p:spPr>
          <a:xfrm rot="10800000">
            <a:off x="2051720" y="2060848"/>
            <a:ext cx="648072" cy="731520"/>
          </a:xfrm>
          <a:prstGeom prst="bentUpArrow">
            <a:avLst>
              <a:gd name="adj1" fmla="val 23106"/>
              <a:gd name="adj2" fmla="val 25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углом вверх 37"/>
          <p:cNvSpPr/>
          <p:nvPr/>
        </p:nvSpPr>
        <p:spPr>
          <a:xfrm rot="10800000" flipH="1">
            <a:off x="7164288" y="2060848"/>
            <a:ext cx="589768" cy="65951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4860032" y="2060848"/>
            <a:ext cx="360040" cy="690376"/>
          </a:xfrm>
          <a:prstGeom prst="downArrow">
            <a:avLst>
              <a:gd name="adj1" fmla="val 4230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60648"/>
            <a:ext cx="4464496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Работа с кадрами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4509120"/>
            <a:ext cx="3024336" cy="15841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 продвижения проекта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988840"/>
            <a:ext cx="3312368" cy="17281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педагогов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 правильном ли  направлении идет инновация. Ваши предложения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2060848"/>
            <a:ext cx="3384376" cy="17281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проблем апробации и реализации инновационного процесса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3131840" y="1124744"/>
            <a:ext cx="576064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6156176" y="1124744"/>
            <a:ext cx="720080" cy="864096"/>
          </a:xfrm>
          <a:prstGeom prst="curvedLeftArrow">
            <a:avLst>
              <a:gd name="adj1" fmla="val 25000"/>
              <a:gd name="adj2" fmla="val 50000"/>
              <a:gd name="adj3" fmla="val 29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788024" y="15567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60648"/>
            <a:ext cx="4464496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 Работа с кадрами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9675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Доработаны  основные фундаментальные  проекты инновационной деятельности во всех возрастных группах по 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изо-деятельности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по их реализации (развернутые конспекты, материалы к ним и результаты практической работы с детьми: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«Праздничный калейдоскоп», «Хоровод круглый год», «В мире животных», «Во саду ли в огороде», «В гостях у сказки», «Не забывая старину воплощаем в новизну», «Мой дом, моя семья, моя Родина», «Неизведанный мир»;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Формируется весь материал   в рамках 8 блоков по возрастным группам в методические пособия. За летний период планируем распечатать и сброшюровать.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1196</TotalTime>
  <Words>938</Words>
  <Application>Microsoft Office PowerPoint</Application>
  <PresentationFormat>Экран (4:3)</PresentationFormat>
  <Paragraphs>222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Аналитический отчет о результатах работы творческой группы в рамках инновационной деятельности за 2021-2022 учебный год .  Подготовила: руководитель творческой группы                                старший воспитатель: Шлычкова О.В.</vt:lpstr>
      <vt:lpstr>  Направление инновационной  деятельности :  «Художественно-эстетическое образование детей дошкольного возраста посредством проектной деятельности».  Приказ №01-02/125 от 27.05.2019г. Администрация г.о. Саранск Департамент по социальной политике Управления образования. </vt:lpstr>
      <vt:lpstr>На основании приказа № 537  от 01.09.2021 года  «О создании творческой группы»  в МДОУ «Детский сад № 20 комбинированного вида» была создана творческая группа для осуществления воспитательно-образовательного процесса, реализации годового плана работы  на 2021-2022 учебный год.  Руководитель-старший воспитатель Шлычкова О.В. </vt:lpstr>
      <vt:lpstr>  Тема работы творческой группы:   « Организация работы в инновационном режиме».  Цель работы творческой группы:   «Внедрять и развивать нормативно- методологическую  базу ведения инновационной  деятельности»  </vt:lpstr>
      <vt:lpstr>Задачи: 1.Разработка (совершенствование) и реализация рабочих программ по развитию художественно-продуктивной, театрализованной деятельности, музыкального развития   детей дошкольного возраста через инновационную проектную технологию. Формирование приложений (проектов).      2. Разработка программ дополнительного образования по развитию художественно-эстетических способностей детей.     3.  Внедрение и реализация сложившейся системы в практику работы со всеми звеньями ( педагоги-дети-родители)  инновационной деятельности. </vt:lpstr>
      <vt:lpstr> 1. Дорожная карта (план мероприятий)программы инновационной деятельности 2021-2022 учебный год</vt:lpstr>
      <vt:lpstr>Слайд 7</vt:lpstr>
      <vt:lpstr>Слайд 8</vt:lpstr>
      <vt:lpstr>Слайд 9</vt:lpstr>
      <vt:lpstr>Анализ готовности проектов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</cp:lastModifiedBy>
  <cp:revision>145</cp:revision>
  <dcterms:modified xsi:type="dcterms:W3CDTF">2000-01-08T07:19:01Z</dcterms:modified>
</cp:coreProperties>
</file>