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26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7E78B7D-1828-454C-B3F8-B326816A1478}" type="datetimeFigureOut">
              <a:rPr lang="ru-RU"/>
              <a:pPr>
                <a:defRPr/>
              </a:pPr>
              <a:t>27.04.2020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151C17A-24BE-4FC5-A1BC-909F79FC171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0123E38-D4DE-4FDC-8BE7-D44E3235E7BB}" type="datetimeFigureOut">
              <a:rPr lang="ru-RU"/>
              <a:pPr>
                <a:defRPr/>
              </a:pPr>
              <a:t>27.04.2020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7FB193D-A97A-4B9F-8F24-DAF97AAB5E7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238617F-7126-4D65-B933-7ECF52C33E3F}" type="datetimeFigureOut">
              <a:rPr lang="ru-RU"/>
              <a:pPr>
                <a:defRPr/>
              </a:pPr>
              <a:t>27.04.2020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0991B7F-36C1-4386-BC4B-54D38DCF8009}"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E778678-4F26-42A8-A67F-775D7CFFF113}" type="datetimeFigureOut">
              <a:rPr lang="ru-RU"/>
              <a:pPr>
                <a:defRPr/>
              </a:pPr>
              <a:t>27.04.2020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BCDC0DB-8E7F-42E5-9E97-CAD552B636F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C6F1C1A-F83E-4DA1-B80D-FB8EC69E6D21}" type="datetimeFigureOut">
              <a:rPr lang="ru-RU"/>
              <a:pPr>
                <a:defRPr/>
              </a:pPr>
              <a:t>27.04.2020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769ACCA-965C-426B-9C31-673AD5DADCFD}"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B8FEA2D-387F-4979-8DCB-BF89324EF9AE}" type="datetimeFigureOut">
              <a:rPr lang="ru-RU"/>
              <a:pPr>
                <a:defRPr/>
              </a:pPr>
              <a:t>27.04.2020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1B732A2-6BF6-41CF-8F7F-93E96733D3D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5603513-537C-4E37-BF38-D8E0DC2E37D4}" type="datetimeFigureOut">
              <a:rPr lang="ru-RU"/>
              <a:pPr>
                <a:defRPr/>
              </a:pPr>
              <a:t>27.04.2020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9C3A405-940C-4826-A161-BBB400EFD5A5}"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3C7D0A3-55A1-4111-9A89-D3D511AD2F63}" type="datetimeFigureOut">
              <a:rPr lang="ru-RU"/>
              <a:pPr>
                <a:defRPr/>
              </a:pPr>
              <a:t>27.04.2020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DDE15779-820B-4DB1-AB85-2874D78AA775}"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FE98983-F73F-42D0-9CB3-C3F4F200F639}" type="datetimeFigureOut">
              <a:rPr lang="ru-RU"/>
              <a:pPr>
                <a:defRPr/>
              </a:pPr>
              <a:t>27.04.2020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A942C6E-99E0-468B-AA30-7A555E2DEF61}"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4049BF2-446E-4EE9-B0BB-7687471DBEEC}" type="datetimeFigureOut">
              <a:rPr lang="ru-RU"/>
              <a:pPr>
                <a:defRPr/>
              </a:pPr>
              <a:t>27.04.2020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702BD24-E8AA-4804-9A2C-1DD8BA55175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BF0784B-CA4C-4C5D-9B68-649F0333A851}" type="datetimeFigureOut">
              <a:rPr lang="ru-RU"/>
              <a:pPr>
                <a:defRPr/>
              </a:pPr>
              <a:t>27.04.2020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0311E54-4BB6-41ED-98E3-53319EE71BA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9AA111E-50DB-4F6A-8919-ACC9B201BC54}" type="datetimeFigureOut">
              <a:rPr lang="ru-RU"/>
              <a:pPr>
                <a:defRPr/>
              </a:pPr>
              <a:t>27.04.2020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6720CF8-D28A-4CF0-898A-0AB76B09198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684213" y="836613"/>
            <a:ext cx="7918450" cy="2763837"/>
          </a:xfrm>
        </p:spPr>
        <p:txBody>
          <a:bodyPr rtlCol="0">
            <a:normAutofit fontScale="90000"/>
          </a:bodyPr>
          <a:lstStyle/>
          <a:p>
            <a:pPr eaLnBrk="1" fontAlgn="auto" hangingPunct="1">
              <a:spcAft>
                <a:spcPts val="0"/>
              </a:spcAft>
              <a:defRPr/>
            </a:pPr>
            <a:r>
              <a:rPr lang="ru-RU" b="1" i="1" dirty="0" smtClean="0">
                <a:solidFill>
                  <a:srgbClr val="7030A0"/>
                </a:solidFill>
                <a:latin typeface="Arial Black" pitchFamily="34" charset="0"/>
              </a:rPr>
              <a:t>Чудеса нетрадиционных техник рисования в режиме самоизоляции</a:t>
            </a:r>
            <a:endParaRPr lang="ru-RU" b="1" i="1" dirty="0">
              <a:solidFill>
                <a:srgbClr val="7030A0"/>
              </a:solidFill>
              <a:latin typeface="Arial Black" pitchFamily="34" charset="0"/>
            </a:endParaRPr>
          </a:p>
        </p:txBody>
      </p:sp>
      <p:sp>
        <p:nvSpPr>
          <p:cNvPr id="13315" name="Подзаголовок 2"/>
          <p:cNvSpPr>
            <a:spLocks noGrp="1"/>
          </p:cNvSpPr>
          <p:nvPr>
            <p:ph type="subTitle" idx="1"/>
          </p:nvPr>
        </p:nvSpPr>
        <p:spPr>
          <a:xfrm>
            <a:off x="468313" y="3886200"/>
            <a:ext cx="8424862" cy="2206625"/>
          </a:xfrm>
        </p:spPr>
        <p:txBody>
          <a:bodyPr/>
          <a:lstStyle/>
          <a:p>
            <a:pPr eaLnBrk="1" hangingPunct="1"/>
            <a:r>
              <a:rPr lang="ru-RU" sz="3000" b="1" smtClean="0">
                <a:solidFill>
                  <a:srgbClr val="7030A0"/>
                </a:solidFill>
                <a:latin typeface="Arial Black" pitchFamily="34" charset="0"/>
              </a:rPr>
              <a:t>Автор:                                  Спиридонова Марина Николаевна, воспитатель </a:t>
            </a:r>
            <a:r>
              <a:rPr lang="ru-RU" sz="3000" b="1" smtClean="0">
                <a:solidFill>
                  <a:srgbClr val="7030A0"/>
                </a:solidFill>
                <a:latin typeface="Arial" charset="0"/>
              </a:rPr>
              <a:t> </a:t>
            </a:r>
            <a:r>
              <a:rPr lang="ru-RU" sz="3000" b="1" smtClean="0">
                <a:solidFill>
                  <a:srgbClr val="7030A0"/>
                </a:solidFill>
                <a:latin typeface="Arial Black" pitchFamily="34" charset="0"/>
              </a:rPr>
              <a:t>МАДОУ                             </a:t>
            </a:r>
            <a:r>
              <a:rPr lang="ru-RU" sz="3000" b="1" smtClean="0">
                <a:solidFill>
                  <a:srgbClr val="7030A0"/>
                </a:solidFill>
                <a:latin typeface="Arial" charset="0"/>
              </a:rPr>
              <a:t>«</a:t>
            </a:r>
            <a:r>
              <a:rPr lang="ru-RU" sz="3000" b="1" smtClean="0">
                <a:solidFill>
                  <a:srgbClr val="7030A0"/>
                </a:solidFill>
                <a:latin typeface="Arial Black" pitchFamily="34" charset="0"/>
              </a:rPr>
              <a:t>ЦРР-детский сад №58</a:t>
            </a:r>
            <a:r>
              <a:rPr lang="ru-RU" sz="3000" b="1" smtClean="0">
                <a:solidFill>
                  <a:srgbClr val="7030A0"/>
                </a:solidFill>
                <a:latin typeface="Arial"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2530" name="Заголовок 1"/>
          <p:cNvSpPr>
            <a:spLocks noGrp="1"/>
          </p:cNvSpPr>
          <p:nvPr>
            <p:ph type="ctrTitle"/>
          </p:nvPr>
        </p:nvSpPr>
        <p:spPr>
          <a:xfrm>
            <a:off x="1331913" y="115888"/>
            <a:ext cx="7812087" cy="1512887"/>
          </a:xfrm>
        </p:spPr>
        <p:txBody>
          <a:bodyPr/>
          <a:lstStyle/>
          <a:p>
            <a:pPr eaLnBrk="1" hangingPunct="1"/>
            <a:r>
              <a:rPr lang="ru-RU" b="1" i="1" smtClean="0">
                <a:solidFill>
                  <a:srgbClr val="7030A0"/>
                </a:solidFill>
                <a:latin typeface="Arial Black" pitchFamily="34" charset="0"/>
              </a:rPr>
              <a:t>Монотипия пейзажная</a:t>
            </a:r>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dirty="0"/>
          </a:p>
        </p:txBody>
      </p:sp>
      <p:pic>
        <p:nvPicPr>
          <p:cNvPr id="22532" name="Picture 2"/>
          <p:cNvPicPr>
            <a:picLocks noChangeAspect="1" noChangeArrowheads="1"/>
          </p:cNvPicPr>
          <p:nvPr/>
        </p:nvPicPr>
        <p:blipFill>
          <a:blip r:embed="rId3"/>
          <a:srcRect/>
          <a:stretch>
            <a:fillRect/>
          </a:stretch>
        </p:blipFill>
        <p:spPr bwMode="auto">
          <a:xfrm>
            <a:off x="179388" y="1989138"/>
            <a:ext cx="4248150" cy="3514725"/>
          </a:xfrm>
          <a:prstGeom prst="rect">
            <a:avLst/>
          </a:prstGeom>
          <a:noFill/>
          <a:ln w="9525">
            <a:noFill/>
            <a:miter lim="800000"/>
            <a:headEnd/>
            <a:tailEnd/>
          </a:ln>
        </p:spPr>
      </p:pic>
      <p:pic>
        <p:nvPicPr>
          <p:cNvPr id="22533" name="Picture 3"/>
          <p:cNvPicPr>
            <a:picLocks noChangeAspect="1" noChangeArrowheads="1"/>
          </p:cNvPicPr>
          <p:nvPr/>
        </p:nvPicPr>
        <p:blipFill>
          <a:blip r:embed="rId4"/>
          <a:srcRect/>
          <a:stretch>
            <a:fillRect/>
          </a:stretch>
        </p:blipFill>
        <p:spPr bwMode="auto">
          <a:xfrm>
            <a:off x="4716463" y="1341438"/>
            <a:ext cx="4176712" cy="53276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4" name="Заголовок 1"/>
          <p:cNvSpPr>
            <a:spLocks noGrp="1"/>
          </p:cNvSpPr>
          <p:nvPr>
            <p:ph type="ctrTitle"/>
          </p:nvPr>
        </p:nvSpPr>
        <p:spPr>
          <a:xfrm>
            <a:off x="1763713" y="0"/>
            <a:ext cx="7380287" cy="1700213"/>
          </a:xfrm>
        </p:spPr>
        <p:txBody>
          <a:bodyPr/>
          <a:lstStyle/>
          <a:p>
            <a:pPr eaLnBrk="1" hangingPunct="1"/>
            <a:r>
              <a:rPr lang="ru-RU" sz="3600" b="1" i="1" smtClean="0">
                <a:solidFill>
                  <a:srgbClr val="7030A0"/>
                </a:solidFill>
                <a:latin typeface="Arial Black" pitchFamily="34" charset="0"/>
              </a:rPr>
              <a:t>Рисование тычками жесткой кисти</a:t>
            </a:r>
          </a:p>
        </p:txBody>
      </p:sp>
      <p:sp>
        <p:nvSpPr>
          <p:cNvPr id="23555" name="Подзаголовок 2"/>
          <p:cNvSpPr>
            <a:spLocks noGrp="1"/>
          </p:cNvSpPr>
          <p:nvPr>
            <p:ph type="subTitle" idx="1"/>
          </p:nvPr>
        </p:nvSpPr>
        <p:spPr>
          <a:xfrm>
            <a:off x="179388" y="1484313"/>
            <a:ext cx="8856662" cy="4154487"/>
          </a:xfrm>
        </p:spPr>
        <p:txBody>
          <a:bodyPr/>
          <a:lstStyle/>
          <a:p>
            <a:pPr algn="just" eaLnBrk="1" hangingPunct="1"/>
            <a:r>
              <a:rPr lang="ru-RU" sz="2000" smtClean="0">
                <a:solidFill>
                  <a:srgbClr val="7030A0"/>
                </a:solidFill>
                <a:latin typeface="Arial Black" pitchFamily="34" charset="0"/>
              </a:rPr>
              <a:t>	</a:t>
            </a:r>
            <a:r>
              <a:rPr lang="ru-RU" sz="1800" smtClean="0">
                <a:solidFill>
                  <a:srgbClr val="7030A0"/>
                </a:solidFill>
                <a:latin typeface="Arial Black" pitchFamily="34" charset="0"/>
              </a:rPr>
              <a:t>Иногда, рисуя животных, мы закрашиваем их шерсть одним сплошным цветом. Шерсть получается гладкой, прилизанной. Как же можно передать пушистость меха животного или объемность поверхности? Один из них – с помощью тычков жесткой кистью. Особая пушистость или колючесть получается только при использовании совершенно сухой кисточки с небольшим количеством краски.</a:t>
            </a:r>
          </a:p>
        </p:txBody>
      </p:sp>
      <p:pic>
        <p:nvPicPr>
          <p:cNvPr id="23556" name="Picture 2"/>
          <p:cNvPicPr>
            <a:picLocks noChangeAspect="1" noChangeArrowheads="1"/>
          </p:cNvPicPr>
          <p:nvPr/>
        </p:nvPicPr>
        <p:blipFill>
          <a:blip r:embed="rId3"/>
          <a:srcRect/>
          <a:stretch>
            <a:fillRect/>
          </a:stretch>
        </p:blipFill>
        <p:spPr bwMode="auto">
          <a:xfrm>
            <a:off x="179388" y="3644900"/>
            <a:ext cx="2952750" cy="3071813"/>
          </a:xfrm>
          <a:prstGeom prst="rect">
            <a:avLst/>
          </a:prstGeom>
          <a:noFill/>
          <a:ln w="9525">
            <a:noFill/>
            <a:miter lim="800000"/>
            <a:headEnd/>
            <a:tailEnd/>
          </a:ln>
        </p:spPr>
      </p:pic>
      <p:pic>
        <p:nvPicPr>
          <p:cNvPr id="23557" name="Picture 3"/>
          <p:cNvPicPr>
            <a:picLocks noChangeAspect="1" noChangeArrowheads="1"/>
          </p:cNvPicPr>
          <p:nvPr/>
        </p:nvPicPr>
        <p:blipFill>
          <a:blip r:embed="rId4"/>
          <a:srcRect/>
          <a:stretch>
            <a:fillRect/>
          </a:stretch>
        </p:blipFill>
        <p:spPr bwMode="auto">
          <a:xfrm>
            <a:off x="3384550" y="3570288"/>
            <a:ext cx="2374900" cy="3165475"/>
          </a:xfrm>
          <a:prstGeom prst="rect">
            <a:avLst/>
          </a:prstGeom>
          <a:noFill/>
          <a:ln w="9525">
            <a:noFill/>
            <a:miter lim="800000"/>
            <a:headEnd/>
            <a:tailEnd/>
          </a:ln>
        </p:spPr>
      </p:pic>
      <p:pic>
        <p:nvPicPr>
          <p:cNvPr id="23558" name="Picture 4"/>
          <p:cNvPicPr>
            <a:picLocks noChangeAspect="1" noChangeArrowheads="1"/>
          </p:cNvPicPr>
          <p:nvPr/>
        </p:nvPicPr>
        <p:blipFill>
          <a:blip r:embed="rId5"/>
          <a:srcRect/>
          <a:stretch>
            <a:fillRect/>
          </a:stretch>
        </p:blipFill>
        <p:spPr bwMode="auto">
          <a:xfrm>
            <a:off x="6011863" y="3589338"/>
            <a:ext cx="2881312" cy="316388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4578" name="Заголовок 1"/>
          <p:cNvSpPr>
            <a:spLocks noGrp="1"/>
          </p:cNvSpPr>
          <p:nvPr>
            <p:ph type="ctrTitle"/>
          </p:nvPr>
        </p:nvSpPr>
        <p:spPr>
          <a:xfrm>
            <a:off x="1763713" y="0"/>
            <a:ext cx="7380287" cy="1125538"/>
          </a:xfrm>
        </p:spPr>
        <p:txBody>
          <a:bodyPr/>
          <a:lstStyle/>
          <a:p>
            <a:pPr eaLnBrk="1" hangingPunct="1"/>
            <a:r>
              <a:rPr lang="ru-RU" sz="3600" b="1" i="1" smtClean="0">
                <a:solidFill>
                  <a:srgbClr val="7030A0"/>
                </a:solidFill>
                <a:latin typeface="Arial Black" pitchFamily="34" charset="0"/>
              </a:rPr>
              <a:t>«Набрызг» зубной щеткой</a:t>
            </a:r>
          </a:p>
        </p:txBody>
      </p:sp>
      <p:sp>
        <p:nvSpPr>
          <p:cNvPr id="24579" name="Подзаголовок 2"/>
          <p:cNvSpPr>
            <a:spLocks noGrp="1"/>
          </p:cNvSpPr>
          <p:nvPr>
            <p:ph type="subTitle" idx="1"/>
          </p:nvPr>
        </p:nvSpPr>
        <p:spPr>
          <a:xfrm>
            <a:off x="107950" y="1268413"/>
            <a:ext cx="8928100" cy="1944687"/>
          </a:xfrm>
        </p:spPr>
        <p:txBody>
          <a:bodyPr/>
          <a:lstStyle/>
          <a:p>
            <a:pPr algn="just" eaLnBrk="1" hangingPunct="1"/>
            <a:r>
              <a:rPr lang="ru-RU" sz="1800" smtClean="0">
                <a:solidFill>
                  <a:srgbClr val="7030A0"/>
                </a:solidFill>
                <a:latin typeface="Arial Black" pitchFamily="34" charset="0"/>
              </a:rPr>
              <a:t>	Набрызг используют для рисования падающего снега, звездного неба, для тонирования листа. Для получения силуэтного изображения на фоне набрызга применяют шаблоны, а для многослойного набрызга используют несколько шаблонов. Их можно заготовить заранее или сделать в процессе занятия вместе с детьми, все зависит от цели, задач, времени занятия, умений и навыков детей. Обучение детей технике многослойного набрызга рекомендую начать только после того, как дети освоят простой набрызг.</a:t>
            </a:r>
          </a:p>
        </p:txBody>
      </p:sp>
      <p:pic>
        <p:nvPicPr>
          <p:cNvPr id="24580" name="Picture 2"/>
          <p:cNvPicPr>
            <a:picLocks noChangeAspect="1" noChangeArrowheads="1"/>
          </p:cNvPicPr>
          <p:nvPr/>
        </p:nvPicPr>
        <p:blipFill>
          <a:blip r:embed="rId3"/>
          <a:srcRect b="5191"/>
          <a:stretch>
            <a:fillRect/>
          </a:stretch>
        </p:blipFill>
        <p:spPr bwMode="auto">
          <a:xfrm>
            <a:off x="250825" y="3860800"/>
            <a:ext cx="3779838" cy="2898775"/>
          </a:xfrm>
          <a:prstGeom prst="rect">
            <a:avLst/>
          </a:prstGeom>
          <a:noFill/>
          <a:ln w="9525">
            <a:noFill/>
            <a:miter lim="800000"/>
            <a:headEnd/>
            <a:tailEnd/>
          </a:ln>
        </p:spPr>
      </p:pic>
      <p:pic>
        <p:nvPicPr>
          <p:cNvPr id="24581" name="Picture 3"/>
          <p:cNvPicPr>
            <a:picLocks noChangeAspect="1" noChangeArrowheads="1"/>
          </p:cNvPicPr>
          <p:nvPr/>
        </p:nvPicPr>
        <p:blipFill>
          <a:blip r:embed="rId4"/>
          <a:srcRect/>
          <a:stretch>
            <a:fillRect/>
          </a:stretch>
        </p:blipFill>
        <p:spPr bwMode="auto">
          <a:xfrm>
            <a:off x="4572000" y="3771900"/>
            <a:ext cx="4103688" cy="30765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srcRect/>
          <a:stretch>
            <a:fillRect/>
          </a:stretch>
        </p:blipFill>
        <p:spPr bwMode="auto">
          <a:xfrm>
            <a:off x="-26988" y="19050"/>
            <a:ext cx="9170988" cy="6858000"/>
          </a:xfrm>
          <a:prstGeom prst="rect">
            <a:avLst/>
          </a:prstGeom>
          <a:noFill/>
          <a:ln w="9525">
            <a:noFill/>
            <a:miter lim="800000"/>
            <a:headEnd/>
            <a:tailEnd/>
          </a:ln>
        </p:spPr>
      </p:pic>
      <p:sp>
        <p:nvSpPr>
          <p:cNvPr id="25602" name="Заголовок 1"/>
          <p:cNvSpPr>
            <a:spLocks noGrp="1"/>
          </p:cNvSpPr>
          <p:nvPr>
            <p:ph type="ctrTitle"/>
          </p:nvPr>
        </p:nvSpPr>
        <p:spPr>
          <a:xfrm>
            <a:off x="1692275" y="0"/>
            <a:ext cx="7451725" cy="1052513"/>
          </a:xfrm>
        </p:spPr>
        <p:txBody>
          <a:bodyPr/>
          <a:lstStyle/>
          <a:p>
            <a:pPr eaLnBrk="1" hangingPunct="1"/>
            <a:r>
              <a:rPr lang="ru-RU" sz="3200" b="1" i="1" smtClean="0">
                <a:solidFill>
                  <a:srgbClr val="7030A0"/>
                </a:solidFill>
                <a:latin typeface="Arial Black" pitchFamily="34" charset="0"/>
              </a:rPr>
              <a:t>Рисуем мыльными пузырями</a:t>
            </a:r>
          </a:p>
        </p:txBody>
      </p:sp>
      <p:sp>
        <p:nvSpPr>
          <p:cNvPr id="25603" name="Подзаголовок 2"/>
          <p:cNvSpPr>
            <a:spLocks noGrp="1"/>
          </p:cNvSpPr>
          <p:nvPr>
            <p:ph type="subTitle" idx="1"/>
          </p:nvPr>
        </p:nvSpPr>
        <p:spPr>
          <a:xfrm>
            <a:off x="179388" y="981075"/>
            <a:ext cx="8964612" cy="4657725"/>
          </a:xfrm>
        </p:spPr>
        <p:txBody>
          <a:bodyPr/>
          <a:lstStyle/>
          <a:p>
            <a:pPr algn="just" eaLnBrk="1" hangingPunct="1"/>
            <a:endParaRPr lang="ru-RU" sz="2000" smtClean="0">
              <a:solidFill>
                <a:srgbClr val="7030A0"/>
              </a:solidFill>
              <a:latin typeface="Arial Black" pitchFamily="34" charset="0"/>
            </a:endParaRPr>
          </a:p>
          <a:p>
            <a:pPr algn="just" eaLnBrk="1" hangingPunct="1"/>
            <a:r>
              <a:rPr lang="ru-RU" sz="2000" smtClean="0">
                <a:solidFill>
                  <a:srgbClr val="7030A0"/>
                </a:solidFill>
                <a:latin typeface="Arial Black" pitchFamily="34" charset="0"/>
              </a:rPr>
              <a:t>	Мыльные пузыри – переливающиеся всеми цветами радуги, всегда вызывают улыбку и восторг. А вы знаете, что мыльными пузырями можно рисовать? Это очень интересная техника, она порадует и взрослых, и детей. Можно не только дуть пузыри, но и делать их цветными, переносить на бумагу.</a:t>
            </a:r>
          </a:p>
        </p:txBody>
      </p:sp>
      <p:pic>
        <p:nvPicPr>
          <p:cNvPr id="25604" name="Picture 2"/>
          <p:cNvPicPr>
            <a:picLocks noChangeAspect="1" noChangeArrowheads="1"/>
          </p:cNvPicPr>
          <p:nvPr/>
        </p:nvPicPr>
        <p:blipFill>
          <a:blip r:embed="rId3"/>
          <a:srcRect r="23755"/>
          <a:stretch>
            <a:fillRect/>
          </a:stretch>
        </p:blipFill>
        <p:spPr bwMode="auto">
          <a:xfrm>
            <a:off x="-1588" y="3213100"/>
            <a:ext cx="4706938" cy="3467100"/>
          </a:xfrm>
          <a:prstGeom prst="rect">
            <a:avLst/>
          </a:prstGeom>
          <a:noFill/>
          <a:ln w="9525">
            <a:noFill/>
            <a:miter lim="800000"/>
            <a:headEnd/>
            <a:tailEnd/>
          </a:ln>
        </p:spPr>
      </p:pic>
      <p:pic>
        <p:nvPicPr>
          <p:cNvPr id="25605" name="Picture 3"/>
          <p:cNvPicPr>
            <a:picLocks noChangeAspect="1" noChangeArrowheads="1"/>
          </p:cNvPicPr>
          <p:nvPr/>
        </p:nvPicPr>
        <p:blipFill>
          <a:blip r:embed="rId4"/>
          <a:srcRect/>
          <a:stretch>
            <a:fillRect/>
          </a:stretch>
        </p:blipFill>
        <p:spPr bwMode="auto">
          <a:xfrm>
            <a:off x="5292725" y="2924175"/>
            <a:ext cx="3527425" cy="3911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6" name="Заголовок 1"/>
          <p:cNvSpPr>
            <a:spLocks noGrp="1"/>
          </p:cNvSpPr>
          <p:nvPr>
            <p:ph type="ctrTitle"/>
          </p:nvPr>
        </p:nvSpPr>
        <p:spPr>
          <a:xfrm>
            <a:off x="1692275" y="0"/>
            <a:ext cx="7451725" cy="1052513"/>
          </a:xfrm>
        </p:spPr>
        <p:txBody>
          <a:bodyPr/>
          <a:lstStyle/>
          <a:p>
            <a:pPr eaLnBrk="1" hangingPunct="1"/>
            <a:r>
              <a:rPr lang="ru-RU" sz="3000" smtClean="0">
                <a:solidFill>
                  <a:srgbClr val="7030A0"/>
                </a:solidFill>
                <a:latin typeface="Arial Black" pitchFamily="34" charset="0"/>
              </a:rPr>
              <a:t>Рисование ватными палочками</a:t>
            </a:r>
          </a:p>
        </p:txBody>
      </p:sp>
      <p:sp>
        <p:nvSpPr>
          <p:cNvPr id="26627" name="Подзаголовок 2"/>
          <p:cNvSpPr>
            <a:spLocks noGrp="1"/>
          </p:cNvSpPr>
          <p:nvPr>
            <p:ph type="subTitle" idx="1"/>
          </p:nvPr>
        </p:nvSpPr>
        <p:spPr>
          <a:xfrm>
            <a:off x="179388" y="1125538"/>
            <a:ext cx="8964612" cy="4513262"/>
          </a:xfrm>
        </p:spPr>
        <p:txBody>
          <a:bodyPr/>
          <a:lstStyle/>
          <a:p>
            <a:pPr algn="just" eaLnBrk="1" hangingPunct="1"/>
            <a:r>
              <a:rPr lang="ru-RU" sz="2000" smtClean="0">
                <a:solidFill>
                  <a:srgbClr val="7030A0"/>
                </a:solidFill>
                <a:latin typeface="Arial Black" pitchFamily="34" charset="0"/>
              </a:rPr>
              <a:t>	Рисование ватными палочками можно назвать одним из видов пуантилизма. Пуантилизм – это уникальное течение в живописи, которое в переводе с французского языка означает «писать по точкам». Картины такого плана писали многие художники. Например, шедеврами признаны картины Жоржа Сера. </a:t>
            </a:r>
          </a:p>
        </p:txBody>
      </p:sp>
      <p:pic>
        <p:nvPicPr>
          <p:cNvPr id="26628" name="Picture 2"/>
          <p:cNvPicPr>
            <a:picLocks noChangeAspect="1" noChangeArrowheads="1"/>
          </p:cNvPicPr>
          <p:nvPr/>
        </p:nvPicPr>
        <p:blipFill>
          <a:blip r:embed="rId3"/>
          <a:srcRect/>
          <a:stretch>
            <a:fillRect/>
          </a:stretch>
        </p:blipFill>
        <p:spPr bwMode="auto">
          <a:xfrm>
            <a:off x="179388" y="3429000"/>
            <a:ext cx="4572000" cy="3265488"/>
          </a:xfrm>
          <a:prstGeom prst="rect">
            <a:avLst/>
          </a:prstGeom>
          <a:noFill/>
          <a:ln w="9525">
            <a:noFill/>
            <a:miter lim="800000"/>
            <a:headEnd/>
            <a:tailEnd/>
          </a:ln>
        </p:spPr>
      </p:pic>
      <p:pic>
        <p:nvPicPr>
          <p:cNvPr id="26629" name="Picture 3"/>
          <p:cNvPicPr>
            <a:picLocks noChangeAspect="1" noChangeArrowheads="1"/>
          </p:cNvPicPr>
          <p:nvPr/>
        </p:nvPicPr>
        <p:blipFill>
          <a:blip r:embed="rId4"/>
          <a:srcRect/>
          <a:stretch>
            <a:fillRect/>
          </a:stretch>
        </p:blipFill>
        <p:spPr bwMode="auto">
          <a:xfrm>
            <a:off x="5148263" y="2997200"/>
            <a:ext cx="3846512" cy="29273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7650" name="Заголовок 1"/>
          <p:cNvSpPr>
            <a:spLocks noGrp="1"/>
          </p:cNvSpPr>
          <p:nvPr>
            <p:ph type="ctrTitle"/>
          </p:nvPr>
        </p:nvSpPr>
        <p:spPr>
          <a:xfrm>
            <a:off x="685800" y="0"/>
            <a:ext cx="7772400" cy="1125538"/>
          </a:xfrm>
        </p:spPr>
        <p:txBody>
          <a:bodyPr/>
          <a:lstStyle/>
          <a:p>
            <a:pPr eaLnBrk="1" hangingPunct="1"/>
            <a:r>
              <a:rPr lang="ru-RU" b="1" i="1" smtClean="0">
                <a:solidFill>
                  <a:srgbClr val="7030A0"/>
                </a:solidFill>
                <a:latin typeface="Arial Black" pitchFamily="34" charset="0"/>
              </a:rPr>
              <a:t>Фроттаж</a:t>
            </a:r>
          </a:p>
        </p:txBody>
      </p:sp>
      <p:sp>
        <p:nvSpPr>
          <p:cNvPr id="27651" name="Подзаголовок 2"/>
          <p:cNvSpPr>
            <a:spLocks noGrp="1"/>
          </p:cNvSpPr>
          <p:nvPr>
            <p:ph type="subTitle" idx="1"/>
          </p:nvPr>
        </p:nvSpPr>
        <p:spPr>
          <a:xfrm>
            <a:off x="323850" y="1196975"/>
            <a:ext cx="8712200" cy="1800225"/>
          </a:xfrm>
        </p:spPr>
        <p:txBody>
          <a:bodyPr/>
          <a:lstStyle/>
          <a:p>
            <a:pPr algn="just" eaLnBrk="1" hangingPunct="1"/>
            <a:r>
              <a:rPr lang="ru-RU" sz="1800" smtClean="0">
                <a:solidFill>
                  <a:srgbClr val="7030A0"/>
                </a:solidFill>
                <a:latin typeface="Arial Black" pitchFamily="34" charset="0"/>
              </a:rPr>
              <a:t>	Название техники «фроттаж» французского происхождения, означает «натирание». Лист бумаги располагается на плоском рельефном предмете. Затем, перемещаясь восковым мелком или не заточенным карандашом по поверхности, получаем оттиск, имитирующий основную фактуру. Чтобы выполнить рисунок, ребенку требуется некоторое усилие, т.к. мелок приходится держать «плашмя».</a:t>
            </a:r>
          </a:p>
        </p:txBody>
      </p:sp>
      <p:pic>
        <p:nvPicPr>
          <p:cNvPr id="27652" name="Picture 2"/>
          <p:cNvPicPr>
            <a:picLocks noChangeAspect="1" noChangeArrowheads="1"/>
          </p:cNvPicPr>
          <p:nvPr/>
        </p:nvPicPr>
        <p:blipFill>
          <a:blip r:embed="rId3"/>
          <a:srcRect/>
          <a:stretch>
            <a:fillRect/>
          </a:stretch>
        </p:blipFill>
        <p:spPr bwMode="auto">
          <a:xfrm>
            <a:off x="611188" y="3459163"/>
            <a:ext cx="2376487" cy="3360737"/>
          </a:xfrm>
          <a:prstGeom prst="rect">
            <a:avLst/>
          </a:prstGeom>
          <a:noFill/>
          <a:ln w="9525">
            <a:noFill/>
            <a:miter lim="800000"/>
            <a:headEnd/>
            <a:tailEnd/>
          </a:ln>
        </p:spPr>
      </p:pic>
      <p:pic>
        <p:nvPicPr>
          <p:cNvPr id="27653" name="Picture 3"/>
          <p:cNvPicPr>
            <a:picLocks noChangeAspect="1" noChangeArrowheads="1"/>
          </p:cNvPicPr>
          <p:nvPr/>
        </p:nvPicPr>
        <p:blipFill>
          <a:blip r:embed="rId4"/>
          <a:srcRect/>
          <a:stretch>
            <a:fillRect/>
          </a:stretch>
        </p:blipFill>
        <p:spPr bwMode="auto">
          <a:xfrm>
            <a:off x="3995738" y="3459163"/>
            <a:ext cx="4818062" cy="3302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8674" name="Заголовок 1"/>
          <p:cNvSpPr>
            <a:spLocks noGrp="1"/>
          </p:cNvSpPr>
          <p:nvPr>
            <p:ph type="ctrTitle"/>
          </p:nvPr>
        </p:nvSpPr>
        <p:spPr>
          <a:xfrm>
            <a:off x="685800" y="0"/>
            <a:ext cx="7772400" cy="1196975"/>
          </a:xfrm>
        </p:spPr>
        <p:txBody>
          <a:bodyPr/>
          <a:lstStyle/>
          <a:p>
            <a:pPr eaLnBrk="1" hangingPunct="1"/>
            <a:r>
              <a:rPr lang="ru-RU" b="1" i="1" smtClean="0">
                <a:solidFill>
                  <a:srgbClr val="7030A0"/>
                </a:solidFill>
                <a:latin typeface="Arial Black" pitchFamily="34" charset="0"/>
              </a:rPr>
              <a:t>Граттаж</a:t>
            </a:r>
          </a:p>
        </p:txBody>
      </p:sp>
      <p:sp>
        <p:nvSpPr>
          <p:cNvPr id="28675" name="Подзаголовок 2"/>
          <p:cNvSpPr>
            <a:spLocks noGrp="1"/>
          </p:cNvSpPr>
          <p:nvPr>
            <p:ph type="subTitle" idx="1"/>
          </p:nvPr>
        </p:nvSpPr>
        <p:spPr>
          <a:xfrm>
            <a:off x="539750" y="1052513"/>
            <a:ext cx="8353425" cy="2376487"/>
          </a:xfrm>
        </p:spPr>
        <p:txBody>
          <a:bodyPr/>
          <a:lstStyle/>
          <a:p>
            <a:pPr algn="just" eaLnBrk="1" hangingPunct="1"/>
            <a:r>
              <a:rPr lang="ru-RU" sz="2000" smtClean="0">
                <a:solidFill>
                  <a:srgbClr val="7030A0"/>
                </a:solidFill>
                <a:latin typeface="Arial Black" pitchFamily="34" charset="0"/>
              </a:rPr>
              <a:t>	«Граттаж» (от французского </a:t>
            </a:r>
            <a:r>
              <a:rPr lang="en-US" sz="2000" smtClean="0">
                <a:solidFill>
                  <a:srgbClr val="7030A0"/>
                </a:solidFill>
                <a:latin typeface="Arial Black" pitchFamily="34" charset="0"/>
              </a:rPr>
              <a:t>qratter</a:t>
            </a:r>
            <a:r>
              <a:rPr lang="ru-RU" sz="2000" smtClean="0">
                <a:solidFill>
                  <a:srgbClr val="7030A0"/>
                </a:solidFill>
                <a:latin typeface="Arial Black" pitchFamily="34" charset="0"/>
              </a:rPr>
              <a:t> – скрести, царапать) – это способ процарапывания заостренным предметом грунтованного листа. Многим он известен, как «Цап-царапки». Детям очень нравится это смешное название и гни легко запоминают эту технику.</a:t>
            </a:r>
          </a:p>
        </p:txBody>
      </p:sp>
      <p:pic>
        <p:nvPicPr>
          <p:cNvPr id="28676" name="Picture 2"/>
          <p:cNvPicPr>
            <a:picLocks noChangeAspect="1" noChangeArrowheads="1"/>
          </p:cNvPicPr>
          <p:nvPr/>
        </p:nvPicPr>
        <p:blipFill>
          <a:blip r:embed="rId3"/>
          <a:srcRect/>
          <a:stretch>
            <a:fillRect/>
          </a:stretch>
        </p:blipFill>
        <p:spPr bwMode="auto">
          <a:xfrm>
            <a:off x="468313" y="2852738"/>
            <a:ext cx="2735262" cy="3816350"/>
          </a:xfrm>
          <a:prstGeom prst="rect">
            <a:avLst/>
          </a:prstGeom>
          <a:noFill/>
          <a:ln w="9525">
            <a:noFill/>
            <a:miter lim="800000"/>
            <a:headEnd/>
            <a:tailEnd/>
          </a:ln>
        </p:spPr>
      </p:pic>
      <p:pic>
        <p:nvPicPr>
          <p:cNvPr id="28677" name="Picture 3"/>
          <p:cNvPicPr>
            <a:picLocks noChangeAspect="1" noChangeArrowheads="1"/>
          </p:cNvPicPr>
          <p:nvPr/>
        </p:nvPicPr>
        <p:blipFill>
          <a:blip r:embed="rId4"/>
          <a:srcRect/>
          <a:stretch>
            <a:fillRect/>
          </a:stretch>
        </p:blipFill>
        <p:spPr bwMode="auto">
          <a:xfrm>
            <a:off x="3779838" y="2852738"/>
            <a:ext cx="5113337" cy="345598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9698" name="Заголовок 1"/>
          <p:cNvSpPr>
            <a:spLocks noGrp="1"/>
          </p:cNvSpPr>
          <p:nvPr>
            <p:ph type="ctrTitle"/>
          </p:nvPr>
        </p:nvSpPr>
        <p:spPr>
          <a:xfrm>
            <a:off x="685800" y="0"/>
            <a:ext cx="7772400" cy="1052513"/>
          </a:xfrm>
        </p:spPr>
        <p:txBody>
          <a:bodyPr/>
          <a:lstStyle/>
          <a:p>
            <a:pPr eaLnBrk="1" hangingPunct="1"/>
            <a:r>
              <a:rPr lang="ru-RU" b="1" i="1" smtClean="0">
                <a:solidFill>
                  <a:srgbClr val="7030A0"/>
                </a:solidFill>
                <a:latin typeface="Arial Black" pitchFamily="34" charset="0"/>
              </a:rPr>
              <a:t>Рисование вилкой</a:t>
            </a:r>
          </a:p>
        </p:txBody>
      </p:sp>
      <p:sp>
        <p:nvSpPr>
          <p:cNvPr id="29699" name="Подзаголовок 2"/>
          <p:cNvSpPr>
            <a:spLocks noGrp="1"/>
          </p:cNvSpPr>
          <p:nvPr>
            <p:ph type="subTitle" idx="1"/>
          </p:nvPr>
        </p:nvSpPr>
        <p:spPr>
          <a:xfrm>
            <a:off x="250825" y="981075"/>
            <a:ext cx="8713788" cy="4657725"/>
          </a:xfrm>
        </p:spPr>
        <p:txBody>
          <a:bodyPr/>
          <a:lstStyle/>
          <a:p>
            <a:pPr algn="just" eaLnBrk="1" hangingPunct="1"/>
            <a:r>
              <a:rPr lang="ru-RU" sz="2400" smtClean="0">
                <a:solidFill>
                  <a:srgbClr val="7030A0"/>
                </a:solidFill>
                <a:latin typeface="Arial Black" pitchFamily="34" charset="0"/>
              </a:rPr>
              <a:t>	Казалось бы, простая одноразовая вилка – обычный столовый прибор, но как оказывается при помощи нее можно рисовать красками замечательные рисунки.</a:t>
            </a:r>
          </a:p>
        </p:txBody>
      </p:sp>
      <p:pic>
        <p:nvPicPr>
          <p:cNvPr id="29700" name="Picture 2"/>
          <p:cNvPicPr>
            <a:picLocks noChangeAspect="1" noChangeArrowheads="1"/>
          </p:cNvPicPr>
          <p:nvPr/>
        </p:nvPicPr>
        <p:blipFill>
          <a:blip r:embed="rId3"/>
          <a:srcRect/>
          <a:stretch>
            <a:fillRect/>
          </a:stretch>
        </p:blipFill>
        <p:spPr bwMode="auto">
          <a:xfrm>
            <a:off x="41275" y="2636838"/>
            <a:ext cx="3916363" cy="3279775"/>
          </a:xfrm>
          <a:prstGeom prst="rect">
            <a:avLst/>
          </a:prstGeom>
          <a:noFill/>
          <a:ln w="9525">
            <a:noFill/>
            <a:miter lim="800000"/>
            <a:headEnd/>
            <a:tailEnd/>
          </a:ln>
        </p:spPr>
      </p:pic>
      <p:pic>
        <p:nvPicPr>
          <p:cNvPr id="29701" name="Picture 3"/>
          <p:cNvPicPr>
            <a:picLocks noChangeAspect="1" noChangeArrowheads="1"/>
          </p:cNvPicPr>
          <p:nvPr/>
        </p:nvPicPr>
        <p:blipFill>
          <a:blip r:embed="rId4"/>
          <a:srcRect b="7314"/>
          <a:stretch>
            <a:fillRect/>
          </a:stretch>
        </p:blipFill>
        <p:spPr bwMode="auto">
          <a:xfrm>
            <a:off x="4067175" y="3429000"/>
            <a:ext cx="4816475" cy="33464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22" name="Заголовок 1"/>
          <p:cNvSpPr>
            <a:spLocks noGrp="1"/>
          </p:cNvSpPr>
          <p:nvPr>
            <p:ph type="ctrTitle"/>
          </p:nvPr>
        </p:nvSpPr>
        <p:spPr>
          <a:xfrm>
            <a:off x="1258888" y="0"/>
            <a:ext cx="7199312" cy="1052513"/>
          </a:xfrm>
        </p:spPr>
        <p:txBody>
          <a:bodyPr/>
          <a:lstStyle/>
          <a:p>
            <a:pPr eaLnBrk="1" hangingPunct="1"/>
            <a:r>
              <a:rPr lang="ru-RU" b="1" i="1" smtClean="0">
                <a:solidFill>
                  <a:srgbClr val="7030A0"/>
                </a:solidFill>
                <a:latin typeface="Arial Black" pitchFamily="34" charset="0"/>
              </a:rPr>
              <a:t>Пластилинография</a:t>
            </a:r>
          </a:p>
        </p:txBody>
      </p:sp>
      <p:sp>
        <p:nvSpPr>
          <p:cNvPr id="30723" name="Подзаголовок 2"/>
          <p:cNvSpPr>
            <a:spLocks noGrp="1"/>
          </p:cNvSpPr>
          <p:nvPr>
            <p:ph type="subTitle" idx="1"/>
          </p:nvPr>
        </p:nvSpPr>
        <p:spPr>
          <a:xfrm>
            <a:off x="250825" y="1052513"/>
            <a:ext cx="8642350" cy="4586287"/>
          </a:xfrm>
        </p:spPr>
        <p:txBody>
          <a:bodyPr/>
          <a:lstStyle/>
          <a:p>
            <a:pPr algn="just" eaLnBrk="1" hangingPunct="1"/>
            <a:r>
              <a:rPr lang="ru-RU" sz="1800" smtClean="0">
                <a:solidFill>
                  <a:srgbClr val="7030A0"/>
                </a:solidFill>
                <a:latin typeface="Arial Black" pitchFamily="34" charset="0"/>
              </a:rPr>
              <a:t>	Пластилинография – относительно новая, нетрадиционная техника рисования, которая привлекает к себе внимание и детей и взрослых. Понятие «пластилинография» имеет два смысловых корня: «графия» – создавать, изображать, а первая половина слова «пластилин» подразумевает материал, при помощи которого осуществляется замысел. Пластилинография относится к нетрадиционным художественным техникам, она заключается в рисовании пластилином на картоне.</a:t>
            </a:r>
          </a:p>
        </p:txBody>
      </p:sp>
      <p:pic>
        <p:nvPicPr>
          <p:cNvPr id="30724" name="Picture 2"/>
          <p:cNvPicPr>
            <a:picLocks noChangeAspect="1" noChangeArrowheads="1"/>
          </p:cNvPicPr>
          <p:nvPr/>
        </p:nvPicPr>
        <p:blipFill>
          <a:blip r:embed="rId3"/>
          <a:srcRect/>
          <a:stretch>
            <a:fillRect/>
          </a:stretch>
        </p:blipFill>
        <p:spPr bwMode="auto">
          <a:xfrm>
            <a:off x="179388" y="3644900"/>
            <a:ext cx="4248150" cy="2846388"/>
          </a:xfrm>
          <a:prstGeom prst="rect">
            <a:avLst/>
          </a:prstGeom>
          <a:noFill/>
          <a:ln w="9525">
            <a:noFill/>
            <a:miter lim="800000"/>
            <a:headEnd/>
            <a:tailEnd/>
          </a:ln>
        </p:spPr>
      </p:pic>
      <p:pic>
        <p:nvPicPr>
          <p:cNvPr id="30725" name="Picture 3"/>
          <p:cNvPicPr>
            <a:picLocks noChangeAspect="1" noChangeArrowheads="1"/>
          </p:cNvPicPr>
          <p:nvPr/>
        </p:nvPicPr>
        <p:blipFill>
          <a:blip r:embed="rId4"/>
          <a:srcRect/>
          <a:stretch>
            <a:fillRect/>
          </a:stretch>
        </p:blipFill>
        <p:spPr bwMode="auto">
          <a:xfrm>
            <a:off x="4597400" y="3663950"/>
            <a:ext cx="4248150" cy="28289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1746" name="Заголовок 1"/>
          <p:cNvSpPr>
            <a:spLocks noGrp="1"/>
          </p:cNvSpPr>
          <p:nvPr>
            <p:ph type="ctrTitle"/>
          </p:nvPr>
        </p:nvSpPr>
        <p:spPr>
          <a:xfrm>
            <a:off x="1619250" y="0"/>
            <a:ext cx="7524750" cy="1125538"/>
          </a:xfrm>
        </p:spPr>
        <p:txBody>
          <a:bodyPr/>
          <a:lstStyle/>
          <a:p>
            <a:pPr eaLnBrk="1" hangingPunct="1"/>
            <a:r>
              <a:rPr lang="ru-RU" sz="2400" b="1" i="1" smtClean="0">
                <a:solidFill>
                  <a:srgbClr val="7030A0"/>
                </a:solidFill>
                <a:latin typeface="Arial Black" pitchFamily="34" charset="0"/>
              </a:rPr>
              <a:t>Оттиск отпечатками из овощей и фруктов</a:t>
            </a:r>
          </a:p>
        </p:txBody>
      </p:sp>
      <p:sp>
        <p:nvSpPr>
          <p:cNvPr id="31747" name="Подзаголовок 2"/>
          <p:cNvSpPr>
            <a:spLocks noGrp="1"/>
          </p:cNvSpPr>
          <p:nvPr>
            <p:ph type="subTitle" idx="1"/>
          </p:nvPr>
        </p:nvSpPr>
        <p:spPr>
          <a:xfrm>
            <a:off x="468313" y="836613"/>
            <a:ext cx="8424862" cy="2952750"/>
          </a:xfrm>
        </p:spPr>
        <p:txBody>
          <a:bodyPr/>
          <a:lstStyle/>
          <a:p>
            <a:pPr algn="just" eaLnBrk="1" hangingPunct="1"/>
            <a:r>
              <a:rPr lang="ru-RU" sz="1800" smtClean="0">
                <a:solidFill>
                  <a:srgbClr val="7030A0"/>
                </a:solidFill>
                <a:latin typeface="Arial Black" pitchFamily="34" charset="0"/>
              </a:rPr>
              <a:t>	Дети любят рисовать, используя штампы и печати. Одно движение – и на чистой бумаге вдруг как по волшебству появляется рисунок. Печати и штампы расширяют возможности ребенка – с ними без особых усилий даже годовалый малыш может создать красивую картинку. Это еще один интересный способ рисования, который будет еще интереснее, если использовать не совсем обычные штампы: например, штампы из яблок и других фруктов и овощей.</a:t>
            </a:r>
          </a:p>
        </p:txBody>
      </p:sp>
      <p:pic>
        <p:nvPicPr>
          <p:cNvPr id="31748" name="Picture 2"/>
          <p:cNvPicPr>
            <a:picLocks noChangeAspect="1" noChangeArrowheads="1"/>
          </p:cNvPicPr>
          <p:nvPr/>
        </p:nvPicPr>
        <p:blipFill>
          <a:blip r:embed="rId3"/>
          <a:srcRect b="4984"/>
          <a:stretch>
            <a:fillRect/>
          </a:stretch>
        </p:blipFill>
        <p:spPr bwMode="auto">
          <a:xfrm>
            <a:off x="468313" y="3141663"/>
            <a:ext cx="2808287" cy="3559175"/>
          </a:xfrm>
          <a:prstGeom prst="rect">
            <a:avLst/>
          </a:prstGeom>
          <a:noFill/>
          <a:ln w="9525">
            <a:noFill/>
            <a:miter lim="800000"/>
            <a:headEnd/>
            <a:tailEnd/>
          </a:ln>
        </p:spPr>
      </p:pic>
      <p:pic>
        <p:nvPicPr>
          <p:cNvPr id="31749" name="Picture 3"/>
          <p:cNvPicPr>
            <a:picLocks noChangeAspect="1" noChangeArrowheads="1"/>
          </p:cNvPicPr>
          <p:nvPr/>
        </p:nvPicPr>
        <p:blipFill>
          <a:blip r:embed="rId4"/>
          <a:srcRect/>
          <a:stretch>
            <a:fillRect/>
          </a:stretch>
        </p:blipFill>
        <p:spPr bwMode="auto">
          <a:xfrm>
            <a:off x="3851275" y="3294063"/>
            <a:ext cx="4897438" cy="325278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4338" name="Заголовок 1"/>
          <p:cNvSpPr>
            <a:spLocks noGrp="1"/>
          </p:cNvSpPr>
          <p:nvPr>
            <p:ph type="ctrTitle"/>
          </p:nvPr>
        </p:nvSpPr>
        <p:spPr>
          <a:xfrm>
            <a:off x="685800" y="115888"/>
            <a:ext cx="7772400" cy="2376487"/>
          </a:xfrm>
        </p:spPr>
        <p:txBody>
          <a:bodyPr/>
          <a:lstStyle/>
          <a:p>
            <a:pPr eaLnBrk="1" hangingPunct="1"/>
            <a:r>
              <a:rPr lang="ru-RU" b="1" i="1" smtClean="0">
                <a:solidFill>
                  <a:srgbClr val="7030A0"/>
                </a:solidFill>
                <a:latin typeface="Arial Black" pitchFamily="34" charset="0"/>
              </a:rPr>
              <a:t>Нетрадиционные изобразительные техники -</a:t>
            </a:r>
          </a:p>
        </p:txBody>
      </p:sp>
      <p:sp>
        <p:nvSpPr>
          <p:cNvPr id="3" name="Подзаголовок 2"/>
          <p:cNvSpPr>
            <a:spLocks noGrp="1"/>
          </p:cNvSpPr>
          <p:nvPr>
            <p:ph type="subTitle" idx="1"/>
          </p:nvPr>
        </p:nvSpPr>
        <p:spPr>
          <a:xfrm>
            <a:off x="684213" y="2852738"/>
            <a:ext cx="8064500" cy="3313112"/>
          </a:xfrm>
        </p:spPr>
        <p:txBody>
          <a:bodyPr rtlCol="0">
            <a:normAutofit fontScale="85000" lnSpcReduction="20000"/>
          </a:bodyPr>
          <a:lstStyle/>
          <a:p>
            <a:pPr eaLnBrk="1" fontAlgn="auto" hangingPunct="1">
              <a:spcAft>
                <a:spcPts val="0"/>
              </a:spcAft>
              <a:buFont typeface="Arial" pitchFamily="34" charset="0"/>
              <a:buNone/>
              <a:defRPr/>
            </a:pPr>
            <a:r>
              <a:rPr lang="ru-RU" b="1" dirty="0">
                <a:solidFill>
                  <a:srgbClr val="7030A0"/>
                </a:solidFill>
                <a:latin typeface="Arial Black" pitchFamily="34" charset="0"/>
              </a:rPr>
              <a:t>э</a:t>
            </a:r>
            <a:r>
              <a:rPr lang="ru-RU" b="1" dirty="0" smtClean="0">
                <a:solidFill>
                  <a:srgbClr val="7030A0"/>
                </a:solidFill>
                <a:latin typeface="Arial Black" pitchFamily="34" charset="0"/>
              </a:rPr>
              <a:t>то эффективное средство изображения, включающее новые художественно-выразительные приемы создания художественного образа, композиции, колорита, позволяющее обеспечить наибольшую выразительность образа в творческой работе, чтобы у детей не создавалось шаблона.</a:t>
            </a:r>
            <a:endParaRPr lang="ru-RU" b="1" dirty="0">
              <a:solidFill>
                <a:srgbClr val="7030A0"/>
              </a:solidFill>
              <a:latin typeface="Arial Black"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2770" name="Заголовок 1"/>
          <p:cNvSpPr>
            <a:spLocks noGrp="1"/>
          </p:cNvSpPr>
          <p:nvPr>
            <p:ph type="ctrTitle"/>
          </p:nvPr>
        </p:nvSpPr>
        <p:spPr>
          <a:xfrm>
            <a:off x="685800" y="0"/>
            <a:ext cx="7772400" cy="1196975"/>
          </a:xfrm>
        </p:spPr>
        <p:txBody>
          <a:bodyPr/>
          <a:lstStyle/>
          <a:p>
            <a:pPr eaLnBrk="1" hangingPunct="1"/>
            <a:r>
              <a:rPr lang="ru-RU" b="1" i="1" smtClean="0">
                <a:solidFill>
                  <a:srgbClr val="7030A0"/>
                </a:solidFill>
                <a:latin typeface="Arial Black" pitchFamily="34" charset="0"/>
              </a:rPr>
              <a:t>Отпечатки листьями</a:t>
            </a:r>
          </a:p>
        </p:txBody>
      </p:sp>
      <p:sp>
        <p:nvSpPr>
          <p:cNvPr id="32771" name="Подзаголовок 2"/>
          <p:cNvSpPr>
            <a:spLocks noGrp="1"/>
          </p:cNvSpPr>
          <p:nvPr>
            <p:ph type="subTitle" idx="1"/>
          </p:nvPr>
        </p:nvSpPr>
        <p:spPr>
          <a:xfrm>
            <a:off x="179388" y="1136650"/>
            <a:ext cx="8785225" cy="4584700"/>
          </a:xfrm>
        </p:spPr>
        <p:txBody>
          <a:bodyPr/>
          <a:lstStyle/>
          <a:p>
            <a:pPr algn="just" eaLnBrk="1" hangingPunct="1"/>
            <a:r>
              <a:rPr lang="ru-RU" sz="2000" smtClean="0">
                <a:solidFill>
                  <a:srgbClr val="7030A0"/>
                </a:solidFill>
                <a:latin typeface="Arial Black" pitchFamily="34" charset="0"/>
              </a:rPr>
              <a:t>- нетрадиционная техника рисования с детьми дошкольного возраста, позволяющая получить интересную фактуру изображения с помощью красок. В этой технике используются натуральные листья деревьев.</a:t>
            </a:r>
          </a:p>
        </p:txBody>
      </p:sp>
      <p:pic>
        <p:nvPicPr>
          <p:cNvPr id="32772" name="Picture 2"/>
          <p:cNvPicPr>
            <a:picLocks noChangeAspect="1" noChangeArrowheads="1"/>
          </p:cNvPicPr>
          <p:nvPr/>
        </p:nvPicPr>
        <p:blipFill>
          <a:blip r:embed="rId3"/>
          <a:srcRect/>
          <a:stretch>
            <a:fillRect/>
          </a:stretch>
        </p:blipFill>
        <p:spPr bwMode="auto">
          <a:xfrm>
            <a:off x="539750" y="2492375"/>
            <a:ext cx="3095625" cy="4127500"/>
          </a:xfrm>
          <a:prstGeom prst="rect">
            <a:avLst/>
          </a:prstGeom>
          <a:noFill/>
          <a:ln w="9525">
            <a:noFill/>
            <a:miter lim="800000"/>
            <a:headEnd/>
            <a:tailEnd/>
          </a:ln>
        </p:spPr>
      </p:pic>
      <p:pic>
        <p:nvPicPr>
          <p:cNvPr id="32773" name="Picture 3"/>
          <p:cNvPicPr>
            <a:picLocks noChangeAspect="1" noChangeArrowheads="1"/>
          </p:cNvPicPr>
          <p:nvPr/>
        </p:nvPicPr>
        <p:blipFill>
          <a:blip r:embed="rId4"/>
          <a:srcRect/>
          <a:stretch>
            <a:fillRect/>
          </a:stretch>
        </p:blipFill>
        <p:spPr bwMode="auto">
          <a:xfrm>
            <a:off x="3924300" y="2781300"/>
            <a:ext cx="4608513" cy="34559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3794" name="Заголовок 1"/>
          <p:cNvSpPr>
            <a:spLocks noGrp="1"/>
          </p:cNvSpPr>
          <p:nvPr>
            <p:ph type="ctrTitle"/>
          </p:nvPr>
        </p:nvSpPr>
        <p:spPr>
          <a:xfrm>
            <a:off x="685800" y="115888"/>
            <a:ext cx="7772400" cy="1009650"/>
          </a:xfrm>
        </p:spPr>
        <p:txBody>
          <a:bodyPr/>
          <a:lstStyle/>
          <a:p>
            <a:pPr eaLnBrk="1" hangingPunct="1"/>
            <a:r>
              <a:rPr lang="ru-RU" b="1" i="1" smtClean="0">
                <a:solidFill>
                  <a:srgbClr val="7030A0"/>
                </a:solidFill>
                <a:latin typeface="Arial Black" pitchFamily="34" charset="0"/>
              </a:rPr>
              <a:t>Кляксография</a:t>
            </a:r>
          </a:p>
        </p:txBody>
      </p:sp>
      <p:sp>
        <p:nvSpPr>
          <p:cNvPr id="33795" name="Подзаголовок 2"/>
          <p:cNvSpPr>
            <a:spLocks noGrp="1"/>
          </p:cNvSpPr>
          <p:nvPr>
            <p:ph type="subTitle" idx="1"/>
          </p:nvPr>
        </p:nvSpPr>
        <p:spPr>
          <a:xfrm>
            <a:off x="250825" y="1052513"/>
            <a:ext cx="8785225" cy="4586287"/>
          </a:xfrm>
        </p:spPr>
        <p:txBody>
          <a:bodyPr/>
          <a:lstStyle/>
          <a:p>
            <a:pPr algn="just" eaLnBrk="1" hangingPunct="1"/>
            <a:r>
              <a:rPr lang="ru-RU" sz="1800" smtClean="0">
                <a:solidFill>
                  <a:srgbClr val="7030A0"/>
                </a:solidFill>
                <a:latin typeface="Arial Black" pitchFamily="34" charset="0"/>
              </a:rPr>
              <a:t>	Это отличный способ весело и с пользой провести время, поэкспериментировать с красками, создать необычные образы. Раздувая кляксы, нельзя точно предугадать, как они разойдутся, перельются друг в друга, и каков будет окончательный результат. Такое занятие будет интересно и взрослым и детям. Причем не только интересно – но и полезно: например, в качестве артикуляционной гимнастики. Также рисование выдуванием через соломинку укрепляет здоровье и силу легких и дыхательной системы (что особенно полезно при кашле).</a:t>
            </a:r>
          </a:p>
        </p:txBody>
      </p:sp>
      <p:pic>
        <p:nvPicPr>
          <p:cNvPr id="33796" name="Picture 2"/>
          <p:cNvPicPr>
            <a:picLocks noChangeAspect="1" noChangeArrowheads="1"/>
          </p:cNvPicPr>
          <p:nvPr/>
        </p:nvPicPr>
        <p:blipFill>
          <a:blip r:embed="rId3"/>
          <a:srcRect/>
          <a:stretch>
            <a:fillRect/>
          </a:stretch>
        </p:blipFill>
        <p:spPr bwMode="auto">
          <a:xfrm>
            <a:off x="179388" y="3644900"/>
            <a:ext cx="4603750" cy="3049588"/>
          </a:xfrm>
          <a:prstGeom prst="rect">
            <a:avLst/>
          </a:prstGeom>
          <a:noFill/>
          <a:ln w="9525">
            <a:noFill/>
            <a:miter lim="800000"/>
            <a:headEnd/>
            <a:tailEnd/>
          </a:ln>
        </p:spPr>
      </p:pic>
      <p:pic>
        <p:nvPicPr>
          <p:cNvPr id="33797" name="Picture 3"/>
          <p:cNvPicPr>
            <a:picLocks noChangeAspect="1" noChangeArrowheads="1"/>
          </p:cNvPicPr>
          <p:nvPr/>
        </p:nvPicPr>
        <p:blipFill>
          <a:blip r:embed="rId4"/>
          <a:srcRect/>
          <a:stretch>
            <a:fillRect/>
          </a:stretch>
        </p:blipFill>
        <p:spPr bwMode="auto">
          <a:xfrm>
            <a:off x="5148263" y="3833813"/>
            <a:ext cx="3779837" cy="267176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4818" name="Заголовок 1"/>
          <p:cNvSpPr>
            <a:spLocks noGrp="1"/>
          </p:cNvSpPr>
          <p:nvPr>
            <p:ph type="ctrTitle"/>
          </p:nvPr>
        </p:nvSpPr>
        <p:spPr/>
        <p:txBody>
          <a:bodyPr/>
          <a:lstStyle/>
          <a:p>
            <a:pPr eaLnBrk="1" hangingPunct="1"/>
            <a:r>
              <a:rPr lang="ru-RU" sz="3600" b="1" i="1" smtClean="0">
                <a:solidFill>
                  <a:srgbClr val="7030A0"/>
                </a:solidFill>
                <a:latin typeface="Arial Black" pitchFamily="34" charset="0"/>
              </a:rPr>
              <a:t>Хочется пожелать Вам, дорогие родители, творческих успехов в обучении с детьми дома в период самоизоляции. Надеюсь, мой небольшой рассказ поможет Вам создать настоящий шедевр.</a:t>
            </a:r>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5842" name="Заголовок 1"/>
          <p:cNvSpPr>
            <a:spLocks noGrp="1"/>
          </p:cNvSpPr>
          <p:nvPr>
            <p:ph type="ctrTitle"/>
          </p:nvPr>
        </p:nvSpPr>
        <p:spPr/>
        <p:txBody>
          <a:bodyPr/>
          <a:lstStyle/>
          <a:p>
            <a:pPr eaLnBrk="1" hangingPunct="1"/>
            <a:r>
              <a:rPr lang="ru-RU" b="1" i="1" smtClean="0">
                <a:solidFill>
                  <a:srgbClr val="7030A0"/>
                </a:solidFill>
                <a:latin typeface="Arial Black" pitchFamily="34" charset="0"/>
              </a:rPr>
              <a:t>Спасибо за внимание!</a:t>
            </a:r>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2" name="Заголовок 1"/>
          <p:cNvSpPr>
            <a:spLocks noGrp="1"/>
          </p:cNvSpPr>
          <p:nvPr>
            <p:ph type="ctrTitle"/>
          </p:nvPr>
        </p:nvSpPr>
        <p:spPr>
          <a:xfrm>
            <a:off x="1476375" y="0"/>
            <a:ext cx="7488238" cy="1916113"/>
          </a:xfrm>
        </p:spPr>
        <p:txBody>
          <a:bodyPr/>
          <a:lstStyle/>
          <a:p>
            <a:pPr eaLnBrk="1" hangingPunct="1"/>
            <a:r>
              <a:rPr lang="ru-RU" sz="2800" b="1" i="1" smtClean="0">
                <a:solidFill>
                  <a:srgbClr val="7030A0"/>
                </a:solidFill>
              </a:rPr>
              <a:t>Проведение творческой художественной деятельности с использованием нетрадиционных техник:</a:t>
            </a:r>
          </a:p>
        </p:txBody>
      </p:sp>
      <p:sp>
        <p:nvSpPr>
          <p:cNvPr id="15363" name="Подзаголовок 2"/>
          <p:cNvSpPr>
            <a:spLocks noGrp="1"/>
          </p:cNvSpPr>
          <p:nvPr>
            <p:ph type="subTitle" idx="1"/>
          </p:nvPr>
        </p:nvSpPr>
        <p:spPr>
          <a:xfrm>
            <a:off x="323850" y="1844675"/>
            <a:ext cx="8496300" cy="3794125"/>
          </a:xfrm>
        </p:spPr>
        <p:txBody>
          <a:bodyPr/>
          <a:lstStyle/>
          <a:p>
            <a:pPr marL="342900" indent="-342900" algn="l" eaLnBrk="1" hangingPunct="1">
              <a:buFontTx/>
              <a:buChar char="-"/>
            </a:pPr>
            <a:r>
              <a:rPr lang="ru-RU" sz="1800" b="1" smtClean="0">
                <a:solidFill>
                  <a:srgbClr val="7030A0"/>
                </a:solidFill>
                <a:latin typeface="Arial Black" pitchFamily="34" charset="0"/>
              </a:rPr>
              <a:t>способствует снятию детских страхов;   </a:t>
            </a:r>
          </a:p>
          <a:p>
            <a:pPr marL="342900" indent="-342900" algn="l" eaLnBrk="1" hangingPunct="1">
              <a:buFontTx/>
              <a:buChar char="-"/>
            </a:pPr>
            <a:r>
              <a:rPr lang="ru-RU" sz="1800" b="1" smtClean="0">
                <a:solidFill>
                  <a:srgbClr val="7030A0"/>
                </a:solidFill>
                <a:latin typeface="Arial Black" pitchFamily="34" charset="0"/>
              </a:rPr>
              <a:t>развивает уверенность в своих силах;</a:t>
            </a:r>
          </a:p>
          <a:p>
            <a:pPr marL="342900" indent="-342900" algn="l" eaLnBrk="1" hangingPunct="1">
              <a:buFontTx/>
              <a:buChar char="-"/>
            </a:pPr>
            <a:r>
              <a:rPr lang="ru-RU" sz="1800" b="1" smtClean="0">
                <a:solidFill>
                  <a:srgbClr val="7030A0"/>
                </a:solidFill>
                <a:latin typeface="Arial Black" pitchFamily="34" charset="0"/>
              </a:rPr>
              <a:t>развивает пространственное мышление;</a:t>
            </a:r>
          </a:p>
          <a:p>
            <a:pPr marL="342900" indent="-342900" algn="l" eaLnBrk="1" hangingPunct="1">
              <a:buFontTx/>
              <a:buChar char="-"/>
            </a:pPr>
            <a:r>
              <a:rPr lang="ru-RU" sz="1800" b="1" smtClean="0">
                <a:solidFill>
                  <a:srgbClr val="7030A0"/>
                </a:solidFill>
                <a:latin typeface="Arial Black" pitchFamily="34" charset="0"/>
              </a:rPr>
              <a:t>развивает в детях свободу выражать свой замысел;</a:t>
            </a:r>
          </a:p>
          <a:p>
            <a:pPr marL="342900" indent="-342900" algn="l" eaLnBrk="1" hangingPunct="1">
              <a:buFontTx/>
              <a:buChar char="-"/>
            </a:pPr>
            <a:r>
              <a:rPr lang="ru-RU" sz="1800" b="1" smtClean="0">
                <a:solidFill>
                  <a:srgbClr val="7030A0"/>
                </a:solidFill>
                <a:latin typeface="Arial Black" pitchFamily="34" charset="0"/>
              </a:rPr>
              <a:t>побуждает детей к творческим поискам и решениям;</a:t>
            </a:r>
          </a:p>
          <a:p>
            <a:pPr marL="342900" indent="-342900" algn="l" eaLnBrk="1" hangingPunct="1">
              <a:buFontTx/>
              <a:buChar char="-"/>
            </a:pPr>
            <a:r>
              <a:rPr lang="ru-RU" sz="1800" b="1" smtClean="0">
                <a:solidFill>
                  <a:srgbClr val="7030A0"/>
                </a:solidFill>
                <a:latin typeface="Arial Black" pitchFamily="34" charset="0"/>
              </a:rPr>
              <a:t>развивает умение детей действовать с разнообразным материалом;</a:t>
            </a:r>
          </a:p>
          <a:p>
            <a:pPr marL="342900" indent="-342900" algn="l" eaLnBrk="1" hangingPunct="1">
              <a:buFontTx/>
              <a:buChar char="-"/>
            </a:pPr>
            <a:r>
              <a:rPr lang="ru-RU" sz="1800" b="1" smtClean="0">
                <a:solidFill>
                  <a:srgbClr val="7030A0"/>
                </a:solidFill>
                <a:latin typeface="Arial Black" pitchFamily="34" charset="0"/>
              </a:rPr>
              <a:t>развивает чувство композиции, ритма, колорита, чувство фактурности и объемности;</a:t>
            </a:r>
          </a:p>
          <a:p>
            <a:pPr marL="342900" indent="-342900" algn="l" eaLnBrk="1" hangingPunct="1">
              <a:buFontTx/>
              <a:buChar char="-"/>
            </a:pPr>
            <a:r>
              <a:rPr lang="ru-RU" sz="1800" b="1" smtClean="0">
                <a:solidFill>
                  <a:srgbClr val="7030A0"/>
                </a:solidFill>
                <a:latin typeface="Arial Black" pitchFamily="34" charset="0"/>
              </a:rPr>
              <a:t>развивает мелкую моторику рук;</a:t>
            </a:r>
          </a:p>
          <a:p>
            <a:pPr marL="342900" indent="-342900" algn="l" eaLnBrk="1" hangingPunct="1">
              <a:buFontTx/>
              <a:buChar char="-"/>
            </a:pPr>
            <a:r>
              <a:rPr lang="ru-RU" sz="1800" b="1" smtClean="0">
                <a:solidFill>
                  <a:srgbClr val="7030A0"/>
                </a:solidFill>
                <a:latin typeface="Arial Black" pitchFamily="34" charset="0"/>
              </a:rPr>
              <a:t>развивает творческие способности, воображение и полет фантазии;</a:t>
            </a:r>
          </a:p>
          <a:p>
            <a:pPr marL="342900" indent="-342900" algn="l" eaLnBrk="1" hangingPunct="1">
              <a:buFontTx/>
              <a:buChar char="-"/>
            </a:pPr>
            <a:r>
              <a:rPr lang="ru-RU" sz="1800" b="1" smtClean="0">
                <a:solidFill>
                  <a:srgbClr val="7030A0"/>
                </a:solidFill>
                <a:latin typeface="Arial Black" pitchFamily="34" charset="0"/>
              </a:rPr>
              <a:t>во время деятельности дети получают эстетическое удовольствие.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1476375" y="260350"/>
            <a:ext cx="6981825" cy="1584325"/>
          </a:xfrm>
        </p:spPr>
        <p:txBody>
          <a:bodyPr rtlCol="0">
            <a:normAutofit fontScale="90000"/>
          </a:bodyPr>
          <a:lstStyle/>
          <a:p>
            <a:pPr eaLnBrk="1" fontAlgn="auto" hangingPunct="1">
              <a:spcAft>
                <a:spcPts val="0"/>
              </a:spcAft>
              <a:defRPr/>
            </a:pPr>
            <a:r>
              <a:rPr lang="ru-RU" b="1" i="1" dirty="0" smtClean="0">
                <a:solidFill>
                  <a:srgbClr val="7030A0"/>
                </a:solidFill>
                <a:latin typeface="Arial Black" pitchFamily="34" charset="0"/>
              </a:rPr>
              <a:t>Виды нетрадиционных способов:</a:t>
            </a:r>
            <a:endParaRPr lang="ru-RU" b="1" i="1" dirty="0">
              <a:solidFill>
                <a:srgbClr val="7030A0"/>
              </a:solidFill>
              <a:latin typeface="Arial Black" pitchFamily="34" charset="0"/>
            </a:endParaRPr>
          </a:p>
        </p:txBody>
      </p:sp>
      <p:sp>
        <p:nvSpPr>
          <p:cNvPr id="3" name="Подзаголовок 2"/>
          <p:cNvSpPr>
            <a:spLocks noGrp="1"/>
          </p:cNvSpPr>
          <p:nvPr>
            <p:ph type="subTitle" idx="1"/>
          </p:nvPr>
        </p:nvSpPr>
        <p:spPr>
          <a:xfrm>
            <a:off x="611188" y="2133600"/>
            <a:ext cx="8137525" cy="4608513"/>
          </a:xfrm>
        </p:spPr>
        <p:txBody>
          <a:bodyPr rtlCol="0">
            <a:normAutofit fontScale="47500" lnSpcReduction="20000"/>
          </a:bodyPr>
          <a:lstStyle/>
          <a:p>
            <a:pPr marL="457200" indent="-457200" algn="l" eaLnBrk="1" fontAlgn="auto" hangingPunct="1">
              <a:spcAft>
                <a:spcPts val="0"/>
              </a:spcAft>
              <a:buFontTx/>
              <a:buChar char="-"/>
              <a:defRPr/>
            </a:pPr>
            <a:r>
              <a:rPr lang="ru-RU" sz="4200" dirty="0" smtClean="0">
                <a:solidFill>
                  <a:srgbClr val="7030A0"/>
                </a:solidFill>
                <a:latin typeface="Arial Black" pitchFamily="34" charset="0"/>
              </a:rPr>
              <a:t>Рисование пальчиками;</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Рисование ладошкой;</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Рисование мятой бумагой;</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Монотипия (предметная, пейзажная);</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Рисование тычками жесткой кистью;</a:t>
            </a:r>
          </a:p>
          <a:p>
            <a:pPr marL="457200" indent="-457200" algn="l" eaLnBrk="1" fontAlgn="auto" hangingPunct="1">
              <a:spcAft>
                <a:spcPts val="0"/>
              </a:spcAft>
              <a:buFontTx/>
              <a:buChar char="-"/>
              <a:defRPr/>
            </a:pPr>
            <a:r>
              <a:rPr lang="ru-RU" sz="4200" dirty="0" err="1" smtClean="0">
                <a:solidFill>
                  <a:srgbClr val="7030A0"/>
                </a:solidFill>
                <a:latin typeface="Arial Black" pitchFamily="34" charset="0"/>
              </a:rPr>
              <a:t>Набрызг</a:t>
            </a:r>
            <a:r>
              <a:rPr lang="ru-RU" sz="4200" dirty="0" smtClean="0">
                <a:solidFill>
                  <a:srgbClr val="7030A0"/>
                </a:solidFill>
                <a:latin typeface="Arial Black" pitchFamily="34" charset="0"/>
              </a:rPr>
              <a:t> зубной щеткой;</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Рисование мыльными пузырями;</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Рисование ватными палочками;</a:t>
            </a:r>
          </a:p>
          <a:p>
            <a:pPr marL="457200" indent="-457200" algn="l" eaLnBrk="1" fontAlgn="auto" hangingPunct="1">
              <a:spcAft>
                <a:spcPts val="0"/>
              </a:spcAft>
              <a:buFontTx/>
              <a:buChar char="-"/>
              <a:defRPr/>
            </a:pPr>
            <a:r>
              <a:rPr lang="ru-RU" sz="4200" dirty="0" err="1" smtClean="0">
                <a:solidFill>
                  <a:srgbClr val="7030A0"/>
                </a:solidFill>
                <a:latin typeface="Arial Black" pitchFamily="34" charset="0"/>
              </a:rPr>
              <a:t>Фроттаж</a:t>
            </a:r>
            <a:r>
              <a:rPr lang="ru-RU" sz="4200" dirty="0" smtClean="0">
                <a:solidFill>
                  <a:srgbClr val="7030A0"/>
                </a:solidFill>
                <a:latin typeface="Arial Black" pitchFamily="34" charset="0"/>
              </a:rPr>
              <a:t>;</a:t>
            </a:r>
          </a:p>
          <a:p>
            <a:pPr marL="457200" indent="-457200" algn="l" eaLnBrk="1" fontAlgn="auto" hangingPunct="1">
              <a:spcAft>
                <a:spcPts val="0"/>
              </a:spcAft>
              <a:buFontTx/>
              <a:buChar char="-"/>
              <a:defRPr/>
            </a:pPr>
            <a:r>
              <a:rPr lang="ru-RU" sz="4200" dirty="0" err="1" smtClean="0">
                <a:solidFill>
                  <a:srgbClr val="7030A0"/>
                </a:solidFill>
                <a:latin typeface="Arial Black" pitchFamily="34" charset="0"/>
              </a:rPr>
              <a:t>Граттаж</a:t>
            </a:r>
            <a:r>
              <a:rPr lang="ru-RU" sz="4200" dirty="0" smtClean="0">
                <a:solidFill>
                  <a:srgbClr val="7030A0"/>
                </a:solidFill>
                <a:latin typeface="Arial Black" pitchFamily="34" charset="0"/>
              </a:rPr>
              <a:t>;</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Рисование вилкой;</a:t>
            </a:r>
          </a:p>
          <a:p>
            <a:pPr marL="457200" indent="-457200" algn="l" eaLnBrk="1" fontAlgn="auto" hangingPunct="1">
              <a:spcAft>
                <a:spcPts val="0"/>
              </a:spcAft>
              <a:buFontTx/>
              <a:buChar char="-"/>
              <a:defRPr/>
            </a:pPr>
            <a:r>
              <a:rPr lang="ru-RU" sz="4200" dirty="0" err="1" smtClean="0">
                <a:solidFill>
                  <a:srgbClr val="7030A0"/>
                </a:solidFill>
                <a:latin typeface="Arial Black" pitchFamily="34" charset="0"/>
              </a:rPr>
              <a:t>Пластилинография</a:t>
            </a:r>
            <a:r>
              <a:rPr lang="ru-RU" sz="4200" dirty="0" smtClean="0">
                <a:solidFill>
                  <a:srgbClr val="7030A0"/>
                </a:solidFill>
                <a:latin typeface="Arial Black" pitchFamily="34" charset="0"/>
              </a:rPr>
              <a:t>;</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Оттиск печатками из овощей и фруктов;</a:t>
            </a:r>
          </a:p>
          <a:p>
            <a:pPr marL="457200" indent="-457200" algn="l" eaLnBrk="1" fontAlgn="auto" hangingPunct="1">
              <a:spcAft>
                <a:spcPts val="0"/>
              </a:spcAft>
              <a:buFontTx/>
              <a:buChar char="-"/>
              <a:defRPr/>
            </a:pPr>
            <a:r>
              <a:rPr lang="ru-RU" sz="4200" dirty="0" smtClean="0">
                <a:solidFill>
                  <a:srgbClr val="7030A0"/>
                </a:solidFill>
                <a:latin typeface="Arial Black" pitchFamily="34" charset="0"/>
              </a:rPr>
              <a:t>Отпечатки листьями;</a:t>
            </a:r>
          </a:p>
          <a:p>
            <a:pPr marL="457200" indent="-457200" algn="l" eaLnBrk="1" fontAlgn="auto" hangingPunct="1">
              <a:spcAft>
                <a:spcPts val="0"/>
              </a:spcAft>
              <a:buFontTx/>
              <a:buChar char="-"/>
              <a:defRPr/>
            </a:pPr>
            <a:r>
              <a:rPr lang="ru-RU" sz="4200" dirty="0" err="1" smtClean="0">
                <a:solidFill>
                  <a:srgbClr val="7030A0"/>
                </a:solidFill>
                <a:latin typeface="Arial Black" pitchFamily="34" charset="0"/>
              </a:rPr>
              <a:t>Кляксография</a:t>
            </a:r>
            <a:r>
              <a:rPr lang="ru-RU" sz="4200" dirty="0" smtClean="0">
                <a:solidFill>
                  <a:srgbClr val="7030A0"/>
                </a:solidFill>
                <a:latin typeface="Arial Black" pitchFamily="34" charset="0"/>
              </a:rPr>
              <a:t> и многое другое.</a:t>
            </a:r>
          </a:p>
          <a:p>
            <a:pPr marL="457200" indent="-457200" algn="l" eaLnBrk="1" fontAlgn="auto" hangingPunct="1">
              <a:spcAft>
                <a:spcPts val="0"/>
              </a:spcAft>
              <a:buFontTx/>
              <a:buChar char="-"/>
              <a:defRPr/>
            </a:pPr>
            <a:endParaRPr lang="ru-RU" sz="4200" dirty="0" smtClean="0">
              <a:solidFill>
                <a:srgbClr val="7030A0"/>
              </a:solidFill>
              <a:latin typeface="Arial Black" pitchFamily="34" charset="0"/>
            </a:endParaRPr>
          </a:p>
          <a:p>
            <a:pPr marL="457200" indent="-457200" algn="l" eaLnBrk="1" fontAlgn="auto" hangingPunct="1">
              <a:spcAft>
                <a:spcPts val="0"/>
              </a:spcAft>
              <a:buFontTx/>
              <a:buChar char="-"/>
              <a:defRPr/>
            </a:pPr>
            <a:endParaRPr lang="ru-RU" sz="4200" dirty="0" smtClean="0">
              <a:solidFill>
                <a:srgbClr val="7030A0"/>
              </a:solidFill>
              <a:latin typeface="Arial Black" pitchFamily="34" charset="0"/>
            </a:endParaRPr>
          </a:p>
          <a:p>
            <a:pPr marL="457200" indent="-457200" algn="l" eaLnBrk="1" fontAlgn="auto" hangingPunct="1">
              <a:spcAft>
                <a:spcPts val="0"/>
              </a:spcAft>
              <a:buFontTx/>
              <a:buChar char="-"/>
              <a:defRPr/>
            </a:pP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1116013" y="0"/>
            <a:ext cx="7342187" cy="1125538"/>
          </a:xfrm>
        </p:spPr>
        <p:txBody>
          <a:bodyPr rtlCol="0">
            <a:normAutofit fontScale="90000"/>
          </a:bodyPr>
          <a:lstStyle/>
          <a:p>
            <a:pPr eaLnBrk="1" fontAlgn="auto" hangingPunct="1">
              <a:spcAft>
                <a:spcPts val="0"/>
              </a:spcAft>
              <a:defRPr/>
            </a:pPr>
            <a:r>
              <a:rPr lang="ru-RU" b="1" i="1" dirty="0" smtClean="0">
                <a:solidFill>
                  <a:srgbClr val="7030A0"/>
                </a:solidFill>
                <a:latin typeface="Arial Black" pitchFamily="34" charset="0"/>
              </a:rPr>
              <a:t>Рисование пальчиками</a:t>
            </a:r>
            <a:endParaRPr lang="ru-RU" b="1" i="1" dirty="0">
              <a:solidFill>
                <a:srgbClr val="7030A0"/>
              </a:solidFill>
              <a:latin typeface="Arial Black" pitchFamily="34" charset="0"/>
            </a:endParaRPr>
          </a:p>
        </p:txBody>
      </p:sp>
      <p:sp>
        <p:nvSpPr>
          <p:cNvPr id="3" name="Подзаголовок 2"/>
          <p:cNvSpPr>
            <a:spLocks noGrp="1"/>
          </p:cNvSpPr>
          <p:nvPr>
            <p:ph type="subTitle" idx="1"/>
          </p:nvPr>
        </p:nvSpPr>
        <p:spPr>
          <a:xfrm>
            <a:off x="323850" y="1557338"/>
            <a:ext cx="8496300" cy="5111750"/>
          </a:xfrm>
        </p:spPr>
        <p:txBody>
          <a:bodyPr rtlCol="0">
            <a:normAutofit/>
          </a:bodyPr>
          <a:lstStyle/>
          <a:p>
            <a:pPr algn="just" eaLnBrk="1" fontAlgn="auto" hangingPunct="1">
              <a:spcAft>
                <a:spcPts val="0"/>
              </a:spcAft>
              <a:buFont typeface="Arial" pitchFamily="34" charset="0"/>
              <a:buNone/>
              <a:defRPr/>
            </a:pPr>
            <a:r>
              <a:rPr lang="ru-RU" dirty="0" smtClean="0"/>
              <a:t>	</a:t>
            </a:r>
            <a:r>
              <a:rPr lang="ru-RU" sz="2200" dirty="0" smtClean="0">
                <a:solidFill>
                  <a:srgbClr val="7030A0"/>
                </a:solidFill>
                <a:latin typeface="Arial Black" pitchFamily="34" charset="0"/>
              </a:rPr>
              <a:t>Пальцевая живопись – очень простая техника рисования. Пальчиковый прием помогает ребенку органично почувствовать материал (гуашь, акварель, бархатистость красочного слоя, яркость, </a:t>
            </a:r>
            <a:r>
              <a:rPr lang="ru-RU" sz="2200" dirty="0" err="1" smtClean="0">
                <a:solidFill>
                  <a:srgbClr val="7030A0"/>
                </a:solidFill>
                <a:latin typeface="Arial Black" pitchFamily="34" charset="0"/>
              </a:rPr>
              <a:t>фантазийность</a:t>
            </a:r>
            <a:r>
              <a:rPr lang="ru-RU" sz="2200" dirty="0" smtClean="0">
                <a:solidFill>
                  <a:srgbClr val="7030A0"/>
                </a:solidFill>
                <a:latin typeface="Arial Black" pitchFamily="34" charset="0"/>
              </a:rPr>
              <a:t> отпечатка).</a:t>
            </a:r>
            <a:endParaRPr lang="ru-RU" sz="2200" dirty="0">
              <a:solidFill>
                <a:srgbClr val="7030A0"/>
              </a:solidFill>
              <a:latin typeface="Arial Black" pitchFamily="34" charset="0"/>
            </a:endParaRPr>
          </a:p>
        </p:txBody>
      </p:sp>
      <p:pic>
        <p:nvPicPr>
          <p:cNvPr id="17412" name="Picture 2"/>
          <p:cNvPicPr>
            <a:picLocks noChangeAspect="1" noChangeArrowheads="1"/>
          </p:cNvPicPr>
          <p:nvPr/>
        </p:nvPicPr>
        <p:blipFill>
          <a:blip r:embed="rId3"/>
          <a:srcRect/>
          <a:stretch>
            <a:fillRect/>
          </a:stretch>
        </p:blipFill>
        <p:spPr bwMode="auto">
          <a:xfrm>
            <a:off x="0" y="3933825"/>
            <a:ext cx="4643438" cy="2611438"/>
          </a:xfrm>
          <a:prstGeom prst="rect">
            <a:avLst/>
          </a:prstGeom>
          <a:noFill/>
          <a:ln w="9525">
            <a:noFill/>
            <a:miter lim="800000"/>
            <a:headEnd/>
            <a:tailEnd/>
          </a:ln>
        </p:spPr>
      </p:pic>
      <p:pic>
        <p:nvPicPr>
          <p:cNvPr id="17413" name="Picture 3"/>
          <p:cNvPicPr>
            <a:picLocks noChangeAspect="1" noChangeArrowheads="1"/>
          </p:cNvPicPr>
          <p:nvPr/>
        </p:nvPicPr>
        <p:blipFill>
          <a:blip r:embed="rId4"/>
          <a:srcRect b="4889"/>
          <a:stretch>
            <a:fillRect/>
          </a:stretch>
        </p:blipFill>
        <p:spPr bwMode="auto">
          <a:xfrm>
            <a:off x="5435600" y="3054350"/>
            <a:ext cx="3240088" cy="37798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srcRect/>
          <a:stretch>
            <a:fillRect/>
          </a:stretch>
        </p:blipFill>
        <p:spPr bwMode="auto">
          <a:xfrm>
            <a:off x="-14288" y="22225"/>
            <a:ext cx="9144001" cy="6858000"/>
          </a:xfrm>
          <a:prstGeom prst="rect">
            <a:avLst/>
          </a:prstGeom>
          <a:noFill/>
          <a:ln w="9525">
            <a:noFill/>
            <a:miter lim="800000"/>
            <a:headEnd/>
            <a:tailEnd/>
          </a:ln>
        </p:spPr>
      </p:pic>
      <p:sp>
        <p:nvSpPr>
          <p:cNvPr id="18434" name="Заголовок 1"/>
          <p:cNvSpPr>
            <a:spLocks noGrp="1"/>
          </p:cNvSpPr>
          <p:nvPr>
            <p:ph type="ctrTitle"/>
          </p:nvPr>
        </p:nvSpPr>
        <p:spPr>
          <a:xfrm>
            <a:off x="1692275" y="0"/>
            <a:ext cx="7343775" cy="1557338"/>
          </a:xfrm>
        </p:spPr>
        <p:txBody>
          <a:bodyPr/>
          <a:lstStyle/>
          <a:p>
            <a:pPr eaLnBrk="1" hangingPunct="1"/>
            <a:r>
              <a:rPr lang="ru-RU" b="1" i="1" smtClean="0">
                <a:solidFill>
                  <a:srgbClr val="7030A0"/>
                </a:solidFill>
                <a:latin typeface="Arial Black" pitchFamily="34" charset="0"/>
              </a:rPr>
              <a:t>Рисование ладошкой</a:t>
            </a:r>
          </a:p>
        </p:txBody>
      </p:sp>
      <p:sp>
        <p:nvSpPr>
          <p:cNvPr id="3" name="Подзаголовок 2"/>
          <p:cNvSpPr>
            <a:spLocks noGrp="1"/>
          </p:cNvSpPr>
          <p:nvPr>
            <p:ph type="subTitle" idx="1"/>
          </p:nvPr>
        </p:nvSpPr>
        <p:spPr>
          <a:xfrm>
            <a:off x="395288" y="1268413"/>
            <a:ext cx="8569325" cy="5611812"/>
          </a:xfrm>
        </p:spPr>
        <p:txBody>
          <a:bodyPr rtlCol="0">
            <a:normAutofit/>
          </a:bodyPr>
          <a:lstStyle/>
          <a:p>
            <a:pPr algn="just" eaLnBrk="1" fontAlgn="auto" hangingPunct="1">
              <a:spcAft>
                <a:spcPts val="0"/>
              </a:spcAft>
              <a:buFont typeface="Arial" pitchFamily="34" charset="0"/>
              <a:buNone/>
              <a:defRPr/>
            </a:pPr>
            <a:r>
              <a:rPr lang="ru-RU" sz="2000" dirty="0" smtClean="0">
                <a:latin typeface="Arial Black" pitchFamily="34" charset="0"/>
              </a:rPr>
              <a:t>Печать от руки – очень интересный игровой прием. Рисование с помощью ладошек – одно из любимых детских занятий. Оно не только дарит радость творчества, увлекает и удивляет, но и всякий раз убеждает детей в том, что их ладошки необыкновенные, волшебные.</a:t>
            </a:r>
            <a:endParaRPr lang="ru-RU" sz="2000" dirty="0">
              <a:latin typeface="Arial Black" pitchFamily="34" charset="0"/>
            </a:endParaRPr>
          </a:p>
        </p:txBody>
      </p:sp>
      <p:pic>
        <p:nvPicPr>
          <p:cNvPr id="18436" name="Picture 2"/>
          <p:cNvPicPr>
            <a:picLocks noChangeAspect="1" noChangeArrowheads="1"/>
          </p:cNvPicPr>
          <p:nvPr/>
        </p:nvPicPr>
        <p:blipFill>
          <a:blip r:embed="rId3"/>
          <a:srcRect/>
          <a:stretch>
            <a:fillRect/>
          </a:stretch>
        </p:blipFill>
        <p:spPr bwMode="auto">
          <a:xfrm>
            <a:off x="-46038" y="3663950"/>
            <a:ext cx="4473576" cy="3162300"/>
          </a:xfrm>
          <a:prstGeom prst="rect">
            <a:avLst/>
          </a:prstGeom>
          <a:noFill/>
          <a:ln w="9525">
            <a:noFill/>
            <a:miter lim="800000"/>
            <a:headEnd/>
            <a:tailEnd/>
          </a:ln>
        </p:spPr>
      </p:pic>
      <p:pic>
        <p:nvPicPr>
          <p:cNvPr id="18437" name="Picture 3"/>
          <p:cNvPicPr>
            <a:picLocks noChangeAspect="1" noChangeArrowheads="1"/>
          </p:cNvPicPr>
          <p:nvPr/>
        </p:nvPicPr>
        <p:blipFill>
          <a:blip r:embed="rId4"/>
          <a:srcRect/>
          <a:stretch>
            <a:fillRect/>
          </a:stretch>
        </p:blipFill>
        <p:spPr bwMode="auto">
          <a:xfrm>
            <a:off x="4716463" y="3221038"/>
            <a:ext cx="4210050" cy="285273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a:stretch>
            <a:fillRect/>
          </a:stretch>
        </p:blipFill>
        <p:spPr bwMode="auto">
          <a:xfrm>
            <a:off x="11113" y="-6350"/>
            <a:ext cx="9144000" cy="6858000"/>
          </a:xfrm>
          <a:prstGeom prst="rect">
            <a:avLst/>
          </a:prstGeom>
          <a:noFill/>
          <a:ln w="9525">
            <a:noFill/>
            <a:miter lim="800000"/>
            <a:headEnd/>
            <a:tailEnd/>
          </a:ln>
        </p:spPr>
      </p:pic>
      <p:sp>
        <p:nvSpPr>
          <p:cNvPr id="19458" name="Заголовок 1"/>
          <p:cNvSpPr>
            <a:spLocks noGrp="1"/>
          </p:cNvSpPr>
          <p:nvPr>
            <p:ph type="ctrTitle"/>
          </p:nvPr>
        </p:nvSpPr>
        <p:spPr>
          <a:xfrm>
            <a:off x="1835150" y="0"/>
            <a:ext cx="7129463" cy="1268413"/>
          </a:xfrm>
        </p:spPr>
        <p:txBody>
          <a:bodyPr/>
          <a:lstStyle/>
          <a:p>
            <a:pPr eaLnBrk="1" hangingPunct="1"/>
            <a:r>
              <a:rPr lang="ru-RU" sz="3600" b="1" i="1" smtClean="0">
                <a:solidFill>
                  <a:srgbClr val="7030A0"/>
                </a:solidFill>
                <a:latin typeface="Arial Black" pitchFamily="34" charset="0"/>
              </a:rPr>
              <a:t>Рисование мятой бумагой</a:t>
            </a:r>
          </a:p>
        </p:txBody>
      </p:sp>
      <p:sp>
        <p:nvSpPr>
          <p:cNvPr id="19459" name="Подзаголовок 2"/>
          <p:cNvSpPr>
            <a:spLocks noGrp="1"/>
          </p:cNvSpPr>
          <p:nvPr>
            <p:ph type="subTitle" idx="1"/>
          </p:nvPr>
        </p:nvSpPr>
        <p:spPr>
          <a:xfrm>
            <a:off x="179388" y="1628775"/>
            <a:ext cx="8856662" cy="4010025"/>
          </a:xfrm>
        </p:spPr>
        <p:txBody>
          <a:bodyPr/>
          <a:lstStyle/>
          <a:p>
            <a:pPr algn="just" eaLnBrk="1" hangingPunct="1"/>
            <a:r>
              <a:rPr lang="ru-RU" sz="2000" smtClean="0">
                <a:solidFill>
                  <a:srgbClr val="7030A0"/>
                </a:solidFill>
                <a:latin typeface="Arial Black" pitchFamily="34" charset="0"/>
              </a:rPr>
              <a:t>Весьма занятная техника рисования, которая дает простор для фантазии и свободу маленьким ручкам. Увлекательным является даже процесс подготовки к занятию. Бумажные комочки, которыми собственно и будет выполняться работа, дети с удовольствием могут помять сами. </a:t>
            </a:r>
          </a:p>
        </p:txBody>
      </p:sp>
      <p:pic>
        <p:nvPicPr>
          <p:cNvPr id="19460" name="Picture 2"/>
          <p:cNvPicPr>
            <a:picLocks noChangeAspect="1" noChangeArrowheads="1"/>
          </p:cNvPicPr>
          <p:nvPr/>
        </p:nvPicPr>
        <p:blipFill>
          <a:blip r:embed="rId3"/>
          <a:srcRect b="12408"/>
          <a:stretch>
            <a:fillRect/>
          </a:stretch>
        </p:blipFill>
        <p:spPr bwMode="auto">
          <a:xfrm>
            <a:off x="0" y="3665538"/>
            <a:ext cx="4806950" cy="3155950"/>
          </a:xfrm>
          <a:prstGeom prst="rect">
            <a:avLst/>
          </a:prstGeom>
          <a:noFill/>
          <a:ln w="9525">
            <a:noFill/>
            <a:miter lim="800000"/>
            <a:headEnd/>
            <a:tailEnd/>
          </a:ln>
        </p:spPr>
      </p:pic>
      <p:pic>
        <p:nvPicPr>
          <p:cNvPr id="19461" name="Picture 4"/>
          <p:cNvPicPr>
            <a:picLocks noChangeAspect="1" noChangeArrowheads="1"/>
          </p:cNvPicPr>
          <p:nvPr/>
        </p:nvPicPr>
        <p:blipFill>
          <a:blip r:embed="rId4"/>
          <a:srcRect b="5901"/>
          <a:stretch>
            <a:fillRect/>
          </a:stretch>
        </p:blipFill>
        <p:spPr bwMode="auto">
          <a:xfrm>
            <a:off x="5148263" y="3213100"/>
            <a:ext cx="3671887" cy="35893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482" name="Заголовок 1"/>
          <p:cNvSpPr>
            <a:spLocks noGrp="1"/>
          </p:cNvSpPr>
          <p:nvPr>
            <p:ph type="ctrTitle"/>
          </p:nvPr>
        </p:nvSpPr>
        <p:spPr>
          <a:xfrm>
            <a:off x="685800" y="0"/>
            <a:ext cx="7772400" cy="1341438"/>
          </a:xfrm>
        </p:spPr>
        <p:txBody>
          <a:bodyPr/>
          <a:lstStyle/>
          <a:p>
            <a:pPr eaLnBrk="1" hangingPunct="1"/>
            <a:r>
              <a:rPr lang="ru-RU" b="1" i="1" smtClean="0">
                <a:solidFill>
                  <a:srgbClr val="7030A0"/>
                </a:solidFill>
                <a:latin typeface="Arial Black" pitchFamily="34" charset="0"/>
              </a:rPr>
              <a:t>Монотипия</a:t>
            </a:r>
          </a:p>
        </p:txBody>
      </p:sp>
      <p:sp>
        <p:nvSpPr>
          <p:cNvPr id="3" name="Подзаголовок 2"/>
          <p:cNvSpPr>
            <a:spLocks noGrp="1"/>
          </p:cNvSpPr>
          <p:nvPr>
            <p:ph type="subTitle" idx="1"/>
          </p:nvPr>
        </p:nvSpPr>
        <p:spPr>
          <a:xfrm>
            <a:off x="395288" y="1557338"/>
            <a:ext cx="8424862" cy="5111750"/>
          </a:xfrm>
        </p:spPr>
        <p:txBody>
          <a:bodyPr rtlCol="0">
            <a:normAutofit fontScale="77500" lnSpcReduction="20000"/>
          </a:bodyPr>
          <a:lstStyle/>
          <a:p>
            <a:pPr algn="just" eaLnBrk="1" fontAlgn="auto" hangingPunct="1">
              <a:spcAft>
                <a:spcPts val="0"/>
              </a:spcAft>
              <a:buFont typeface="Arial" pitchFamily="34" charset="0"/>
              <a:buNone/>
              <a:defRPr/>
            </a:pPr>
            <a:r>
              <a:rPr lang="ru-RU" dirty="0" smtClean="0">
                <a:solidFill>
                  <a:srgbClr val="7030A0"/>
                </a:solidFill>
                <a:latin typeface="Arial Black" pitchFamily="34" charset="0"/>
              </a:rPr>
              <a:t>	Монотипия считается одной из простейших нетрадиционных техник рисования (от греческого </a:t>
            </a:r>
            <a:r>
              <a:rPr lang="en-US" dirty="0" err="1" smtClean="0">
                <a:solidFill>
                  <a:srgbClr val="7030A0"/>
                </a:solidFill>
                <a:latin typeface="Arial Black" pitchFamily="34" charset="0"/>
              </a:rPr>
              <a:t>monos</a:t>
            </a:r>
            <a:r>
              <a:rPr lang="en-US" dirty="0" smtClean="0">
                <a:solidFill>
                  <a:srgbClr val="7030A0"/>
                </a:solidFill>
                <a:latin typeface="Arial Black" pitchFamily="34" charset="0"/>
              </a:rPr>
              <a:t> </a:t>
            </a:r>
            <a:r>
              <a:rPr lang="ru-RU" dirty="0" smtClean="0">
                <a:solidFill>
                  <a:srgbClr val="7030A0"/>
                </a:solidFill>
                <a:latin typeface="Arial Black" pitchFamily="34" charset="0"/>
              </a:rPr>
              <a:t>– один, единый, и </a:t>
            </a:r>
            <a:r>
              <a:rPr lang="en-US" dirty="0" err="1" smtClean="0">
                <a:solidFill>
                  <a:srgbClr val="7030A0"/>
                </a:solidFill>
                <a:latin typeface="Arial Black" pitchFamily="34" charset="0"/>
              </a:rPr>
              <a:t>tupos</a:t>
            </a:r>
            <a:r>
              <a:rPr lang="en-US" dirty="0" smtClean="0">
                <a:solidFill>
                  <a:srgbClr val="7030A0"/>
                </a:solidFill>
                <a:latin typeface="Arial Black" pitchFamily="34" charset="0"/>
              </a:rPr>
              <a:t> </a:t>
            </a:r>
            <a:r>
              <a:rPr lang="ru-RU" dirty="0" smtClean="0">
                <a:solidFill>
                  <a:srgbClr val="7030A0"/>
                </a:solidFill>
                <a:latin typeface="Arial Black" pitchFamily="34" charset="0"/>
              </a:rPr>
              <a:t>– отпечаток). Это простая, но удивительная техника рисования красками (акварелью, гуашью и пр.). Она заключается в том, что рисунок рисуется на одной стороне поверхности и отпечатывается на другую. Полученный отпечаток всегда уникален, т.к. создать две одинаковые работы невозможно. Полученные кляксы можно оставить и в первоначальном виде, или продумать подходящий образ и дорисовать недостающие детали. Количество красок в монотипии – любое.</a:t>
            </a:r>
            <a:endParaRPr lang="ru-RU" dirty="0">
              <a:solidFill>
                <a:srgbClr val="7030A0"/>
              </a:solidFill>
              <a:latin typeface="Arial Black"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1692275" y="115888"/>
            <a:ext cx="7343775" cy="1225550"/>
          </a:xfrm>
        </p:spPr>
        <p:txBody>
          <a:bodyPr rtlCol="0">
            <a:normAutofit fontScale="90000"/>
          </a:bodyPr>
          <a:lstStyle/>
          <a:p>
            <a:pPr eaLnBrk="1" fontAlgn="auto" hangingPunct="1">
              <a:spcAft>
                <a:spcPts val="0"/>
              </a:spcAft>
              <a:defRPr/>
            </a:pPr>
            <a:r>
              <a:rPr lang="ru-RU" b="1" i="1" dirty="0" smtClean="0">
                <a:solidFill>
                  <a:srgbClr val="7030A0"/>
                </a:solidFill>
                <a:latin typeface="Arial Black" pitchFamily="34" charset="0"/>
              </a:rPr>
              <a:t>Монотипия предметная</a:t>
            </a:r>
            <a:endParaRPr lang="ru-RU" b="1" i="1" dirty="0">
              <a:solidFill>
                <a:srgbClr val="7030A0"/>
              </a:solidFill>
              <a:latin typeface="Arial Black" pitchFamily="34" charset="0"/>
            </a:endParaRPr>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dirty="0"/>
          </a:p>
        </p:txBody>
      </p:sp>
      <p:pic>
        <p:nvPicPr>
          <p:cNvPr id="21508" name="Picture 2"/>
          <p:cNvPicPr>
            <a:picLocks noChangeAspect="1" noChangeArrowheads="1"/>
          </p:cNvPicPr>
          <p:nvPr/>
        </p:nvPicPr>
        <p:blipFill>
          <a:blip r:embed="rId3"/>
          <a:srcRect/>
          <a:stretch>
            <a:fillRect/>
          </a:stretch>
        </p:blipFill>
        <p:spPr bwMode="auto">
          <a:xfrm>
            <a:off x="0" y="1700213"/>
            <a:ext cx="3816350" cy="4862512"/>
          </a:xfrm>
          <a:prstGeom prst="rect">
            <a:avLst/>
          </a:prstGeom>
          <a:noFill/>
          <a:ln w="9525">
            <a:noFill/>
            <a:miter lim="800000"/>
            <a:headEnd/>
            <a:tailEnd/>
          </a:ln>
        </p:spPr>
      </p:pic>
      <p:pic>
        <p:nvPicPr>
          <p:cNvPr id="21509" name="Picture 4"/>
          <p:cNvPicPr>
            <a:picLocks noChangeAspect="1" noChangeArrowheads="1"/>
          </p:cNvPicPr>
          <p:nvPr/>
        </p:nvPicPr>
        <p:blipFill>
          <a:blip r:embed="rId4"/>
          <a:srcRect/>
          <a:stretch>
            <a:fillRect/>
          </a:stretch>
        </p:blipFill>
        <p:spPr bwMode="auto">
          <a:xfrm>
            <a:off x="3995738" y="2151063"/>
            <a:ext cx="4968875" cy="396081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873</Words>
  <Application>Microsoft Office PowerPoint</Application>
  <PresentationFormat>Экран (4:3)</PresentationFormat>
  <Paragraphs>67</Paragraphs>
  <Slides>23</Slides>
  <Notes>0</Notes>
  <HiddenSlides>0</HiddenSlides>
  <MMClips>0</MMClips>
  <ScaleCrop>false</ScaleCrop>
  <HeadingPairs>
    <vt:vector size="6" baseType="variant">
      <vt:variant>
        <vt:lpstr>Использованные шрифты</vt:lpstr>
      </vt:variant>
      <vt:variant>
        <vt:i4>3</vt:i4>
      </vt:variant>
      <vt:variant>
        <vt:lpstr>Шаблон оформления</vt:lpstr>
      </vt:variant>
      <vt:variant>
        <vt:i4>1</vt:i4>
      </vt:variant>
      <vt:variant>
        <vt:lpstr>Заголовки слайдов</vt:lpstr>
      </vt:variant>
      <vt:variant>
        <vt:i4>23</vt:i4>
      </vt:variant>
    </vt:vector>
  </HeadingPairs>
  <TitlesOfParts>
    <vt:vector size="27" baseType="lpstr">
      <vt:lpstr>Arial</vt:lpstr>
      <vt:lpstr>Calibri</vt:lpstr>
      <vt:lpstr>Arial Black</vt:lpstr>
      <vt:lpstr>Тема Office</vt:lpstr>
      <vt:lpstr>Чудеса нетрадиционных техник рисования в режиме самоизоляции</vt:lpstr>
      <vt:lpstr>Нетрадиционные изобразительные техники -</vt:lpstr>
      <vt:lpstr>Проведение творческой художественной деятельности с использованием нетрадиционных техник:</vt:lpstr>
      <vt:lpstr>Виды нетрадиционных способов:</vt:lpstr>
      <vt:lpstr>Рисование пальчиками</vt:lpstr>
      <vt:lpstr>Рисование ладошкой</vt:lpstr>
      <vt:lpstr>Рисование мятой бумагой</vt:lpstr>
      <vt:lpstr>Монотипия</vt:lpstr>
      <vt:lpstr>Монотипия предметная</vt:lpstr>
      <vt:lpstr>Монотипия пейзажная</vt:lpstr>
      <vt:lpstr>Рисование тычками жесткой кисти</vt:lpstr>
      <vt:lpstr>«Набрызг» зубной щеткой</vt:lpstr>
      <vt:lpstr>Рисуем мыльными пузырями</vt:lpstr>
      <vt:lpstr>Рисование ватными палочками</vt:lpstr>
      <vt:lpstr>Фроттаж</vt:lpstr>
      <vt:lpstr>Граттаж</vt:lpstr>
      <vt:lpstr>Рисование вилкой</vt:lpstr>
      <vt:lpstr>Пластилинография</vt:lpstr>
      <vt:lpstr>Оттиск отпечатками из овощей и фруктов</vt:lpstr>
      <vt:lpstr>Отпечатки листьями</vt:lpstr>
      <vt:lpstr>Кляксография</vt:lpstr>
      <vt:lpstr>Хочется пожелать Вам, дорогие родители, творческих успехов в обучении с детьми дома в период самоизоляции. Надеюсь, мой небольшой рассказ поможет Вам создать настоящий шедевр.</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Чудеса нетрадиционной техники</dc:title>
  <cp:lastModifiedBy>Виталя</cp:lastModifiedBy>
  <cp:revision>17</cp:revision>
  <dcterms:modified xsi:type="dcterms:W3CDTF">2020-04-27T14:27:11Z</dcterms:modified>
</cp:coreProperties>
</file>