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69" r:id="rId4"/>
    <p:sldId id="262" r:id="rId5"/>
    <p:sldId id="258" r:id="rId6"/>
    <p:sldId id="264" r:id="rId7"/>
    <p:sldId id="263" r:id="rId8"/>
    <p:sldId id="276" r:id="rId9"/>
    <p:sldId id="265" r:id="rId10"/>
    <p:sldId id="270" r:id="rId11"/>
    <p:sldId id="266" r:id="rId12"/>
    <p:sldId id="271" r:id="rId13"/>
    <p:sldId id="272" r:id="rId14"/>
    <p:sldId id="273" r:id="rId15"/>
    <p:sldId id="260" r:id="rId16"/>
    <p:sldId id="274" r:id="rId17"/>
    <p:sldId id="277" r:id="rId18"/>
    <p:sldId id="278" r:id="rId19"/>
    <p:sldId id="279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348" autoAdjust="0"/>
  </p:normalViewPr>
  <p:slideViewPr>
    <p:cSldViewPr>
      <p:cViewPr varScale="1">
        <p:scale>
          <a:sx n="107" d="100"/>
          <a:sy n="107" d="100"/>
        </p:scale>
        <p:origin x="-8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28BB23D6-9F3B-43E5-A049-27151DE53661}" type="datetimeFigureOut">
              <a:rPr lang="ru-RU"/>
              <a:pPr>
                <a:defRPr/>
              </a:pPr>
              <a:t>12.03.2019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B8598741-24F7-430D-A5AB-4C3D538931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C659031-8620-4098-BD4B-E95D500B939D}" type="slidenum">
              <a:rPr lang="ru-RU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 descr="6541d46a5900t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7" descr="ecb4031e37cd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4888" y="2914650"/>
            <a:ext cx="3314700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8" descr="0_89604_568ac41e_M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48488" y="1844675"/>
            <a:ext cx="1300162" cy="136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ED21F-BE14-470B-B5B9-3BE7D51D5728}" type="datetimeFigureOut">
              <a:rPr lang="ru-RU"/>
              <a:pPr>
                <a:defRPr/>
              </a:pPr>
              <a:t>12.03.2019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ED1DF-2D55-4C97-A6E3-60DB427153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0_a1a93_57fe433b_orig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0288" y="2636838"/>
            <a:ext cx="2309812" cy="230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7" descr="4db66d823c0a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92813" y="4219575"/>
            <a:ext cx="3151187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Группа 9"/>
          <p:cNvGrpSpPr>
            <a:grpSpLocks/>
          </p:cNvGrpSpPr>
          <p:nvPr/>
        </p:nvGrpSpPr>
        <p:grpSpPr bwMode="auto">
          <a:xfrm>
            <a:off x="1835150" y="5661025"/>
            <a:ext cx="7308850" cy="1196975"/>
            <a:chOff x="0" y="4793739"/>
            <a:chExt cx="9144000" cy="2064261"/>
          </a:xfrm>
        </p:grpSpPr>
        <p:pic>
          <p:nvPicPr>
            <p:cNvPr id="7" name="Рисунок 9" descr="0_fe7f9_3e19977b_orig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4793739"/>
              <a:ext cx="5688632" cy="2064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Рисунок 10" descr="0_fe7f9_3e19977b_orig.pn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flipH="1">
              <a:off x="5076056" y="4793739"/>
              <a:ext cx="4067944" cy="2064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Группа 14"/>
          <p:cNvGrpSpPr>
            <a:grpSpLocks/>
          </p:cNvGrpSpPr>
          <p:nvPr/>
        </p:nvGrpSpPr>
        <p:grpSpPr bwMode="auto">
          <a:xfrm>
            <a:off x="0" y="5661025"/>
            <a:ext cx="7308850" cy="1196975"/>
            <a:chOff x="0" y="4793739"/>
            <a:chExt cx="9144000" cy="2064261"/>
          </a:xfrm>
        </p:grpSpPr>
        <p:pic>
          <p:nvPicPr>
            <p:cNvPr id="10" name="Рисунок 12" descr="0_fe7f9_3e19977b_orig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4793739"/>
              <a:ext cx="5688632" cy="2064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Рисунок 13" descr="0_fe7f9_3e19977b_orig.pn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flipH="1">
              <a:off x="5076056" y="4793739"/>
              <a:ext cx="4067944" cy="2064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2" name="Рисунок 14" descr="Рисунок1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652963"/>
            <a:ext cx="1476375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97186F-6B3D-425E-87A3-3E724903704A}" type="datetimeFigureOut">
              <a:rPr lang="ru-RU"/>
              <a:pPr>
                <a:defRPr/>
              </a:pPr>
              <a:t>12.03.2019</a:t>
            </a:fld>
            <a:endParaRPr lang="ru-RU"/>
          </a:p>
        </p:txBody>
      </p:sp>
      <p:sp>
        <p:nvSpPr>
          <p:cNvPr id="1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79C66-9ECC-4D73-A9E2-656D7F17E0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6" descr="baby30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21163"/>
            <a:ext cx="2646363" cy="283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7" descr="551f743ee188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8550" y="4221163"/>
            <a:ext cx="2965450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Группа 9"/>
          <p:cNvGrpSpPr>
            <a:grpSpLocks/>
          </p:cNvGrpSpPr>
          <p:nvPr/>
        </p:nvGrpSpPr>
        <p:grpSpPr bwMode="auto">
          <a:xfrm>
            <a:off x="1258888" y="6092825"/>
            <a:ext cx="7885112" cy="765175"/>
            <a:chOff x="1" y="5770398"/>
            <a:chExt cx="9143999" cy="1087602"/>
          </a:xfrm>
        </p:grpSpPr>
        <p:pic>
          <p:nvPicPr>
            <p:cNvPr id="6" name="Рисунок 9" descr="8bc5751b36aa55b03faa72cd4305b5eb_1329683174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" y="5770398"/>
              <a:ext cx="3851920" cy="1087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Рисунок 10" descr="8bc5751b36aa55b03faa72cd4305b5eb_1329683174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779912" y="5770399"/>
              <a:ext cx="3851920" cy="1087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Рисунок 11" descr="8bc5751b36aa55b03faa72cd4305b5eb_1329683174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92080" y="5770399"/>
              <a:ext cx="3851920" cy="1087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Группа 12"/>
          <p:cNvGrpSpPr>
            <a:grpSpLocks/>
          </p:cNvGrpSpPr>
          <p:nvPr/>
        </p:nvGrpSpPr>
        <p:grpSpPr bwMode="auto">
          <a:xfrm>
            <a:off x="0" y="6092825"/>
            <a:ext cx="7885113" cy="765175"/>
            <a:chOff x="1" y="5770398"/>
            <a:chExt cx="9143999" cy="1087602"/>
          </a:xfrm>
        </p:grpSpPr>
        <p:pic>
          <p:nvPicPr>
            <p:cNvPr id="10" name="Рисунок 13" descr="8bc5751b36aa55b03faa72cd4305b5eb_1329683174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" y="5770398"/>
              <a:ext cx="3851920" cy="1087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Рисунок 14" descr="8bc5751b36aa55b03faa72cd4305b5eb_1329683174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779912" y="5770399"/>
              <a:ext cx="3851920" cy="1087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Рисунок 15" descr="8bc5751b36aa55b03faa72cd4305b5eb_1329683174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92080" y="5770399"/>
              <a:ext cx="3851920" cy="1087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CE4A9-B84E-4598-AB98-E4246213D597}" type="datetimeFigureOut">
              <a:rPr lang="ru-RU"/>
              <a:pPr>
                <a:defRPr/>
              </a:pPr>
              <a:t>12.03.2019</a:t>
            </a:fld>
            <a:endParaRPr lang="ru-RU"/>
          </a:p>
        </p:txBody>
      </p:sp>
      <p:sp>
        <p:nvSpPr>
          <p:cNvPr id="1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229D8-F602-4738-A40E-FB052F7167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 descr="b9c0b6dd666b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5400" y="4005263"/>
            <a:ext cx="2125663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Группа 9"/>
          <p:cNvGrpSpPr>
            <a:grpSpLocks/>
          </p:cNvGrpSpPr>
          <p:nvPr/>
        </p:nvGrpSpPr>
        <p:grpSpPr bwMode="auto">
          <a:xfrm>
            <a:off x="0" y="5778500"/>
            <a:ext cx="9144000" cy="1079500"/>
            <a:chOff x="0" y="5777880"/>
            <a:chExt cx="9144000" cy="1080120"/>
          </a:xfrm>
        </p:grpSpPr>
        <p:pic>
          <p:nvPicPr>
            <p:cNvPr id="4" name="Рисунок 8" descr="0_a01d9_415b13cb_M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823511" y="5777880"/>
              <a:ext cx="4320489" cy="1080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Рисунок 9" descr="0_a01d9_415b13cb_M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87624" y="5777880"/>
              <a:ext cx="4320489" cy="1080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Рисунок 10" descr="0_a01d9_415b13cb_M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5777880"/>
              <a:ext cx="4320489" cy="1080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" name="Рисунок 11" descr="386da46faaeb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91313" y="3619500"/>
            <a:ext cx="2555875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A6EBB-BFBA-4BDE-8D6B-172E3D658D06}" type="datetimeFigureOut">
              <a:rPr lang="ru-RU"/>
              <a:pPr>
                <a:defRPr/>
              </a:pPr>
              <a:t>12.03.2019</a:t>
            </a:fld>
            <a:endParaRPr lang="ru-RU"/>
          </a:p>
        </p:txBody>
      </p:sp>
      <p:sp>
        <p:nvSpPr>
          <p:cNvPr id="9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A7B707-29B2-4788-B3CC-12B6DA4857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6" descr="42373f9d2983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00788" y="3860800"/>
            <a:ext cx="2987675" cy="280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7" descr="ec75d3390f56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383088"/>
            <a:ext cx="2166938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Группа 8"/>
          <p:cNvGrpSpPr>
            <a:grpSpLocks/>
          </p:cNvGrpSpPr>
          <p:nvPr/>
        </p:nvGrpSpPr>
        <p:grpSpPr bwMode="auto">
          <a:xfrm>
            <a:off x="1835150" y="5876925"/>
            <a:ext cx="7308850" cy="981075"/>
            <a:chOff x="0" y="4793739"/>
            <a:chExt cx="9144000" cy="2064261"/>
          </a:xfrm>
        </p:grpSpPr>
        <p:pic>
          <p:nvPicPr>
            <p:cNvPr id="6" name="Рисунок 9" descr="0_fe7f9_3e19977b_orig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4793739"/>
              <a:ext cx="5688632" cy="2064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Рисунок 10" descr="0_fe7f9_3e19977b_orig.pn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flipH="1">
              <a:off x="5076056" y="4793739"/>
              <a:ext cx="4067944" cy="2064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Группа 11"/>
          <p:cNvGrpSpPr>
            <a:grpSpLocks/>
          </p:cNvGrpSpPr>
          <p:nvPr/>
        </p:nvGrpSpPr>
        <p:grpSpPr bwMode="auto">
          <a:xfrm>
            <a:off x="0" y="5876925"/>
            <a:ext cx="7308850" cy="981075"/>
            <a:chOff x="0" y="4793739"/>
            <a:chExt cx="9144000" cy="2064261"/>
          </a:xfrm>
        </p:grpSpPr>
        <p:pic>
          <p:nvPicPr>
            <p:cNvPr id="9" name="Рисунок 12" descr="0_fe7f9_3e19977b_orig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4793739"/>
              <a:ext cx="5688632" cy="2064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Рисунок 13" descr="0_fe7f9_3e19977b_orig.pn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flipH="1">
              <a:off x="5076056" y="4793739"/>
              <a:ext cx="4067944" cy="2064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1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D33F3-D42F-45C2-AA36-E2503DEFDCFF}" type="datetimeFigureOut">
              <a:rPr lang="ru-RU"/>
              <a:pPr>
                <a:defRPr/>
              </a:pPr>
              <a:t>12.03.2019</a:t>
            </a:fld>
            <a:endParaRPr lang="ru-RU"/>
          </a:p>
        </p:txBody>
      </p:sp>
      <p:sp>
        <p:nvSpPr>
          <p:cNvPr id="12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2C3E6-FDE1-4BC0-8382-105585C846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F34EF76-4011-4AC3-8233-E90DEE3BA8E9}" type="datetimeFigureOut">
              <a:rPr lang="ru-RU"/>
              <a:pPr>
                <a:defRPr/>
              </a:pPr>
              <a:t>12.03.2019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797B9E4-F120-4C33-A12B-857D173968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47664" y="908720"/>
            <a:ext cx="5328592" cy="42165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400" b="1" dirty="0">
              <a:ln w="10541" cmpd="sng">
                <a:solidFill>
                  <a:schemeClr val="accent5"/>
                </a:solidFill>
                <a:prstDash val="solid"/>
              </a:ln>
              <a:solidFill>
                <a:schemeClr val="accent5"/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400" b="1" dirty="0">
              <a:ln w="10541" cmpd="sng">
                <a:solidFill>
                  <a:schemeClr val="accent5"/>
                </a:solidFill>
                <a:prstDash val="solid"/>
              </a:ln>
              <a:solidFill>
                <a:schemeClr val="accent5"/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i="1" dirty="0">
                <a:ln w="10541" cmpd="sng">
                  <a:solidFill>
                    <a:schemeClr val="accent5"/>
                  </a:solidFill>
                  <a:prstDash val="solid"/>
                </a:ln>
                <a:solidFill>
                  <a:schemeClr val="accent5"/>
                </a:solidFill>
                <a:latin typeface="Monotype Corsiva" pitchFamily="66" charset="0"/>
                <a:cs typeface="+mn-cs"/>
              </a:rPr>
              <a:t>Игра в жизни ребёнка дошкольника</a:t>
            </a:r>
            <a:endParaRPr lang="ru-RU" sz="6000" b="1" i="1" dirty="0">
              <a:ln w="10541" cmpd="sng">
                <a:solidFill>
                  <a:schemeClr val="accent5"/>
                </a:solidFill>
                <a:prstDash val="solid"/>
              </a:ln>
              <a:solidFill>
                <a:schemeClr val="accent5"/>
              </a:solidFill>
              <a:latin typeface="Monotype Corsiva" pitchFamily="66" charset="0"/>
              <a:cs typeface="+mn-cs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755650" y="5805488"/>
            <a:ext cx="5689600" cy="863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b="1" dirty="0">
              <a:solidFill>
                <a:schemeClr val="accent5">
                  <a:lumMod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200" b="1" dirty="0" smtClean="0"/>
              <a:t>Строительные игры </a:t>
            </a:r>
            <a:r>
              <a:rPr lang="ru-RU" sz="2000" b="1" dirty="0" smtClean="0"/>
              <a:t>— интереснейшая форма детского технического творчества, открывающая возможности для активной двигательной и интеллектуальной деятельности ребят.</a:t>
            </a:r>
            <a:r>
              <a:rPr lang="ru-RU" sz="2000" b="1" i="1" dirty="0" smtClean="0">
                <a:solidFill>
                  <a:schemeClr val="accent3">
                    <a:lumMod val="75000"/>
                  </a:schemeClr>
                </a:solidFill>
              </a:rPr>
              <a:t>.</a:t>
            </a:r>
            <a:endParaRPr lang="ru-RU" sz="2000" dirty="0"/>
          </a:p>
        </p:txBody>
      </p:sp>
      <p:pic>
        <p:nvPicPr>
          <p:cNvPr id="18434" name="Picture 3" descr="C:\Users\WWW\Desktop\IMG_20181218_0947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714500"/>
            <a:ext cx="2938462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4" descr="C:\Users\WWW\Desktop\IMG_20181218_0935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63" y="3513138"/>
            <a:ext cx="2357437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3" descr="C:\Users\WWW\Desktop\IMG_20180425_16501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13" y="1643063"/>
            <a:ext cx="3011487" cy="401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4075" y="404813"/>
            <a:ext cx="4572000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36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.</a:t>
            </a:r>
            <a:endParaRPr lang="ru-RU" sz="3600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9458" name="Прямоугольник 2"/>
          <p:cNvSpPr>
            <a:spLocks noChangeArrowheads="1"/>
          </p:cNvSpPr>
          <p:nvPr/>
        </p:nvSpPr>
        <p:spPr bwMode="auto">
          <a:xfrm>
            <a:off x="1692275" y="333375"/>
            <a:ext cx="51831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/>
              <a:t>Дидактическая игра.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5288" y="1052513"/>
            <a:ext cx="8605837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Игры этого типа привлекают детей своей особой занимательностью.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Они очень важны для детей. Ребенку кажется, что он просто развлекается, но на самом деле он тренирует воображение, мышление, развивает свои творческие способности.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9460" name="Picture 4" descr="C:\Users\WWW\Desktop\IMG-20180422-WA00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8" y="1928813"/>
            <a:ext cx="2890837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2" descr="C:\Users\WWW\Desktop\IMG-20180422-WA00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3286125"/>
            <a:ext cx="3008313" cy="346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smtClean="0"/>
              <a:t>Игры с предметами</a:t>
            </a:r>
          </a:p>
        </p:txBody>
      </p:sp>
      <p:sp>
        <p:nvSpPr>
          <p:cNvPr id="20482" name="Содержимое 2"/>
          <p:cNvSpPr>
            <a:spLocks noGrp="1"/>
          </p:cNvSpPr>
          <p:nvPr>
            <p:ph idx="1"/>
          </p:nvPr>
        </p:nvSpPr>
        <p:spPr>
          <a:xfrm>
            <a:off x="468313" y="1557338"/>
            <a:ext cx="8229600" cy="4525962"/>
          </a:xfrm>
        </p:spPr>
        <p:txBody>
          <a:bodyPr/>
          <a:lstStyle/>
          <a:p>
            <a:pPr>
              <a:buFont typeface="Arial" charset="0"/>
              <a:buNone/>
            </a:pPr>
            <a:endParaRPr lang="ru-RU" smtClean="0"/>
          </a:p>
          <a:p>
            <a:endParaRPr lang="ru-RU" smtClean="0"/>
          </a:p>
        </p:txBody>
      </p:sp>
      <p:pic>
        <p:nvPicPr>
          <p:cNvPr id="20483" name="Picture 2" descr="G:\фото 2017\IMG_20170915_1005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0" y="3714750"/>
            <a:ext cx="40005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2" descr="C:\Users\WWW\Desktop\IMG_20180420_10242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75" y="1571625"/>
            <a:ext cx="3000375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3071813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Настольно- печатные игры</a:t>
            </a:r>
          </a:p>
        </p:txBody>
      </p:sp>
      <p:pic>
        <p:nvPicPr>
          <p:cNvPr id="21506" name="Picture 3" descr="G:\фото 2017\IMG_20170915_1002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53138" y="2571750"/>
            <a:ext cx="3090862" cy="412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2" descr="C:\Users\WWW\Desktop\IMG-20180422-WA0008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2714625"/>
            <a:ext cx="3000375" cy="3789363"/>
          </a:xfrm>
        </p:spPr>
      </p:pic>
      <p:pic>
        <p:nvPicPr>
          <p:cNvPr id="21508" name="Picture 4" descr="C:\Users\WWW\Desktop\IMG_20180420_10214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25" y="1643063"/>
            <a:ext cx="3529013" cy="444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3297237"/>
          </a:xfrm>
        </p:spPr>
        <p:txBody>
          <a:bodyPr/>
          <a:lstStyle/>
          <a:p>
            <a:r>
              <a:rPr lang="ru-RU" sz="3600" smtClean="0"/>
              <a:t>Словесные игры</a:t>
            </a:r>
            <a:r>
              <a:rPr lang="ru-RU" sz="1600" smtClean="0"/>
              <a:t>:                                                                               </a:t>
            </a:r>
            <a:r>
              <a:rPr lang="ru-RU" sz="2400" smtClean="0"/>
              <a:t>Компот какой? Животные и их детеныши. Один – много. Назови ласково. Чей хвост?</a:t>
            </a:r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0" y="3786188"/>
            <a:ext cx="1870075" cy="2693987"/>
          </a:xfrm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63" y="3786188"/>
            <a:ext cx="1958975" cy="275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38" y="3786188"/>
            <a:ext cx="2112962" cy="264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3" y="3786188"/>
            <a:ext cx="1949450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Прямоугольник 2"/>
          <p:cNvSpPr>
            <a:spLocks noChangeArrowheads="1"/>
          </p:cNvSpPr>
          <p:nvPr/>
        </p:nvSpPr>
        <p:spPr bwMode="auto">
          <a:xfrm>
            <a:off x="1692275" y="260350"/>
            <a:ext cx="516572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 i="1"/>
              <a:t>Подвижная игра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84213" y="981075"/>
            <a:ext cx="7416800" cy="25844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chemeClr val="accent4">
                    <a:lumMod val="10000"/>
                  </a:schemeClr>
                </a:solidFill>
              </a:rPr>
              <a:t>В этих играх дети сосредоточивают свое внимание на игровом объекте. Это улучшает устойчивость их внимания, помогают преодолеть рассеянность и быструю отвлекаемость. Дети накапливают двигательный опыт и постепенной у них формируется более высокий уровень развития произвольных движений.  Коллективная подвижная игра ставит ребенка в такое положение, когда ум начинает работать живо и энергично, действия становятся точными, движения четкими. </a:t>
            </a:r>
            <a:endParaRPr lang="ru-RU" b="1" i="1" dirty="0">
              <a:solidFill>
                <a:schemeClr val="accent4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AutoShape 2" descr="image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578" name="AutoShape 4" descr="image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4579" name="Picture 5" descr="C:\Users\WWW\Desktop\IMG-20181218-WA00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75" y="857250"/>
            <a:ext cx="4286250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6" descr="C:\Users\WWW\Desktop\IMG-20181218-WA00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57925" y="1857375"/>
            <a:ext cx="2886075" cy="384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7" descr="D:\подвижные игры\image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197350"/>
            <a:ext cx="3548063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5602" name="Picture 3" descr="D:\подвижные игры\img13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117475"/>
            <a:ext cx="8786813" cy="635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D:\подвижные игры\slide_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7650" name="Picture 2" descr="D:\подвижные игры\img_user_file_547f6b838b8aa_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Содержимое 2"/>
          <p:cNvSpPr>
            <a:spLocks noGrp="1"/>
          </p:cNvSpPr>
          <p:nvPr>
            <p:ph idx="4294967295"/>
          </p:nvPr>
        </p:nvSpPr>
        <p:spPr>
          <a:xfrm>
            <a:off x="914400" y="908050"/>
            <a:ext cx="8229600" cy="5175250"/>
          </a:xfrm>
        </p:spPr>
        <p:txBody>
          <a:bodyPr/>
          <a:lstStyle/>
          <a:p>
            <a:r>
              <a:rPr lang="ru-RU" b="1" smtClean="0"/>
              <a:t>Игра</a:t>
            </a:r>
            <a:r>
              <a:rPr lang="ru-RU" smtClean="0"/>
              <a:t> — это огромное светлое окно, через которое в духовный мир ребенка вливается живительный поток представлений, понятий об окружающем мире. Игра — это искра, зажигающая огонек пытливости и любознательности. </a:t>
            </a:r>
            <a:br>
              <a:rPr lang="ru-RU" smtClean="0"/>
            </a:br>
            <a:r>
              <a:rPr lang="ru-RU" smtClean="0"/>
              <a:t>Сухомлинский В. А.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260350"/>
            <a:ext cx="8229600" cy="5822950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accent4">
                    <a:lumMod val="10000"/>
                  </a:schemeClr>
                </a:solidFill>
              </a:rPr>
              <a:t>Игра – отражение жизни. Здесь все «как будто», «понарошку», но в этой условной обстановке, которая создается воображением ребенка , много настоящего: действия играющих всегда реальны, их чувства, переживания подлинны, искренни. Ребенок знает, что кукла и мишка – только игрушки, но любит их как живых, понимает, что он не «</a:t>
            </a:r>
            <a:r>
              <a:rPr lang="ru-RU" dirty="0" err="1" smtClean="0">
                <a:solidFill>
                  <a:schemeClr val="accent4">
                    <a:lumMod val="10000"/>
                  </a:schemeClr>
                </a:solidFill>
              </a:rPr>
              <a:t>поправдашний</a:t>
            </a:r>
            <a:r>
              <a:rPr lang="ru-RU" dirty="0" smtClean="0">
                <a:solidFill>
                  <a:schemeClr val="accent4">
                    <a:lumMod val="10000"/>
                  </a:schemeClr>
                </a:solidFill>
              </a:rPr>
              <a:t>»  доктор, но чувствует ответственность за здоровье своих «пациентов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».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6600" dirty="0" smtClean="0">
                <a:latin typeface="+mn-lt"/>
              </a:rPr>
              <a:t>Актуальность</a:t>
            </a:r>
            <a:endParaRPr lang="ru-RU" sz="6600" dirty="0"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188" y="1989138"/>
            <a:ext cx="7993062" cy="28003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dirty="0">
                <a:latin typeface="+mn-lt"/>
              </a:rPr>
              <a:t>В совместной с детьми игре учить детей действовать с предметами и игрушками, объединять их сюжетом.</a:t>
            </a:r>
            <a:endParaRPr lang="ru-RU" sz="4400" dirty="0">
              <a:latin typeface="+mn-l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288" y="692150"/>
            <a:ext cx="8424862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Возможности игры огромны, они: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188" y="1268413"/>
            <a:ext cx="7848600" cy="34163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  <a:defRPr/>
            </a:pPr>
            <a:endParaRPr lang="ru-RU" b="1" dirty="0"/>
          </a:p>
          <a:p>
            <a:pPr>
              <a:buFont typeface="Wingdings" pitchFamily="2" charset="2"/>
              <a:buChar char="v"/>
              <a:defRPr/>
            </a:pPr>
            <a:r>
              <a:rPr lang="ru-RU" b="1" dirty="0">
                <a:latin typeface="+mn-lt"/>
              </a:rPr>
              <a:t>Развивают познавательные процессы личности – внимание, </a:t>
            </a:r>
          </a:p>
          <a:p>
            <a:pPr>
              <a:defRPr/>
            </a:pPr>
            <a:r>
              <a:rPr lang="ru-RU" b="1" dirty="0">
                <a:latin typeface="+mn-lt"/>
              </a:rPr>
              <a:t>    память, восприятие, мышление, воображение;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b="1" dirty="0">
                <a:latin typeface="+mn-lt"/>
              </a:rPr>
              <a:t>Тренируют наблюдательность и ум;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b="1" dirty="0">
                <a:latin typeface="+mn-lt"/>
              </a:rPr>
              <a:t>Развивают творческие способности у детей;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b="1" dirty="0">
                <a:latin typeface="+mn-lt"/>
              </a:rPr>
              <a:t>Формируют эмоционально-чувственную сферу личности </a:t>
            </a:r>
          </a:p>
          <a:p>
            <a:pPr>
              <a:defRPr/>
            </a:pPr>
            <a:r>
              <a:rPr lang="ru-RU" b="1" dirty="0">
                <a:latin typeface="+mn-lt"/>
              </a:rPr>
              <a:t>    дошкольника;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b="1" dirty="0">
                <a:latin typeface="+mn-lt"/>
              </a:rPr>
              <a:t>Способствуют познанию ребенком самого себя и побуждают</a:t>
            </a:r>
          </a:p>
          <a:p>
            <a:pPr>
              <a:defRPr/>
            </a:pPr>
            <a:r>
              <a:rPr lang="ru-RU" b="1" dirty="0">
                <a:latin typeface="+mn-lt"/>
              </a:rPr>
              <a:t>     его к самосовершенствованию;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b="1" dirty="0">
                <a:latin typeface="+mn-lt"/>
              </a:rPr>
              <a:t>Учат самодисциплине, настойчивости, выдержке –</a:t>
            </a:r>
          </a:p>
          <a:p>
            <a:pPr>
              <a:defRPr/>
            </a:pPr>
            <a:r>
              <a:rPr lang="ru-RU" b="1" dirty="0">
                <a:latin typeface="+mn-lt"/>
              </a:rPr>
              <a:t>     всем тем качествам, без которых трудно жить и достигать </a:t>
            </a:r>
          </a:p>
          <a:p>
            <a:pPr>
              <a:defRPr/>
            </a:pPr>
            <a:r>
              <a:rPr lang="ru-RU" b="1" dirty="0">
                <a:latin typeface="+mn-lt"/>
              </a:rPr>
              <a:t>     поставленных целей и задач</a:t>
            </a:r>
            <a:endParaRPr lang="ru-RU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i="1" dirty="0" smtClean="0">
                <a:latin typeface="+mn-lt"/>
              </a:rPr>
              <a:t>Игровая деятельность включает в себя:</a:t>
            </a:r>
            <a:endParaRPr lang="ru-RU" b="1" i="1" dirty="0">
              <a:latin typeface="+mn-lt"/>
            </a:endParaRPr>
          </a:p>
        </p:txBody>
      </p:sp>
      <p:sp>
        <p:nvSpPr>
          <p:cNvPr id="14338" name="Содержимое 2"/>
          <p:cNvSpPr>
            <a:spLocks noGrp="1"/>
          </p:cNvSpPr>
          <p:nvPr>
            <p:ph idx="1"/>
          </p:nvPr>
        </p:nvSpPr>
        <p:spPr>
          <a:xfrm>
            <a:off x="468313" y="1557338"/>
            <a:ext cx="8229600" cy="4525962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b="1" i="1" smtClean="0"/>
              <a:t> </a:t>
            </a:r>
            <a:r>
              <a:rPr lang="ru-RU" sz="3600" b="1" i="1" smtClean="0"/>
              <a:t>- Творческие игры</a:t>
            </a:r>
            <a:r>
              <a:rPr lang="ru-RU" b="1" i="1" smtClean="0"/>
              <a:t>( сюжетно - ролевые, театрализованные, игры драматизации , строительные);</a:t>
            </a:r>
          </a:p>
          <a:p>
            <a:pPr>
              <a:buFont typeface="Arial" charset="0"/>
              <a:buNone/>
            </a:pPr>
            <a:r>
              <a:rPr lang="ru-RU" b="1" i="1" smtClean="0"/>
              <a:t>- </a:t>
            </a:r>
            <a:r>
              <a:rPr lang="ru-RU" sz="3600" b="1" i="1" smtClean="0"/>
              <a:t>Дидактические игры </a:t>
            </a:r>
            <a:r>
              <a:rPr lang="ru-RU" b="1" i="1" smtClean="0"/>
              <a:t>( игры с предметами, настольно-печатные, словесные)</a:t>
            </a:r>
          </a:p>
          <a:p>
            <a:pPr>
              <a:buFont typeface="Arial" charset="0"/>
              <a:buNone/>
            </a:pPr>
            <a:r>
              <a:rPr lang="ru-RU" b="1" i="1" smtClean="0"/>
              <a:t>- </a:t>
            </a:r>
            <a:r>
              <a:rPr lang="ru-RU" sz="3600" b="1" i="1" smtClean="0"/>
              <a:t>Подвижные игры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i="1" dirty="0" smtClean="0">
                <a:latin typeface="+mn-lt"/>
              </a:rPr>
              <a:t>Сюжетно- ролевая игра.</a:t>
            </a:r>
            <a:endParaRPr lang="ru-RU" b="1" i="1" dirty="0"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288" y="1125538"/>
            <a:ext cx="8534400" cy="17081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Большинство игр посвящено изображению труда людей разных профессий. Ребята возят грузовики, лечат «больных пациентов», играют в «семью», парикмахерскую и т.д.</a:t>
            </a:r>
          </a:p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    Через игру закрепляется и углубляется интерес детей к разным профессиям, воспитывается уважение к труду.</a:t>
            </a:r>
          </a:p>
        </p:txBody>
      </p:sp>
      <p:pic>
        <p:nvPicPr>
          <p:cNvPr id="15363" name="Picture 3" descr="C:\Users\WWW\Desktop\IMG_20181212_1005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064625" y="37861875"/>
            <a:ext cx="3063875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C:\Users\WWW\Desktop\IMG_20181212_10055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50" y="3024188"/>
            <a:ext cx="2874963" cy="383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15365" name="Picture 2" descr="C:\Users\WWW\Desktop\IMG_20181219_15541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38" y="3071813"/>
            <a:ext cx="2840037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3" descr="C:\Users\WWW\Desktop\IMG_20181219_16565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463" y="3143250"/>
            <a:ext cx="2786062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43925" cy="6583362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6386" name="Picture 2" descr="C:\Users\WWW\Desktop\IMG_20180914_1552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142875"/>
            <a:ext cx="2500313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 descr="C:\Users\WWW\Desktop\IMG_20181212_11013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88" y="0"/>
            <a:ext cx="3071812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3" descr="C:\Users\WWW\Desktop\IMG_20181219_15552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3" y="2571750"/>
            <a:ext cx="3071812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2" descr="C:\Users\WWW\Desktop\IMG_20181212_10572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29063" y="2714625"/>
            <a:ext cx="3000375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Театрализованная игра.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5288" y="1341438"/>
            <a:ext cx="7921625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i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Способствует развитию речи - обогащает  образными сравнениями, литературными оборотами, делает более эмоциональной и выразительной. </a:t>
            </a:r>
          </a:p>
        </p:txBody>
      </p:sp>
      <p:pic>
        <p:nvPicPr>
          <p:cNvPr id="17411" name="Picture 4" descr="C:\Users\WWW\Desktop\IMG_20180420_1048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63" y="3414713"/>
            <a:ext cx="3024187" cy="344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2" descr="C:\Users\WWW\Desktop\IMG_20180424_15445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428875"/>
            <a:ext cx="2700338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2" descr="C:\Users\WWW\Desktop\IMG-20180422-WA000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75" y="2714625"/>
            <a:ext cx="3095625" cy="375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43335_shk-2">
  <a:themeElements>
    <a:clrScheme name="елочный">
      <a:dk1>
        <a:srgbClr val="003300"/>
      </a:dk1>
      <a:lt1>
        <a:srgbClr val="99FF99"/>
      </a:lt1>
      <a:dk2>
        <a:srgbClr val="006600"/>
      </a:dk2>
      <a:lt2>
        <a:srgbClr val="99FF66"/>
      </a:lt2>
      <a:accent1>
        <a:srgbClr val="FFFF00"/>
      </a:accent1>
      <a:accent2>
        <a:srgbClr val="66FF33"/>
      </a:accent2>
      <a:accent3>
        <a:srgbClr val="009900"/>
      </a:accent3>
      <a:accent4>
        <a:srgbClr val="FFFF99"/>
      </a:accent4>
      <a:accent5>
        <a:srgbClr val="6600FF"/>
      </a:accent5>
      <a:accent6>
        <a:srgbClr val="CCFF33"/>
      </a:accent6>
      <a:hlink>
        <a:srgbClr val="0000FF"/>
      </a:hlink>
      <a:folHlink>
        <a:srgbClr val="00CC66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43335_shk-2</Template>
  <TotalTime>1136</TotalTime>
  <Words>356</Words>
  <Application>Microsoft Office PowerPoint</Application>
  <PresentationFormat>Экран (4:3)</PresentationFormat>
  <Paragraphs>36</Paragraphs>
  <Slides>19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6</vt:i4>
      </vt:variant>
      <vt:variant>
        <vt:lpstr>Заголовки слайдов</vt:lpstr>
      </vt:variant>
      <vt:variant>
        <vt:i4>19</vt:i4>
      </vt:variant>
    </vt:vector>
  </HeadingPairs>
  <TitlesOfParts>
    <vt:vector size="29" baseType="lpstr">
      <vt:lpstr>Arial</vt:lpstr>
      <vt:lpstr>Times New Roman</vt:lpstr>
      <vt:lpstr>Calibri</vt:lpstr>
      <vt:lpstr>Wingdings</vt:lpstr>
      <vt:lpstr>43335_shk-2</vt:lpstr>
      <vt:lpstr>43335_shk-2</vt:lpstr>
      <vt:lpstr>43335_shk-2</vt:lpstr>
      <vt:lpstr>43335_shk-2</vt:lpstr>
      <vt:lpstr>43335_shk-2</vt:lpstr>
      <vt:lpstr>43335_shk-2</vt:lpstr>
      <vt:lpstr>Слайд 1</vt:lpstr>
      <vt:lpstr>Слайд 2</vt:lpstr>
      <vt:lpstr>Слайд 3</vt:lpstr>
      <vt:lpstr>Актуальность</vt:lpstr>
      <vt:lpstr>Слайд 5</vt:lpstr>
      <vt:lpstr>Игровая деятельность включает в себя:</vt:lpstr>
      <vt:lpstr>Сюжетно- ролевая игра.</vt:lpstr>
      <vt:lpstr>Слайд 8</vt:lpstr>
      <vt:lpstr>Театрализованная игра.</vt:lpstr>
      <vt:lpstr>Строительные игры — интереснейшая форма детского технического творчества, открывающая возможности для активной двигательной и интеллектуальной деятельности ребят..</vt:lpstr>
      <vt:lpstr>Слайд 11</vt:lpstr>
      <vt:lpstr>Игры с предметами</vt:lpstr>
      <vt:lpstr>Настольно- печатные игры</vt:lpstr>
      <vt:lpstr>Словесные игры:                                                                               Компот какой? Животные и их детеныши. Один – много. Назови ласково. Чей хвост?</vt:lpstr>
      <vt:lpstr>Слайд 15</vt:lpstr>
      <vt:lpstr>Слайд 16</vt:lpstr>
      <vt:lpstr>Слайд 17</vt:lpstr>
      <vt:lpstr>Слайд 18</vt:lpstr>
      <vt:lpstr>Слайд 19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36</cp:revision>
  <dcterms:created xsi:type="dcterms:W3CDTF">2015-12-16T12:55:08Z</dcterms:created>
  <dcterms:modified xsi:type="dcterms:W3CDTF">2019-03-12T05:59:15Z</dcterms:modified>
</cp:coreProperties>
</file>