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8" r:id="rId3"/>
    <p:sldId id="272" r:id="rId4"/>
    <p:sldId id="261" r:id="rId5"/>
    <p:sldId id="273" r:id="rId6"/>
    <p:sldId id="257" r:id="rId7"/>
    <p:sldId id="274" r:id="rId8"/>
    <p:sldId id="258" r:id="rId9"/>
    <p:sldId id="259" r:id="rId10"/>
    <p:sldId id="275" r:id="rId11"/>
    <p:sldId id="276" r:id="rId12"/>
    <p:sldId id="277" r:id="rId13"/>
    <p:sldId id="284" r:id="rId14"/>
    <p:sldId id="278" r:id="rId15"/>
    <p:sldId id="280" r:id="rId16"/>
    <p:sldId id="282" r:id="rId17"/>
    <p:sldId id="283" r:id="rId18"/>
    <p:sldId id="279" r:id="rId19"/>
    <p:sldId id="264" r:id="rId20"/>
    <p:sldId id="265" r:id="rId21"/>
    <p:sldId id="266" r:id="rId22"/>
    <p:sldId id="285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80;&#1089;&#1072;\Desktop\001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Documents and Settings\Заведующая\Рабочий стол\В- 14)\саранск\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457200"/>
            <a:ext cx="8072437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043608" y="1124744"/>
            <a:ext cx="74168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>
              <a:latin typeface="Arial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>
              <a:latin typeface="Arial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66800" y="381000"/>
            <a:ext cx="70866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endParaRPr lang="ru-RU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«Организация работы по нравственно-патриотическому воспитанию дошкольников в ДОУ»</a:t>
            </a:r>
          </a:p>
          <a:p>
            <a:pPr algn="ctr" eaLnBrk="0" hangingPunct="0">
              <a:defRPr/>
            </a:pPr>
            <a:endParaRPr lang="ru-RU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4038600" y="4572000"/>
            <a:ext cx="4648200" cy="1666893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Автор: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воспитатель структурного подразделения «Детский сад №10 комбинированного вида»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baseline="0" dirty="0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Курина С.В.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8432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3400" y="304800"/>
            <a:ext cx="8153400" cy="714380"/>
          </a:xfrm>
          <a:prstGeom prst="round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нравственно-патриотического воспитания дошкольников в ДОУ: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8143932" cy="571504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1400" dirty="0"/>
              <a:t> </a:t>
            </a:r>
            <a:r>
              <a:rPr lang="ru-RU" sz="1400" dirty="0" smtClean="0"/>
              <a:t>Воспитание патриотических, гражданско-правовых, нравственных чувств у воспитанников, используя этнокультурный компонент в игровой деятельности.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1400" dirty="0"/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1400" b="1" cap="all" dirty="0">
              <a:ln w="90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428868"/>
            <a:ext cx="8143932" cy="357190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400" dirty="0" smtClean="0"/>
              <a:t>Развитие нравственных чувств, познавательное отношение к окружающей деятельности коммуникативных способностей и речи, создание и обогащение предметно-развивающей среды, в которой воспитанник мог бы себя чувствовать комфортно в образовательном процессе.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286124"/>
            <a:ext cx="8215370" cy="785818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1400" dirty="0"/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1400" dirty="0"/>
              <a:t> </a:t>
            </a:r>
            <a:r>
              <a:rPr lang="ru-RU" sz="1400" dirty="0" smtClean="0"/>
              <a:t>Развитие </a:t>
            </a:r>
            <a:r>
              <a:rPr lang="ru-RU" sz="1400" dirty="0" err="1" smtClean="0"/>
              <a:t>эмпатии</a:t>
            </a:r>
            <a:r>
              <a:rPr lang="ru-RU" sz="1400" dirty="0" smtClean="0"/>
              <a:t>, толерантности, уважению к многонациональному обществу России через игровую и совместную деятельность.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1400" dirty="0"/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214810" y="1000108"/>
            <a:ext cx="142876" cy="21431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14810" y="2000240"/>
            <a:ext cx="142876" cy="28575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214810" y="2857496"/>
            <a:ext cx="142876" cy="28575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4500570"/>
            <a:ext cx="8215370" cy="500066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1400" dirty="0"/>
              <a:t> </a:t>
            </a:r>
            <a:r>
              <a:rPr lang="ru-RU" sz="1400" dirty="0" smtClean="0"/>
              <a:t>Воспитывать в детях уверенность в себе и своих возможностей, развивать активность, инициативность, самостоятельность; овладение навыками общения, коллективного творчества, познавательной активности.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5429264"/>
            <a:ext cx="8215370" cy="357190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400" dirty="0" smtClean="0"/>
              <a:t>Прививать любовь к малой Родине, к Отечеству, гордость за её культуру, традиции, за её историю; учить, любить природу и все живое вокруг.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6215082"/>
            <a:ext cx="8215370" cy="357190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400" dirty="0" smtClean="0"/>
              <a:t>Воспитывать гражданско-патриотическое чувства через изучение государственной символики России.</a:t>
            </a:r>
            <a:endParaRPr lang="ru-RU" sz="1400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4214810" y="5857892"/>
            <a:ext cx="142876" cy="28575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214810" y="5143512"/>
            <a:ext cx="142876" cy="28575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14810" y="4143380"/>
            <a:ext cx="142876" cy="28575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16200000" flipH="1">
            <a:off x="678629" y="3964785"/>
            <a:ext cx="3857652" cy="785818"/>
          </a:xfrm>
          <a:prstGeom prst="roundRect">
            <a:avLst/>
          </a:prstGeom>
          <a:ln>
            <a:solidFill>
              <a:srgbClr val="0033CC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Комплексно - тематический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60" y="500042"/>
            <a:ext cx="4429156" cy="785818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900" b="1" dirty="0">
              <a:ln/>
              <a:solidFill>
                <a:schemeClr val="accent3"/>
              </a:solidFill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900" b="1" dirty="0">
              <a:ln/>
              <a:solidFill>
                <a:schemeClr val="accent3"/>
              </a:solidFill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Times New Roman" pitchFamily="18" charset="0"/>
              </a:rPr>
              <a:t>Принципы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16200000" flipH="1">
            <a:off x="-893007" y="4036223"/>
            <a:ext cx="3857652" cy="642942"/>
          </a:xfrm>
          <a:prstGeom prst="roundRect">
            <a:avLst/>
          </a:prstGeom>
          <a:ln>
            <a:solidFill>
              <a:srgbClr val="0033CC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3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Интеграции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24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16200000" flipH="1">
            <a:off x="2428860" y="3929066"/>
            <a:ext cx="3929090" cy="785818"/>
          </a:xfrm>
          <a:prstGeom prst="roundRect">
            <a:avLst/>
          </a:prstGeom>
          <a:ln>
            <a:solidFill>
              <a:srgbClr val="0033CC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dirty="0" smtClean="0"/>
              <a:t>от простого к сложному; системность знаний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16200000" flipH="1">
            <a:off x="4357678" y="3786198"/>
            <a:ext cx="3929090" cy="1071554"/>
          </a:xfrm>
          <a:prstGeom prst="roundRect">
            <a:avLst/>
          </a:prstGeom>
          <a:ln>
            <a:solidFill>
              <a:srgbClr val="0033CC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dirty="0" smtClean="0"/>
              <a:t>учет возрастных и индивидуальных (</a:t>
            </a:r>
            <a:r>
              <a:rPr lang="ru-RU" dirty="0" err="1" smtClean="0"/>
              <a:t>гендерных</a:t>
            </a:r>
            <a:r>
              <a:rPr lang="ru-RU" dirty="0" smtClean="0"/>
              <a:t>) особенностей;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rot="16200000" flipH="1">
            <a:off x="6000760" y="3929066"/>
            <a:ext cx="3929090" cy="785818"/>
          </a:xfrm>
          <a:prstGeom prst="roundRect">
            <a:avLst/>
          </a:prstGeom>
          <a:ln>
            <a:solidFill>
              <a:srgbClr val="0033CC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dirty="0" smtClean="0"/>
              <a:t>активность, самостоятельность, сотрудничество;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1214414" y="1285860"/>
            <a:ext cx="1071570" cy="928694"/>
          </a:xfrm>
          <a:prstGeom prst="straightConnector1">
            <a:avLst/>
          </a:prstGeom>
          <a:ln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428860" y="1643050"/>
            <a:ext cx="785818" cy="500066"/>
          </a:xfrm>
          <a:prstGeom prst="straightConnector1">
            <a:avLst/>
          </a:prstGeom>
          <a:ln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000892" y="1285860"/>
            <a:ext cx="1000132" cy="928694"/>
          </a:xfrm>
          <a:prstGeom prst="straightConnector1">
            <a:avLst/>
          </a:prstGeom>
          <a:ln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5750727" y="1678769"/>
            <a:ext cx="714380" cy="357190"/>
          </a:xfrm>
          <a:prstGeom prst="straightConnector1">
            <a:avLst/>
          </a:prstGeom>
          <a:ln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4071934" y="1857364"/>
            <a:ext cx="714380" cy="1588"/>
          </a:xfrm>
          <a:prstGeom prst="straightConnector1">
            <a:avLst/>
          </a:prstGeom>
          <a:ln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Экскурсия в 555\IMG_20161006_110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77466" y="838200"/>
            <a:ext cx="3486150" cy="4648200"/>
          </a:xfrm>
          <a:prstGeom prst="rect">
            <a:avLst/>
          </a:prstGeom>
          <a:noFill/>
        </p:spPr>
      </p:pic>
      <p:pic>
        <p:nvPicPr>
          <p:cNvPr id="1028" name="Picture 4" descr="F:\Экскурсия в 555\IMG_20161006_1115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838200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2057400"/>
            <a:ext cx="2931582" cy="443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152400"/>
            <a:ext cx="2743200" cy="30427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4" name="Picture 2" descr="F:\КПК дошк рег комп\Легенды и предания Урок\костюм\Изображение 22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1" y="2534266"/>
            <a:ext cx="2819400" cy="3880821"/>
          </a:xfrm>
          <a:prstGeom prst="rect">
            <a:avLst/>
          </a:prstGeom>
          <a:noFill/>
        </p:spPr>
      </p:pic>
      <p:sp>
        <p:nvSpPr>
          <p:cNvPr id="8" name="AutoShape 3"/>
          <p:cNvSpPr>
            <a:spLocks noGrp="1" noChangeArrowheads="1"/>
          </p:cNvSpPr>
          <p:nvPr>
            <p:ph type="title"/>
          </p:nvPr>
        </p:nvSpPr>
        <p:spPr bwMode="auto">
          <a:xfrm>
            <a:off x="6019800" y="1295400"/>
            <a:ext cx="2590800" cy="5516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CD5B5"/>
              </a:gs>
              <a:gs pos="100000">
                <a:srgbClr val="E1E8F5"/>
              </a:gs>
            </a:gsLst>
            <a:lin ang="5400000" scaled="1"/>
          </a:gra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>
            <a:normAutofit fontScale="90000"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err="1">
                <a:solidFill>
                  <a:srgbClr val="000000"/>
                </a:solidFill>
                <a:latin typeface="Calibri" pitchFamily="32" charset="0"/>
              </a:rPr>
              <a:t>Ведь-ава</a:t>
            </a:r>
            <a:r>
              <a:rPr lang="ru-RU" sz="2800" b="1" dirty="0">
                <a:solidFill>
                  <a:srgbClr val="000000"/>
                </a:solidFill>
                <a:latin typeface="Calibri" pitchFamily="32" charset="0"/>
              </a:rPr>
              <a:t> –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0000"/>
                </a:solidFill>
                <a:latin typeface="Calibri" pitchFamily="32" charset="0"/>
              </a:rPr>
              <a:t>хозяйка воды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" y="228600"/>
            <a:ext cx="2133599" cy="19877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81000" y="2133600"/>
            <a:ext cx="2652712" cy="7191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CD5B5"/>
              </a:gs>
              <a:gs pos="100000">
                <a:srgbClr val="E1E8F5"/>
              </a:gs>
            </a:gsLst>
            <a:lin ang="5400000" scaled="1"/>
          </a:gra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2" charset="0"/>
              </a:rPr>
              <a:t>панго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3886200"/>
            <a:ext cx="2038350" cy="1801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971800" y="5910262"/>
            <a:ext cx="3114675" cy="7953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CD5B5"/>
              </a:gs>
              <a:gs pos="100000">
                <a:srgbClr val="E1E8F5"/>
              </a:gs>
            </a:gsLst>
            <a:lin ang="5400000" scaled="1"/>
          </a:gradFill>
          <a:ln w="25560">
            <a:solidFill>
              <a:srgbClr val="385D8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err="1">
                <a:solidFill>
                  <a:srgbClr val="000000"/>
                </a:solidFill>
                <a:latin typeface="Calibri" pitchFamily="32" charset="0"/>
              </a:rPr>
              <a:t>пулай</a:t>
            </a:r>
            <a:r>
              <a:rPr lang="ru-RU" sz="3600" b="1" dirty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err="1">
                <a:solidFill>
                  <a:srgbClr val="000000"/>
                </a:solidFill>
                <a:latin typeface="Calibri" pitchFamily="32" charset="0"/>
              </a:rPr>
              <a:t>пулакш</a:t>
            </a:r>
            <a:endParaRPr lang="ru-RU" sz="3600" b="1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>Педагогические средства, используемые для решения задач по нравственно-патриотическому воспитанию дошкольников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98332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ru-RU" sz="2900" dirty="0" smtClean="0"/>
              <a:t>- познавательные беседы;</a:t>
            </a:r>
            <a:br>
              <a:rPr lang="ru-RU" sz="2900" dirty="0" smtClean="0"/>
            </a:br>
            <a:r>
              <a:rPr lang="ru-RU" sz="2900" dirty="0" smtClean="0"/>
              <a:t>- занятия – ситуации;</a:t>
            </a:r>
            <a:br>
              <a:rPr lang="ru-RU" sz="2900" dirty="0" smtClean="0"/>
            </a:br>
            <a:r>
              <a:rPr lang="ru-RU" sz="2900" dirty="0" smtClean="0"/>
              <a:t>- заочные экскурсии, целевые прогулки (экскурсии, путешествия), тематические встречи;</a:t>
            </a:r>
            <a:br>
              <a:rPr lang="ru-RU" sz="2900" dirty="0" smtClean="0"/>
            </a:br>
            <a:r>
              <a:rPr lang="ru-RU" sz="2900" dirty="0" smtClean="0"/>
              <a:t>- система дидактических, подвижных, развивающих игр;</a:t>
            </a:r>
            <a:br>
              <a:rPr lang="ru-RU" sz="2900" dirty="0" smtClean="0"/>
            </a:br>
            <a:r>
              <a:rPr lang="ru-RU" sz="2900" dirty="0" smtClean="0"/>
              <a:t>- вовлечение в общественную деятельность ( уборки, благоустройства территории детского учреждения)</a:t>
            </a:r>
            <a:br>
              <a:rPr lang="ru-RU" sz="2900" dirty="0" smtClean="0"/>
            </a:br>
            <a:r>
              <a:rPr lang="ru-RU" sz="2900" dirty="0" smtClean="0"/>
              <a:t>- совместную деятельность с семьей ( проведение экскурсий, праздников, проведение досуга, развлечений, проектирование, изготовление поделок и творческих работ);</a:t>
            </a:r>
            <a:br>
              <a:rPr lang="ru-RU" sz="2900" dirty="0" smtClean="0"/>
            </a:br>
            <a:r>
              <a:rPr lang="ru-RU" sz="2900" dirty="0" smtClean="0"/>
              <a:t>- наглядный материал и технические средства обучения ( слайдов, презентация по итогам экскурсии, целевых прогулок);</a:t>
            </a:r>
          </a:p>
          <a:p>
            <a:pPr>
              <a:lnSpc>
                <a:spcPct val="170000"/>
              </a:lnSpc>
              <a:buNone/>
            </a:pPr>
            <a:r>
              <a:rPr lang="ru-RU" sz="2900" dirty="0" smtClean="0"/>
              <a:t>    - чтение художественной литературы; рассматривание иллюстраций, картин, книг;</a:t>
            </a:r>
            <a:br>
              <a:rPr lang="ru-RU" sz="2900" dirty="0" smtClean="0"/>
            </a:br>
            <a:r>
              <a:rPr lang="ru-RU" sz="2900" dirty="0" smtClean="0"/>
              <a:t>альбомов;</a:t>
            </a:r>
            <a:br>
              <a:rPr lang="ru-RU" sz="2900" dirty="0" smtClean="0"/>
            </a:br>
            <a:r>
              <a:rPr lang="ru-RU" sz="2900" dirty="0" smtClean="0"/>
              <a:t>- организация занятий с целью знакомства детей с их правилами, обязанностями; знакомство с Конвенцией о правах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AutoShape 25"/>
          <p:cNvSpPr>
            <a:spLocks noChangeArrowheads="1"/>
          </p:cNvSpPr>
          <p:nvPr/>
        </p:nvSpPr>
        <p:spPr bwMode="auto">
          <a:xfrm>
            <a:off x="1692275" y="260350"/>
            <a:ext cx="5813425" cy="72072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algn="ctr" eaLnBrk="0" hangingPunct="0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4" name="Rectangle 24"/>
          <p:cNvSpPr>
            <a:spLocks noChangeArrowheads="1"/>
          </p:cNvSpPr>
          <p:nvPr/>
        </p:nvSpPr>
        <p:spPr bwMode="auto">
          <a:xfrm>
            <a:off x="827088" y="2133600"/>
            <a:ext cx="1804987" cy="3587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000"/>
            </a:extrusionClr>
          </a:sp3d>
        </p:spPr>
        <p:txBody>
          <a:bodyPr>
            <a:flatTx/>
          </a:bodyPr>
          <a:lstStyle/>
          <a:p>
            <a:pPr algn="ctr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Тем. занятия</a:t>
            </a:r>
            <a:endParaRPr lang="ru-RU" dirty="0"/>
          </a:p>
        </p:txBody>
      </p:sp>
      <p:sp>
        <p:nvSpPr>
          <p:cNvPr id="15365" name="Rectangle 23"/>
          <p:cNvSpPr>
            <a:spLocks noChangeArrowheads="1"/>
          </p:cNvSpPr>
          <p:nvPr/>
        </p:nvSpPr>
        <p:spPr bwMode="auto">
          <a:xfrm>
            <a:off x="4859338" y="2349500"/>
            <a:ext cx="4033837" cy="5746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000"/>
            </a:extrusionClr>
          </a:sp3d>
        </p:spPr>
        <p:txBody>
          <a:bodyPr>
            <a:flatTx/>
          </a:bodyPr>
          <a:lstStyle/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    Смотры,  конкурсы,  выставки</a:t>
            </a:r>
            <a:endParaRPr lang="ru-RU"/>
          </a:p>
        </p:txBody>
      </p:sp>
      <p:sp>
        <p:nvSpPr>
          <p:cNvPr id="15366" name="Rectangle 12"/>
          <p:cNvSpPr>
            <a:spLocks noChangeArrowheads="1"/>
          </p:cNvSpPr>
          <p:nvPr/>
        </p:nvSpPr>
        <p:spPr bwMode="auto">
          <a:xfrm>
            <a:off x="395288" y="1196975"/>
            <a:ext cx="3600450" cy="6477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000"/>
            </a:extrusionClr>
          </a:sp3d>
        </p:spPr>
        <p:txBody>
          <a:bodyPr>
            <a:flatTx/>
          </a:bodyPr>
          <a:lstStyle/>
          <a:p>
            <a:pPr algn="ctr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Экспериментальная,  опытническая деятельность</a:t>
            </a:r>
            <a:endParaRPr lang="ru-RU" sz="2000"/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2051050" y="5949950"/>
            <a:ext cx="5473700" cy="5969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000"/>
            </a:extrusionClr>
          </a:sp3d>
        </p:spPr>
        <p:txBody>
          <a:bodyPr>
            <a:flatTx/>
          </a:bodyPr>
          <a:lstStyle/>
          <a:p>
            <a:pPr algn="ctr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Самостоятельная  и совместная деятельность </a:t>
            </a:r>
            <a:endParaRPr lang="ru-RU"/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5651500" y="1412875"/>
            <a:ext cx="2592388" cy="576263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000"/>
            </a:extrusionClr>
          </a:sp3d>
        </p:spPr>
        <p:txBody>
          <a:bodyPr>
            <a:flatTx/>
          </a:bodyPr>
          <a:lstStyle/>
          <a:p>
            <a:pPr algn="ctr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Викторины,  КВН</a:t>
            </a:r>
            <a:endParaRPr lang="ru-RU"/>
          </a:p>
        </p:txBody>
      </p:sp>
      <p:sp>
        <p:nvSpPr>
          <p:cNvPr id="15370" name="Rectangle 4"/>
          <p:cNvSpPr>
            <a:spLocks noChangeArrowheads="1"/>
          </p:cNvSpPr>
          <p:nvPr/>
        </p:nvSpPr>
        <p:spPr bwMode="auto">
          <a:xfrm>
            <a:off x="6156325" y="3213100"/>
            <a:ext cx="1600200" cy="5207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000"/>
            </a:extrusionClr>
          </a:sp3d>
        </p:spPr>
        <p:txBody>
          <a:bodyPr>
            <a:flatTx/>
          </a:bodyPr>
          <a:lstStyle/>
          <a:p>
            <a:pPr algn="ctr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/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611188" y="4365625"/>
            <a:ext cx="2606675" cy="493713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000"/>
            </a:extrusionClr>
          </a:sp3d>
        </p:spPr>
        <p:txBody>
          <a:bodyPr>
            <a:flatTx/>
          </a:bodyPr>
          <a:lstStyle/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/>
          </a:p>
        </p:txBody>
      </p:sp>
      <p:sp>
        <p:nvSpPr>
          <p:cNvPr id="15372" name="Rectangle 7"/>
          <p:cNvSpPr>
            <a:spLocks noChangeArrowheads="1"/>
          </p:cNvSpPr>
          <p:nvPr/>
        </p:nvSpPr>
        <p:spPr bwMode="auto">
          <a:xfrm>
            <a:off x="5795963" y="4868863"/>
            <a:ext cx="2736850" cy="576262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000"/>
            </a:extrusionClr>
          </a:sp3d>
        </p:spPr>
        <p:txBody>
          <a:bodyPr>
            <a:flatTx/>
          </a:bodyPr>
          <a:lstStyle/>
          <a:p>
            <a:pPr algn="ctr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  <a:endParaRPr lang="ru-RU"/>
          </a:p>
        </p:txBody>
      </p:sp>
      <p:sp>
        <p:nvSpPr>
          <p:cNvPr id="15373" name="Rectangle 41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5219700" y="4076700"/>
            <a:ext cx="3744913" cy="50482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000"/>
            </a:extrusionClr>
          </a:sp3d>
        </p:spPr>
        <p:txBody>
          <a:bodyPr>
            <a:flatTx/>
          </a:bodyPr>
          <a:lstStyle/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Праздники, развлечения, досуги</a:t>
            </a:r>
            <a:endParaRPr lang="ru-RU" sz="700"/>
          </a:p>
          <a:p>
            <a:pPr algn="ctr" eaLnBrk="0" hangingPunct="0"/>
            <a:endParaRPr lang="ru-RU"/>
          </a:p>
        </p:txBody>
      </p:sp>
      <p:sp>
        <p:nvSpPr>
          <p:cNvPr id="15375" name="Rectangle 11"/>
          <p:cNvSpPr>
            <a:spLocks noChangeArrowheads="1"/>
          </p:cNvSpPr>
          <p:nvPr/>
        </p:nvSpPr>
        <p:spPr bwMode="auto">
          <a:xfrm>
            <a:off x="0" y="2781300"/>
            <a:ext cx="4284663" cy="8001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000"/>
            </a:extrusionClr>
          </a:sp3d>
        </p:spPr>
        <p:txBody>
          <a:bodyPr>
            <a:flatTx/>
          </a:bodyPr>
          <a:lstStyle/>
          <a:p>
            <a:pPr algn="ctr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Игры: дидактические,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развивающие,</a:t>
            </a:r>
          </a:p>
          <a:p>
            <a:pPr algn="ctr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подвижные, настольно-печатные</a:t>
            </a:r>
            <a:endParaRPr lang="ru-RU" sz="2000" dirty="0"/>
          </a:p>
        </p:txBody>
      </p:sp>
      <p:sp>
        <p:nvSpPr>
          <p:cNvPr id="15376" name="Rectangle 11"/>
          <p:cNvSpPr>
            <a:spLocks noChangeArrowheads="1"/>
          </p:cNvSpPr>
          <p:nvPr/>
        </p:nvSpPr>
        <p:spPr bwMode="auto">
          <a:xfrm>
            <a:off x="611188" y="5157788"/>
            <a:ext cx="2736850" cy="503237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000"/>
            </a:extrusionClr>
          </a:sp3d>
        </p:spPr>
        <p:txBody>
          <a:bodyPr>
            <a:flatTx/>
          </a:bodyPr>
          <a:lstStyle/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Театральная деятельность</a:t>
            </a:r>
            <a:endParaRPr lang="ru-RU" sz="2400"/>
          </a:p>
          <a:p>
            <a:pPr eaLnBrk="0" hangingPunct="0"/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820472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взаимодействия семьи и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ДОУ 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нравственно-патриотическому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воспитанию</a:t>
            </a:r>
          </a:p>
        </p:txBody>
      </p:sp>
      <p:pic>
        <p:nvPicPr>
          <p:cNvPr id="23555" name="Picture 3" descr="C:\Users\111\Desktop\51e09487d4a2501c7e0049e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700808"/>
            <a:ext cx="7848872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7376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24075" y="188913"/>
            <a:ext cx="4429125" cy="1000125"/>
          </a:xfrm>
          <a:prstGeom prst="round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89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Педагогическое просвещение родителей</a:t>
            </a:r>
          </a:p>
        </p:txBody>
      </p:sp>
      <p:sp>
        <p:nvSpPr>
          <p:cNvPr id="3" name="Овал 2"/>
          <p:cNvSpPr/>
          <p:nvPr/>
        </p:nvSpPr>
        <p:spPr>
          <a:xfrm>
            <a:off x="3071813" y="3000375"/>
            <a:ext cx="3000375" cy="1571625"/>
          </a:xfrm>
          <a:prstGeom prst="ellips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89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2571750"/>
            <a:ext cx="2143125" cy="714375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Консультировани</a:t>
            </a:r>
            <a:r>
              <a:rPr lang="ru-RU" sz="16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8" y="1571625"/>
            <a:ext cx="2143125" cy="714375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850" y="3500438"/>
            <a:ext cx="2143125" cy="714375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Лектории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4724400"/>
            <a:ext cx="2143125" cy="714375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Устные журналы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8" y="5857875"/>
            <a:ext cx="2143125" cy="714375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Семейные проекты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2588" y="5876925"/>
            <a:ext cx="2143125" cy="714375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Совместные экскурсии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25" y="5072063"/>
            <a:ext cx="2143125" cy="714375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газет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32588" y="4149725"/>
            <a:ext cx="2143125" cy="714375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Выставки, смотры совместных рисунков, поделок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32588" y="3284538"/>
            <a:ext cx="2143125" cy="714375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дней открытых дверей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32588" y="2492375"/>
            <a:ext cx="2143125" cy="714375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стол: «Воспитание любви к родному краю»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32588" y="1484313"/>
            <a:ext cx="2143125" cy="714375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клуба «Содружество»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588" y="476250"/>
            <a:ext cx="2143125" cy="714375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Родительские практикумы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3894138" y="2035175"/>
            <a:ext cx="1357312" cy="1588"/>
          </a:xfrm>
          <a:prstGeom prst="straightConnector1">
            <a:avLst/>
          </a:prstGeom>
          <a:ln w="666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215063" y="3714750"/>
            <a:ext cx="428625" cy="158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000750" y="2928938"/>
            <a:ext cx="571500" cy="28575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5679282" y="2107406"/>
            <a:ext cx="857250" cy="785813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5179219" y="1464469"/>
            <a:ext cx="1428750" cy="121443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6215063" y="4143375"/>
            <a:ext cx="285750" cy="28575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5786438" y="4572000"/>
            <a:ext cx="714375" cy="714375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5214938" y="4929188"/>
            <a:ext cx="1357312" cy="107156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V="1">
            <a:off x="2607469" y="2107407"/>
            <a:ext cx="928687" cy="85725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2643188" y="3000375"/>
            <a:ext cx="571500" cy="28575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>
            <a:off x="2571750" y="3857625"/>
            <a:ext cx="428625" cy="158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2643188" y="4429125"/>
            <a:ext cx="714375" cy="500063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2678906" y="4893469"/>
            <a:ext cx="1357313" cy="1000125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63813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Ожидаемые результаты по нравственно-патриотическому воспитанию дошкольников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53400" cy="4434840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1). Детям через средства познания, интеграцию различных видов деятельности раскрыть культурные традиции и ценности прошлого и настоящего; сохранить и приумножить гражданско-патриотические чувства в настоящем и будущем.</a:t>
            </a:r>
          </a:p>
          <a:p>
            <a:r>
              <a:rPr lang="ru-RU" sz="2900" dirty="0" smtClean="0"/>
              <a:t>2). У дошкольников сформируется нравственно-патриотическое, гражданско-патриотическое самосознание, интеллектуальные, личностные, физические качества, речь, обогатится словарь.</a:t>
            </a:r>
          </a:p>
          <a:p>
            <a:r>
              <a:rPr lang="ru-RU" sz="2900" dirty="0" smtClean="0"/>
              <a:t>3). Формирование толерантности, </a:t>
            </a:r>
            <a:r>
              <a:rPr lang="ru-RU" sz="2900" dirty="0" err="1" smtClean="0"/>
              <a:t>эмпатии</a:t>
            </a:r>
            <a:r>
              <a:rPr lang="ru-RU" sz="2900" dirty="0" smtClean="0"/>
              <a:t>.</a:t>
            </a:r>
          </a:p>
          <a:p>
            <a:r>
              <a:rPr lang="ru-RU" sz="2900" dirty="0" smtClean="0"/>
              <a:t>4). Развитие ответственности за свои мысли и чувства, активизация деятельности по самосовершенствованию, </a:t>
            </a:r>
            <a:r>
              <a:rPr lang="ru-RU" sz="2900" dirty="0" err="1" smtClean="0"/>
              <a:t>сформированность</a:t>
            </a:r>
            <a:r>
              <a:rPr lang="ru-RU" sz="2900" dirty="0" smtClean="0"/>
              <a:t> у детей правосознания.</a:t>
            </a:r>
          </a:p>
          <a:p>
            <a:r>
              <a:rPr lang="ru-RU" sz="2900" dirty="0" smtClean="0"/>
              <a:t>5). Положительная динамика патриотического роста детей – дошкольников, использовав систему внутреннего мониторинга(психолого-педагогическая диагностика), обеспечивая тем самым объективность и точность получаемых данных; с помощью проектно-исследовательской деятельности и развития предметно-развивающей среды, в которой воспитанник мог бы себя чувствовать комфортно.</a:t>
            </a:r>
          </a:p>
          <a:p>
            <a:r>
              <a:rPr lang="ru-RU" sz="2900" dirty="0" smtClean="0"/>
              <a:t> 6) Повышение уровня этнокультурного развития детей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день защитника 2017\DSCN9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549275"/>
            <a:ext cx="7215188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Monotype Corsiva" pitchFamily="66" charset="0"/>
              </a:rPr>
              <a:t>Ты вспоминаешь не страну большую,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Какую ты изъездил и узнал,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Ты вспоминаешь родину - такую,</a:t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Какой ее ты в детстве увидал.</a:t>
            </a: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»                          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 indent="449263" eaLnBrk="0" hangingPunct="0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(К. Симонов).</a:t>
            </a: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9" name="Picture 3" descr="C:\Users\111\Desktop\money_tree_of_lif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420888"/>
            <a:ext cx="4320480" cy="4086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день защитника 2017\DSCN9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Осень 2016\IMG_20161006_11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90600" y="-762000"/>
            <a:ext cx="10134600" cy="11287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Развлечение\20170119_1032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485775" y="1571625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F:\Развлечение\20170123_1048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829175" y="1647825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Развлечение\IMG_20170123_1038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Наши достижения</a:t>
            </a:r>
            <a:endParaRPr lang="ru-RU" sz="2400" b="1" dirty="0"/>
          </a:p>
        </p:txBody>
      </p:sp>
      <p:pic>
        <p:nvPicPr>
          <p:cNvPr id="8194" name="Picture 2" descr="F:\SCX-3200_20170403_13170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990600"/>
            <a:ext cx="2209800" cy="3124537"/>
          </a:xfrm>
          <a:prstGeom prst="rect">
            <a:avLst/>
          </a:prstGeom>
          <a:noFill/>
        </p:spPr>
      </p:pic>
      <p:pic>
        <p:nvPicPr>
          <p:cNvPr id="8196" name="Picture 4" descr="F:\SCX-3200_20170403_131758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1066800"/>
            <a:ext cx="2520413" cy="3563727"/>
          </a:xfrm>
          <a:prstGeom prst="rect">
            <a:avLst/>
          </a:prstGeom>
          <a:noFill/>
        </p:spPr>
      </p:pic>
      <p:pic>
        <p:nvPicPr>
          <p:cNvPr id="8" name="Picture 2" descr="F:\Караулов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0800" y="990600"/>
            <a:ext cx="2062581" cy="2917554"/>
          </a:xfrm>
          <a:prstGeom prst="rect">
            <a:avLst/>
          </a:prstGeom>
          <a:noFill/>
        </p:spPr>
      </p:pic>
      <p:pic>
        <p:nvPicPr>
          <p:cNvPr id="9" name="Picture 3" descr="F:\Курин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000" y="3810000"/>
            <a:ext cx="2014515" cy="2849563"/>
          </a:xfrm>
          <a:prstGeom prst="rect">
            <a:avLst/>
          </a:prstGeom>
          <a:noFill/>
        </p:spPr>
      </p:pic>
      <p:pic>
        <p:nvPicPr>
          <p:cNvPr id="10" name="Picture 4" descr="F:\ПДД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53000" y="3962400"/>
            <a:ext cx="1905000" cy="2694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10712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4800"/>
            <a:ext cx="9144000" cy="6324600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600200" y="304800"/>
            <a:ext cx="6146816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Актуальность.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19200"/>
            <a:ext cx="8229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Родина! Как много значит это слово для человека. В нем радость и счастье, в нем – смысл жизни. Маленький ребенок легче всего  уясняет понятие Родина как место рождения. Родина – это Мордовия, наш город Рузаевка; улица, на которой мы живем, наш родной дом, своя семья. Но как Волга берет начало из маленького ручейка, так Родина начинается у твоего дома: с березки,  качающей на ветру; с земли, где сеют хлеб  или покрытой снегом; с улицы, уходящей вдаль. Я думаю, что любовь к Родине начинается с любви к матери. От матери мы впервые узнали «язык» своей Родины, а в материнской песне прозвучал голос Родины. Главное – беречь Родину, беречь, как свою мать. </a:t>
            </a:r>
            <a:r>
              <a:rPr lang="ru-RU" smtClean="0"/>
              <a:t>Детство </a:t>
            </a:r>
            <a:r>
              <a:rPr lang="ru-RU" dirty="0" smtClean="0"/>
              <a:t>– благодатная почва для привития любви к своей Родине, к ее защите, гордость за свой народ, за Россию; уважительное отношение к великим свершениям и достойным страницам прошлого, к своим близким людям – родителям, родственникам, друзьям к их труду; обычаям и традициям многонационального народа России. Я - оптимист. Поэтому считаю, что наша Россия будет в надежных руках! Нам, педагогам, нужно только развивать, формировать и зарождать в наших маленьких крохах – любовь к своей Родине, к нашей Земле без горестей, болезней, без «необузданного» </a:t>
            </a:r>
            <a:r>
              <a:rPr lang="ru-RU" dirty="0" err="1" smtClean="0"/>
              <a:t>потребительства</a:t>
            </a:r>
            <a:r>
              <a:rPr lang="ru-RU" dirty="0" smtClean="0"/>
              <a:t> к недрам земли, без воин. Ведь тем самым мы воспитываем патриотов России!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P1040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52400"/>
            <a:ext cx="4470400" cy="3352800"/>
          </a:xfrm>
          <a:prstGeom prst="rect">
            <a:avLst/>
          </a:prstGeom>
          <a:noFill/>
        </p:spPr>
      </p:pic>
      <p:pic>
        <p:nvPicPr>
          <p:cNvPr id="4" name="Picture 2" descr="F:\P10403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685800"/>
            <a:ext cx="3454400" cy="2590800"/>
          </a:xfrm>
          <a:prstGeom prst="rect">
            <a:avLst/>
          </a:prstGeom>
          <a:noFill/>
        </p:spPr>
      </p:pic>
      <p:pic>
        <p:nvPicPr>
          <p:cNvPr id="5" name="Picture 2" descr="F:\день защитника 2017\DSCN93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9400" y="38100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>
                <a:latin typeface="Monotype Corsiva" pitchFamily="66" charset="0"/>
              </a:rPr>
              <a:t>Цель патриотического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276600"/>
          </a:xfrm>
        </p:spPr>
        <p:txBody>
          <a:bodyPr/>
          <a:lstStyle/>
          <a:p>
            <a:r>
              <a:rPr lang="ru-RU" dirty="0" smtClean="0"/>
              <a:t>Формирование духовно-патриотической, нравственной, гражданско-правовой личности дошкольников. Формирование думающего и чувствующего, любящего и активного человека, готового любить свои «корни» (свое прошлое), настоящее и будущее России!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P1040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4368800" cy="3276600"/>
          </a:xfrm>
          <a:prstGeom prst="rect">
            <a:avLst/>
          </a:prstGeom>
          <a:noFill/>
        </p:spPr>
      </p:pic>
      <p:pic>
        <p:nvPicPr>
          <p:cNvPr id="4" name="Picture 2" descr="F:\P10403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0800" y="3962400"/>
            <a:ext cx="3454400" cy="2590800"/>
          </a:xfrm>
          <a:prstGeom prst="rect">
            <a:avLst/>
          </a:prstGeom>
          <a:noFill/>
        </p:spPr>
      </p:pic>
      <p:pic>
        <p:nvPicPr>
          <p:cNvPr id="5" name="Picture 2" descr="F:\P10403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762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71736" y="2285992"/>
            <a:ext cx="4000528" cy="107157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  <a:softEdge rad="3175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Интеграция образовательных областей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642918"/>
            <a:ext cx="2643206" cy="1000132"/>
          </a:xfrm>
          <a:prstGeom prst="round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«Социально-коммуникативное развитие»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0760" y="571480"/>
            <a:ext cx="2928958" cy="928694"/>
          </a:xfrm>
          <a:prstGeom prst="round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«Познавательное развитие»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4071942"/>
            <a:ext cx="2857520" cy="1000132"/>
          </a:xfrm>
          <a:prstGeom prst="round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«Речевое развитие»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9322" y="4071942"/>
            <a:ext cx="2928958" cy="928694"/>
          </a:xfrm>
          <a:prstGeom prst="round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«Художественно-эстетическое развитие»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4678" y="5429264"/>
            <a:ext cx="2928958" cy="1071570"/>
          </a:xfrm>
          <a:prstGeom prst="round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«Физическое развитие»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Стрелка углом вверх 13"/>
          <p:cNvSpPr/>
          <p:nvPr/>
        </p:nvSpPr>
        <p:spPr>
          <a:xfrm flipV="1">
            <a:off x="6858016" y="2571744"/>
            <a:ext cx="1071570" cy="1143008"/>
          </a:xfrm>
          <a:prstGeom prst="bentUpArrow">
            <a:avLst/>
          </a:prstGeom>
          <a:ln>
            <a:solidFill>
              <a:srgbClr val="0033CC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Стрелка углом вверх 16"/>
          <p:cNvSpPr/>
          <p:nvPr/>
        </p:nvSpPr>
        <p:spPr>
          <a:xfrm flipH="1" flipV="1">
            <a:off x="1285852" y="2643182"/>
            <a:ext cx="1000132" cy="1071570"/>
          </a:xfrm>
          <a:prstGeom prst="bentUpArrow">
            <a:avLst/>
          </a:prstGeom>
          <a:ln>
            <a:solidFill>
              <a:srgbClr val="0033CC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8" name="Стрелка углом вверх 17"/>
          <p:cNvSpPr/>
          <p:nvPr/>
        </p:nvSpPr>
        <p:spPr>
          <a:xfrm rot="16200000">
            <a:off x="3250397" y="1035827"/>
            <a:ext cx="928694" cy="1000132"/>
          </a:xfrm>
          <a:prstGeom prst="bentUpArrow">
            <a:avLst/>
          </a:prstGeom>
          <a:ln>
            <a:solidFill>
              <a:srgbClr val="0033CC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9" name="Стрелка углом вверх 18"/>
          <p:cNvSpPr/>
          <p:nvPr/>
        </p:nvSpPr>
        <p:spPr>
          <a:xfrm rot="5400000" flipH="1">
            <a:off x="4857752" y="1071546"/>
            <a:ext cx="928694" cy="928694"/>
          </a:xfrm>
          <a:prstGeom prst="bentUpArrow">
            <a:avLst/>
          </a:prstGeom>
          <a:ln>
            <a:solidFill>
              <a:srgbClr val="0033CC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357686" y="3714752"/>
            <a:ext cx="500066" cy="1500198"/>
          </a:xfrm>
          <a:prstGeom prst="downArrow">
            <a:avLst/>
          </a:prstGeom>
          <a:ln>
            <a:solidFill>
              <a:srgbClr val="0033CC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F:\Масленица 20.02.2017\IMG_20170220_0959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990600" y="609600"/>
            <a:ext cx="3829050" cy="5105400"/>
          </a:xfrm>
          <a:prstGeom prst="rect">
            <a:avLst/>
          </a:prstGeom>
          <a:noFill/>
        </p:spPr>
      </p:pic>
      <p:pic>
        <p:nvPicPr>
          <p:cNvPr id="1026" name="Picture 2" descr="F:\Масленица 20.02.2017\IMG_20170220_0941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1219200"/>
            <a:ext cx="302895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ср.гр\DSCN136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3048000"/>
            <a:ext cx="4040188" cy="3030141"/>
          </a:xfrm>
          <a:prstGeom prst="rect">
            <a:avLst/>
          </a:prstGeom>
          <a:noFill/>
        </p:spPr>
      </p:pic>
      <p:pic>
        <p:nvPicPr>
          <p:cNvPr id="1027" name="Picture 3" descr="F:\21\20160220_0909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</p:spPr>
      </p:pic>
      <p:pic>
        <p:nvPicPr>
          <p:cNvPr id="11" name="Picture 2" descr="F:\День матери-23.11.16\IMG_20161123_1004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76400" y="152400"/>
            <a:ext cx="2362200" cy="3149600"/>
          </a:xfrm>
          <a:prstGeom prst="rect">
            <a:avLst/>
          </a:prstGeom>
          <a:noFill/>
        </p:spPr>
      </p:pic>
      <p:pic>
        <p:nvPicPr>
          <p:cNvPr id="12" name="Picture 3" descr="F:\День матери-23.11.16\IMG_20161123_1426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8200" y="152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|0.8|2|0.7|1.4|1.4|3.4|1.3|3.2|0.9|3.4|0.7|3.3|0.9|4|1.7|3.4|0.6|3.4|1.1|4.1|0.6|4.2|0.7|3.8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776</Words>
  <Application>Microsoft Office PowerPoint</Application>
  <PresentationFormat>Экран (4:3)</PresentationFormat>
  <Paragraphs>85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Слайд 3</vt:lpstr>
      <vt:lpstr>Слайд 4</vt:lpstr>
      <vt:lpstr> Цель патриотического воспитания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Ведь-ава –  хозяйка воды</vt:lpstr>
      <vt:lpstr>Педагогические средства, используемые для решения задач по нравственно-патриотическому воспитанию дошкольников </vt:lpstr>
      <vt:lpstr>Слайд 15</vt:lpstr>
      <vt:lpstr>Слайд 16</vt:lpstr>
      <vt:lpstr>Слайд 17</vt:lpstr>
      <vt:lpstr>Ожидаемые результаты по нравственно-патриотическому воспитанию дошкольников</vt:lpstr>
      <vt:lpstr>Слайд 19</vt:lpstr>
      <vt:lpstr>Слайд 20</vt:lpstr>
      <vt:lpstr>Слайд 21</vt:lpstr>
      <vt:lpstr>Слайд 22</vt:lpstr>
      <vt:lpstr>Слайд 23</vt:lpstr>
      <vt:lpstr>Наши достижения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№10</dc:creator>
  <cp:lastModifiedBy>Детский сад №10</cp:lastModifiedBy>
  <cp:revision>23</cp:revision>
  <dcterms:created xsi:type="dcterms:W3CDTF">2017-03-10T10:41:22Z</dcterms:created>
  <dcterms:modified xsi:type="dcterms:W3CDTF">2018-07-12T08:36:21Z</dcterms:modified>
</cp:coreProperties>
</file>