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7"/>
  </p:notesMasterIdLst>
  <p:sldIdLst>
    <p:sldId id="320" r:id="rId2"/>
    <p:sldId id="322" r:id="rId3"/>
    <p:sldId id="265" r:id="rId4"/>
    <p:sldId id="323" r:id="rId5"/>
    <p:sldId id="324" r:id="rId6"/>
    <p:sldId id="272" r:id="rId7"/>
    <p:sldId id="291" r:id="rId8"/>
    <p:sldId id="294" r:id="rId9"/>
    <p:sldId id="325" r:id="rId10"/>
    <p:sldId id="326" r:id="rId11"/>
    <p:sldId id="327" r:id="rId12"/>
    <p:sldId id="328" r:id="rId13"/>
    <p:sldId id="329" r:id="rId14"/>
    <p:sldId id="330" r:id="rId15"/>
    <p:sldId id="331" r:id="rId16"/>
    <p:sldId id="332" r:id="rId17"/>
    <p:sldId id="374" r:id="rId18"/>
    <p:sldId id="333" r:id="rId19"/>
    <p:sldId id="335" r:id="rId20"/>
    <p:sldId id="336" r:id="rId21"/>
    <p:sldId id="337" r:id="rId22"/>
    <p:sldId id="338" r:id="rId23"/>
    <p:sldId id="339" r:id="rId24"/>
    <p:sldId id="340" r:id="rId25"/>
    <p:sldId id="341" r:id="rId26"/>
    <p:sldId id="342" r:id="rId27"/>
    <p:sldId id="392" r:id="rId28"/>
    <p:sldId id="393" r:id="rId29"/>
    <p:sldId id="394" r:id="rId30"/>
    <p:sldId id="343" r:id="rId31"/>
    <p:sldId id="344" r:id="rId32"/>
    <p:sldId id="345" r:id="rId33"/>
    <p:sldId id="346" r:id="rId34"/>
    <p:sldId id="347" r:id="rId35"/>
    <p:sldId id="348" r:id="rId36"/>
    <p:sldId id="349" r:id="rId37"/>
    <p:sldId id="369" r:id="rId38"/>
    <p:sldId id="368" r:id="rId39"/>
    <p:sldId id="386" r:id="rId40"/>
    <p:sldId id="370" r:id="rId41"/>
    <p:sldId id="371" r:id="rId42"/>
    <p:sldId id="373" r:id="rId43"/>
    <p:sldId id="389" r:id="rId44"/>
    <p:sldId id="390" r:id="rId45"/>
    <p:sldId id="350" r:id="rId46"/>
    <p:sldId id="351" r:id="rId47"/>
    <p:sldId id="352" r:id="rId48"/>
    <p:sldId id="353" r:id="rId49"/>
    <p:sldId id="354" r:id="rId50"/>
    <p:sldId id="375" r:id="rId51"/>
    <p:sldId id="376" r:id="rId52"/>
    <p:sldId id="377" r:id="rId53"/>
    <p:sldId id="388" r:id="rId54"/>
    <p:sldId id="378" r:id="rId55"/>
    <p:sldId id="379" r:id="rId56"/>
    <p:sldId id="355" r:id="rId57"/>
    <p:sldId id="356" r:id="rId58"/>
    <p:sldId id="357" r:id="rId59"/>
    <p:sldId id="358" r:id="rId60"/>
    <p:sldId id="359" r:id="rId61"/>
    <p:sldId id="385" r:id="rId62"/>
    <p:sldId id="396" r:id="rId63"/>
    <p:sldId id="391" r:id="rId64"/>
    <p:sldId id="395" r:id="rId65"/>
    <p:sldId id="361" r:id="rId66"/>
    <p:sldId id="363" r:id="rId67"/>
    <p:sldId id="364" r:id="rId68"/>
    <p:sldId id="365" r:id="rId69"/>
    <p:sldId id="366" r:id="rId70"/>
    <p:sldId id="380" r:id="rId71"/>
    <p:sldId id="381" r:id="rId72"/>
    <p:sldId id="372" r:id="rId73"/>
    <p:sldId id="383" r:id="rId74"/>
    <p:sldId id="367" r:id="rId75"/>
    <p:sldId id="382" r:id="rId7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99"/>
    <a:srgbClr val="FF99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8889" autoAdjust="0"/>
  </p:normalViewPr>
  <p:slideViewPr>
    <p:cSldViewPr>
      <p:cViewPr>
        <p:scale>
          <a:sx n="53" d="100"/>
          <a:sy n="53" d="100"/>
        </p:scale>
        <p:origin x="-1866" y="-3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92F113-7EEA-4E84-916F-A827A3CF362C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F4BD88-E1B6-4D15-8BAF-3FC37522963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4BD88-E1B6-4D15-8BAF-3FC37522963F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4BD88-E1B6-4D15-8BAF-3FC37522963F}" type="slidenum">
              <a:rPr lang="ru-RU" smtClean="0"/>
              <a:pPr/>
              <a:t>63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4BD88-E1B6-4D15-8BAF-3FC37522963F}" type="slidenum">
              <a:rPr lang="ru-RU" smtClean="0"/>
              <a:pPr/>
              <a:t>68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71A8B-5374-40E8-8758-1F6580883F72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5F2D2-C159-473D-995D-C9C83130AC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20299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71A8B-5374-40E8-8758-1F6580883F72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5F2D2-C159-473D-995D-C9C83130AC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29620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71A8B-5374-40E8-8758-1F6580883F72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5F2D2-C159-473D-995D-C9C83130AC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06954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71A8B-5374-40E8-8758-1F6580883F72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5F2D2-C159-473D-995D-C9C83130AC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96083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71A8B-5374-40E8-8758-1F6580883F72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5F2D2-C159-473D-995D-C9C83130AC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97933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71A8B-5374-40E8-8758-1F6580883F72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5F2D2-C159-473D-995D-C9C83130AC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14974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71A8B-5374-40E8-8758-1F6580883F72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5F2D2-C159-473D-995D-C9C83130AC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28137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71A8B-5374-40E8-8758-1F6580883F72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5F2D2-C159-473D-995D-C9C83130AC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19369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71A8B-5374-40E8-8758-1F6580883F72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5F2D2-C159-473D-995D-C9C83130AC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46441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71A8B-5374-40E8-8758-1F6580883F72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5F2D2-C159-473D-995D-C9C83130AC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75044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71A8B-5374-40E8-8758-1F6580883F72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5F2D2-C159-473D-995D-C9C83130AC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39283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371A8B-5374-40E8-8758-1F6580883F72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5F2D2-C159-473D-995D-C9C83130AC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00307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22.jpeg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5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2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1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2.jpeg"/><Relationship Id="rId7" Type="http://schemas.openxmlformats.org/officeDocument/2006/relationships/image" Target="../media/image20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29.jpeg"/><Relationship Id="rId7" Type="http://schemas.openxmlformats.org/officeDocument/2006/relationships/image" Target="../media/image72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30.jpeg"/><Relationship Id="rId4" Type="http://schemas.openxmlformats.org/officeDocument/2006/relationships/image" Target="../media/image70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openxmlformats.org/officeDocument/2006/relationships/image" Target="../media/image119.jpeg"/><Relationship Id="rId7" Type="http://schemas.openxmlformats.org/officeDocument/2006/relationships/image" Target="../media/image1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7" Type="http://schemas.openxmlformats.org/officeDocument/2006/relationships/image" Target="../media/image130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7" Type="http://schemas.openxmlformats.org/officeDocument/2006/relationships/image" Target="../media/image141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7" Type="http://schemas.openxmlformats.org/officeDocument/2006/relationships/image" Target="../media/image147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jpeg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0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6" y="928670"/>
            <a:ext cx="6572296" cy="1571636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РМ</a:t>
            </a:r>
            <a:b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ГАГАРИНА СВЕТЛАНА ПЕТРОВНА</a:t>
            </a:r>
            <a:r>
              <a:rPr lang="ru-RU" sz="1800" dirty="0" smtClean="0">
                <a:solidFill>
                  <a:srgbClr val="000099"/>
                </a:solidFill>
              </a:rPr>
              <a:t/>
            </a:r>
            <a:br>
              <a:rPr lang="ru-RU" sz="1800" dirty="0" smtClean="0">
                <a:solidFill>
                  <a:srgbClr val="000099"/>
                </a:solidFill>
              </a:rPr>
            </a:br>
            <a:r>
              <a:rPr lang="ru-RU" alt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ПРЕПОДАВАТЕЛЯ МБУДО</a:t>
            </a:r>
            <a:br>
              <a:rPr lang="ru-RU" alt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«ДЕТСКАЯ ХУДОЖЕСТВЕННАЯ ШКОЛА №2»</a:t>
            </a:r>
            <a:r>
              <a:rPr lang="ru-RU" alt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i="1" dirty="0">
                <a:solidFill>
                  <a:srgbClr val="000099"/>
                </a:solidFill>
              </a:rPr>
              <a:t/>
            </a:r>
            <a:br>
              <a:rPr lang="ru-RU" altLang="ru-RU" sz="2400" i="1" dirty="0">
                <a:solidFill>
                  <a:srgbClr val="000099"/>
                </a:solidFill>
              </a:rPr>
            </a:br>
            <a:endParaRPr lang="ru-RU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3643306" y="2857496"/>
            <a:ext cx="5072098" cy="35719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85000" lnSpcReduction="20000"/>
          </a:bodyPr>
          <a:lstStyle/>
          <a:p>
            <a:pPr marL="0" lvl="0" indent="0">
              <a:lnSpc>
                <a:spcPct val="120000"/>
              </a:lnSpc>
              <a:spcBef>
                <a:spcPts val="600"/>
              </a:spcBef>
              <a:buClr>
                <a:srgbClr val="B13F9A"/>
              </a:buClr>
              <a:buSzPct val="7300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1900" b="1" dirty="0" smtClean="0">
                <a:solidFill>
                  <a:srgbClr val="002060"/>
                </a:solidFill>
                <a:latin typeface="Times New Roman" pitchFamily="18" charset="0"/>
              </a:rPr>
              <a:t>Дата рождения</a:t>
            </a:r>
            <a:r>
              <a:rPr lang="ru-RU" altLang="ru-RU" sz="1900" dirty="0" smtClean="0">
                <a:solidFill>
                  <a:srgbClr val="002060"/>
                </a:solidFill>
                <a:latin typeface="Times New Roman" pitchFamily="18" charset="0"/>
              </a:rPr>
              <a:t>: 29.05.1968г.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Clr>
                <a:srgbClr val="B13F9A"/>
              </a:buClr>
              <a:buSzPct val="7300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1900" b="1" dirty="0" smtClean="0">
                <a:solidFill>
                  <a:srgbClr val="002060"/>
                </a:solidFill>
                <a:latin typeface="Times New Roman" pitchFamily="18" charset="0"/>
              </a:rPr>
              <a:t>Профессиональное образование</a:t>
            </a:r>
            <a:r>
              <a:rPr lang="ru-RU" altLang="ru-RU" sz="1900" dirty="0" smtClean="0">
                <a:solidFill>
                  <a:srgbClr val="002060"/>
                </a:solidFill>
                <a:latin typeface="Times New Roman" pitchFamily="18" charset="0"/>
              </a:rPr>
              <a:t>: </a:t>
            </a:r>
            <a:r>
              <a:rPr lang="ru-RU" altLang="ru-RU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1995 г. МГУ им.Н.П.Огарёва, филолог, преподаватель русского языка и литературы; 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Clr>
                <a:srgbClr val="B13F9A"/>
              </a:buClr>
              <a:buSzPct val="7300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1987 г. Саранское художественное училище им.Ф.В.Сычкова, художник-мастер.</a:t>
            </a:r>
          </a:p>
          <a:p>
            <a:pPr marL="0" lvl="0" indent="0">
              <a:lnSpc>
                <a:spcPct val="120000"/>
              </a:lnSpc>
              <a:spcBef>
                <a:spcPts val="600"/>
              </a:spcBef>
              <a:buClr>
                <a:srgbClr val="B13F9A"/>
              </a:buClr>
              <a:buSzPct val="7300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1900" b="1" dirty="0" smtClean="0">
                <a:solidFill>
                  <a:srgbClr val="002060"/>
                </a:solidFill>
                <a:latin typeface="Times New Roman" pitchFamily="18" charset="0"/>
              </a:rPr>
              <a:t>Стаж педагогической работы </a:t>
            </a:r>
            <a:r>
              <a:rPr lang="ru-RU" altLang="ru-RU" sz="1900" dirty="0" smtClean="0">
                <a:solidFill>
                  <a:srgbClr val="002060"/>
                </a:solidFill>
                <a:latin typeface="Times New Roman" pitchFamily="18" charset="0"/>
              </a:rPr>
              <a:t>(по специальности):  35.5 лет</a:t>
            </a:r>
          </a:p>
          <a:p>
            <a:pPr marL="0" lvl="0" indent="0">
              <a:lnSpc>
                <a:spcPct val="120000"/>
              </a:lnSpc>
              <a:spcBef>
                <a:spcPts val="600"/>
              </a:spcBef>
              <a:buClr>
                <a:srgbClr val="B13F9A"/>
              </a:buClr>
              <a:buSzPct val="7300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1900" b="1" dirty="0" smtClean="0">
                <a:solidFill>
                  <a:srgbClr val="002060"/>
                </a:solidFill>
                <a:latin typeface="Times New Roman" pitchFamily="18" charset="0"/>
              </a:rPr>
              <a:t>Общий трудовой стаж</a:t>
            </a:r>
            <a:r>
              <a:rPr lang="ru-RU" altLang="ru-RU" sz="1900" dirty="0" smtClean="0">
                <a:solidFill>
                  <a:srgbClr val="002060"/>
                </a:solidFill>
                <a:latin typeface="Times New Roman" pitchFamily="18" charset="0"/>
              </a:rPr>
              <a:t>:  35.5 лет</a:t>
            </a:r>
          </a:p>
          <a:p>
            <a:pPr marL="0" lvl="0" indent="0">
              <a:lnSpc>
                <a:spcPct val="120000"/>
              </a:lnSpc>
              <a:spcBef>
                <a:spcPts val="600"/>
              </a:spcBef>
              <a:buClr>
                <a:srgbClr val="B13F9A"/>
              </a:buClr>
              <a:buSzPct val="7300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1900" b="1" dirty="0" smtClean="0">
                <a:solidFill>
                  <a:srgbClr val="002060"/>
                </a:solidFill>
                <a:latin typeface="Times New Roman" pitchFamily="18" charset="0"/>
              </a:rPr>
              <a:t>Наличие квалификационной категории</a:t>
            </a:r>
            <a:r>
              <a:rPr lang="ru-RU" altLang="ru-RU" sz="1900" dirty="0" smtClean="0">
                <a:solidFill>
                  <a:srgbClr val="002060"/>
                </a:solidFill>
                <a:latin typeface="Times New Roman" pitchFamily="18" charset="0"/>
              </a:rPr>
              <a:t>: высшая</a:t>
            </a:r>
          </a:p>
          <a:p>
            <a:pPr marL="0" lvl="0" indent="0">
              <a:lnSpc>
                <a:spcPct val="120000"/>
              </a:lnSpc>
              <a:spcBef>
                <a:spcPts val="600"/>
              </a:spcBef>
              <a:buClr>
                <a:srgbClr val="B13F9A"/>
              </a:buClr>
              <a:buSzPct val="7300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1900" b="1" dirty="0" smtClean="0">
                <a:solidFill>
                  <a:srgbClr val="002060"/>
                </a:solidFill>
                <a:latin typeface="Times New Roman" pitchFamily="18" charset="0"/>
              </a:rPr>
              <a:t>Дата последней аттестации</a:t>
            </a:r>
            <a:r>
              <a:rPr lang="ru-RU" altLang="ru-RU" sz="1900" dirty="0" smtClean="0">
                <a:solidFill>
                  <a:srgbClr val="002060"/>
                </a:solidFill>
                <a:latin typeface="Times New Roman" pitchFamily="18" charset="0"/>
              </a:rPr>
              <a:t>: 18.06.2018г. Приказ №592 по МО РФ от 18.06.2018г.</a:t>
            </a:r>
          </a:p>
          <a:p>
            <a:pPr marL="0" lvl="0" indent="0">
              <a:lnSpc>
                <a:spcPct val="120000"/>
              </a:lnSpc>
              <a:spcBef>
                <a:spcPts val="600"/>
              </a:spcBef>
              <a:buClr>
                <a:srgbClr val="B13F9A"/>
              </a:buClr>
              <a:buSzPct val="7300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altLang="ru-RU" sz="1900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pic>
        <p:nvPicPr>
          <p:cNvPr id="5" name="Рисунок 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2786058"/>
            <a:ext cx="2785088" cy="3714752"/>
          </a:xfrm>
          <a:prstGeom prst="rect">
            <a:avLst/>
          </a:prstGeom>
          <a:noFill/>
          <a:ln w="9525" cmpd="sng">
            <a:solidFill>
              <a:srgbClr val="D8D8D8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2219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07504" y="188640"/>
            <a:ext cx="8892480" cy="72008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Посещение преподавателем семинаров, конференций, открытых уроков</a:t>
            </a:r>
            <a:endParaRPr lang="ru-RU" sz="2000" b="1" cap="all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3314" name="Picture 2" descr="C:\Users\Admin\Desktop\все гагарина\критерий 1\Scan_20230204_2046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6469" y="1571612"/>
            <a:ext cx="2679588" cy="37870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13315" name="Picture 3" descr="C:\Users\Admin\Desktop\все гагарина\критерий 1\Scan_20230204_2048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1714488"/>
            <a:ext cx="2628426" cy="37147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13316" name="Picture 4" descr="C:\Users\Admin\Desktop\все гагарина\критерий 1\Scan_20230204_2047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2643182"/>
            <a:ext cx="2523300" cy="34298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xmlns="" val="28087442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557878" y="201824"/>
            <a:ext cx="8229600" cy="9411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1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Критерий № 2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Выступления на научно - практических конференциях, педагогических чтениях, семинарах, секциях, методических объединениях</a:t>
            </a:r>
            <a:endParaRPr lang="ru-RU" sz="2000" b="1" cap="all" dirty="0">
              <a:ln w="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71473" y="1397000"/>
          <a:ext cx="8215369" cy="5032397"/>
        </p:xfrm>
        <a:graphic>
          <a:graphicData uri="http://schemas.openxmlformats.org/drawingml/2006/table">
            <a:tbl>
              <a:tblPr/>
              <a:tblGrid>
                <a:gridCol w="432388"/>
                <a:gridCol w="3026715"/>
                <a:gridCol w="1136312"/>
                <a:gridCol w="1746273"/>
                <a:gridCol w="1873681"/>
              </a:tblGrid>
              <a:tr h="262358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Выступление на семинарах, мастер – </a:t>
                      </a:r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классах</a:t>
                      </a:r>
                    </a:p>
                  </a:txBody>
                  <a:tcPr marL="32454" marR="324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11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№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2454" marR="324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Форма 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2454" marR="324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Дата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2454" marR="324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Место проведения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2454" marR="324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Тема выступления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2454" marR="324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0494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32454" marR="324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Мастер-класс по мордовской вышивке, во время проведения Всероссийской выставки - ярмарки   прикладных ремёсел. </a:t>
                      </a:r>
                    </a:p>
                  </a:txBody>
                  <a:tcPr marL="32454" marR="324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22-25 ноября 2017года.</a:t>
                      </a:r>
                    </a:p>
                  </a:txBody>
                  <a:tcPr marL="32454" marR="324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Мордовия, п. Ялга, Экспоцентр</a:t>
                      </a:r>
                    </a:p>
                  </a:txBody>
                  <a:tcPr marL="32454" marR="324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Мордовская вышивка.</a:t>
                      </a:r>
                    </a:p>
                  </a:txBody>
                  <a:tcPr marL="32454" marR="324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881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32454" marR="324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Проведение мастер-класса по вышивке в ДК в рамках проведения фестиваля «Шумбрат - Мордовия»</a:t>
                      </a:r>
                    </a:p>
                  </a:txBody>
                  <a:tcPr marL="32454" marR="324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30.10.2018г.</a:t>
                      </a:r>
                    </a:p>
                  </a:txBody>
                  <a:tcPr marL="32454" marR="324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Дом культуры</a:t>
                      </a:r>
                    </a:p>
                  </a:txBody>
                  <a:tcPr marL="32454" marR="324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Мордовская  эрзя-мокша вышивка.</a:t>
                      </a:r>
                    </a:p>
                  </a:txBody>
                  <a:tcPr marL="32454" marR="324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494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32454" marR="324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Проведение мастер-классов в Италии в школах г.Аменья, г.Павия в центре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Джанни Родари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штат Ломбардия.</a:t>
                      </a:r>
                    </a:p>
                  </a:txBody>
                  <a:tcPr marL="32454" marR="324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13-15. 03.2018г.</a:t>
                      </a:r>
                    </a:p>
                  </a:txBody>
                  <a:tcPr marL="32454" marR="324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г.Аменья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г.Павия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Италия. Штат Ломбардия</a:t>
                      </a:r>
                    </a:p>
                  </a:txBody>
                  <a:tcPr marL="32454" marR="324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Мордовская  эрзя-мокша вышивка.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Бисерное плетение пасхального яйца.</a:t>
                      </a:r>
                    </a:p>
                  </a:txBody>
                  <a:tcPr marL="32454" marR="324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17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32454" marR="324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Проведение мастер-класса по бисерному плетению «Мокшанские напевы и эрзянские зори». </a:t>
                      </a:r>
                    </a:p>
                  </a:txBody>
                  <a:tcPr marL="32454" marR="324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16.06.2018г.</a:t>
                      </a:r>
                    </a:p>
                  </a:txBody>
                  <a:tcPr marL="32454" marR="324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Саранск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Презентационная зона мультимедийного пресс-центра</a:t>
                      </a:r>
                    </a:p>
                  </a:txBody>
                  <a:tcPr marL="32454" marR="324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Бисерное плетение «Мокшанские напевы и эрзянские зори».</a:t>
                      </a:r>
                    </a:p>
                  </a:txBody>
                  <a:tcPr marL="32454" marR="324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53048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00033" y="357167"/>
          <a:ext cx="8215370" cy="6143668"/>
        </p:xfrm>
        <a:graphic>
          <a:graphicData uri="http://schemas.openxmlformats.org/drawingml/2006/table">
            <a:tbl>
              <a:tblPr/>
              <a:tblGrid>
                <a:gridCol w="428629"/>
                <a:gridCol w="3071834"/>
                <a:gridCol w="1096612"/>
                <a:gridCol w="1785347"/>
                <a:gridCol w="1832948"/>
              </a:tblGrid>
              <a:tr h="13033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Проведение мастер-класса по вышивке «Мокшанские напевы и эрзянские зори». </a:t>
                      </a: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25.06.2018г.</a:t>
                      </a: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Саранск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Презентационная зона мультимедийного пресс-центра</a:t>
                      </a: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Мордовская вышивка, техника и красота узоров: «Мокшанские напевы и эрзянские зори».</a:t>
                      </a: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20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Проведение выставки и мастер-класса «Пасхальная палитра».</a:t>
                      </a: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15.04.2019г.</a:t>
                      </a: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Саранск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МБУК Дом культуры (Луч).</a:t>
                      </a: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Пасхальная корзина</a:t>
                      </a: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63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Проведение мастер-класса по плетению бисерных украшений, в рамках всероссийского форума: Одарённые дети.</a:t>
                      </a: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Ноябрь 2019г.</a:t>
                      </a: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Санкт-Петербург</a:t>
                      </a: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Бисерные огоньки, плетение сеточка.</a:t>
                      </a: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63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Проведение мастер-класса по аппликации и рисованию в музейной акции «Ваш ангел», посвящённой Дню семьи, любви и верности.</a:t>
                      </a: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07.07.2019г.</a:t>
                      </a: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Музей им. С.Д.Эрьзи.</a:t>
                      </a: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Рисунок Ангела, поделки из бумаги.</a:t>
                      </a: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56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Проведение мастер-классов по мордовской вышивке и бисерному плетению в рамках научно-практической конференции: Духовное наследие святой равноапостольной великой княгини Ольги.</a:t>
                      </a: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23-25.07.2019г.</a:t>
                      </a: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Москва.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Храм Христа Спасителя</a:t>
                      </a: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Мордовская вышивка, техника и красота узоров: «Мокшанские напевы и эрзянские зори».</a:t>
                      </a: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71472" y="500041"/>
          <a:ext cx="8143933" cy="6072230"/>
        </p:xfrm>
        <a:graphic>
          <a:graphicData uri="http://schemas.openxmlformats.org/drawingml/2006/table">
            <a:tbl>
              <a:tblPr/>
              <a:tblGrid>
                <a:gridCol w="428628"/>
                <a:gridCol w="3214710"/>
                <a:gridCol w="1143008"/>
                <a:gridCol w="1462898"/>
                <a:gridCol w="1894689"/>
              </a:tblGrid>
              <a:tr h="12363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16147" marR="16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Проведение мастер-класса по мордовской вышивке. </a:t>
                      </a:r>
                    </a:p>
                  </a:txBody>
                  <a:tcPr marL="16147" marR="16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20.07.2019г.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Медаль-наставник молодёжи.</a:t>
                      </a:r>
                    </a:p>
                  </a:txBody>
                  <a:tcPr marL="16147" marR="16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Департамент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г. Москвы.</a:t>
                      </a:r>
                    </a:p>
                  </a:txBody>
                  <a:tcPr marL="16147" marR="16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Мордовская вышивка, техника и красота узоров: «Мокшанские напевы и эрзянские зори».</a:t>
                      </a:r>
                    </a:p>
                  </a:txBody>
                  <a:tcPr marL="16147" marR="16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63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16147" marR="16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Проведение мастер-класса по мордовской вышивке на курсах повышения квалификации работников культуры и искусств РМ. </a:t>
                      </a:r>
                    </a:p>
                  </a:txBody>
                  <a:tcPr marL="16147" marR="16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20.06.2019г.</a:t>
                      </a:r>
                    </a:p>
                  </a:txBody>
                  <a:tcPr marL="16147" marR="16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НБ им. А.С.Пушкина РМ г.Саранска</a:t>
                      </a:r>
                    </a:p>
                  </a:txBody>
                  <a:tcPr marL="16147" marR="16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Мордовская вышивка, техника и красота узоров: «Мокшанские напевы и эрзянские зори».</a:t>
                      </a:r>
                    </a:p>
                  </a:txBody>
                  <a:tcPr marL="16147" marR="16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58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16147" marR="16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Проведение мастер-класса по мордовской вышивке на городской научно-практической конференции с международным участием (Крепкая семья – сильная Россия).</a:t>
                      </a:r>
                    </a:p>
                  </a:txBody>
                  <a:tcPr marL="16147" marR="16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22.01.2020г.</a:t>
                      </a:r>
                    </a:p>
                  </a:txBody>
                  <a:tcPr marL="16147" marR="16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Москва</a:t>
                      </a:r>
                    </a:p>
                  </a:txBody>
                  <a:tcPr marL="16147" marR="16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Мордовская вышивка, техника и красота узоров: «Мокшанские напевы и эрзянские зори».</a:t>
                      </a:r>
                    </a:p>
                  </a:txBody>
                  <a:tcPr marL="16147" marR="16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58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</a:t>
                      </a:r>
                    </a:p>
                  </a:txBody>
                  <a:tcPr marL="16147" marR="16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Проведение мастер-класса по мордовской вышивке в рамках празднования 150-летия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Ф.В.Сычкова на открытие выставки «Сычков-певец радости».</a:t>
                      </a:r>
                    </a:p>
                  </a:txBody>
                  <a:tcPr marL="16147" marR="16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Музей им. С.Д. Эрьзи.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13.03.2020г.</a:t>
                      </a:r>
                    </a:p>
                  </a:txBody>
                  <a:tcPr marL="16147" marR="16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147" marR="16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Мордовская вышивка, техника и красота узоров: «Мокшанские напевы и эрзянские зори».</a:t>
                      </a:r>
                    </a:p>
                  </a:txBody>
                  <a:tcPr marL="16147" marR="16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78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L="16147" marR="16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Проведение мастер-класса по бисероплетению в МОУ «Средней общеобразовательной школе № 37» г.Саранска</a:t>
                      </a:r>
                    </a:p>
                  </a:txBody>
                  <a:tcPr marL="16147" marR="16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14.02.2020г.</a:t>
                      </a:r>
                    </a:p>
                  </a:txBody>
                  <a:tcPr marL="16147" marR="16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Саранск</a:t>
                      </a:r>
                    </a:p>
                  </a:txBody>
                  <a:tcPr marL="16147" marR="16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Бисерные огоньки, плетение сеточка.</a:t>
                      </a:r>
                    </a:p>
                  </a:txBody>
                  <a:tcPr marL="16147" marR="16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714347" y="642917"/>
          <a:ext cx="7929618" cy="5586113"/>
        </p:xfrm>
        <a:graphic>
          <a:graphicData uri="http://schemas.openxmlformats.org/drawingml/2006/table">
            <a:tbl>
              <a:tblPr/>
              <a:tblGrid>
                <a:gridCol w="500067"/>
                <a:gridCol w="3223406"/>
                <a:gridCol w="1062874"/>
                <a:gridCol w="1285884"/>
                <a:gridCol w="1857387"/>
              </a:tblGrid>
              <a:tr h="14238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19974" marR="199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Проведение мастер-класса по вышивке в МОУ «Средней общеобразовательной школе № 37» г.Саранска, методическая помощь учителю технологии в подготовке к олимпиаде Капраловой Т.Г.</a:t>
                      </a:r>
                    </a:p>
                  </a:txBody>
                  <a:tcPr marL="19974" marR="199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31.01.2020г.</a:t>
                      </a:r>
                    </a:p>
                  </a:txBody>
                  <a:tcPr marL="19974" marR="199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Саранск</a:t>
                      </a:r>
                    </a:p>
                  </a:txBody>
                  <a:tcPr marL="19974" marR="199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Мордовская вышивка, техника и красота узоров: «Мокшанские напевы и эрзянские зори».</a:t>
                      </a:r>
                    </a:p>
                  </a:txBody>
                  <a:tcPr marL="19974" marR="199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90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</a:t>
                      </a:r>
                    </a:p>
                  </a:txBody>
                  <a:tcPr marL="19974" marR="199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Проведение мастер-класса по вязанию в выставке - ярмарке «Валенки мордовские».</a:t>
                      </a:r>
                    </a:p>
                  </a:txBody>
                  <a:tcPr marL="19974" marR="199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26.01.2019г</a:t>
                      </a:r>
                    </a:p>
                  </a:txBody>
                  <a:tcPr marL="19974" marR="199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Саранск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Дворец Культуры</a:t>
                      </a:r>
                    </a:p>
                  </a:txBody>
                  <a:tcPr marL="19974" marR="199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Декоративное вязание крючком и спицами. Роль вязания в современном искусстве.</a:t>
                      </a:r>
                    </a:p>
                  </a:txBody>
                  <a:tcPr marL="19974" marR="199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43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17</a:t>
                      </a:r>
                    </a:p>
                  </a:txBody>
                  <a:tcPr marL="19974" marR="199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Проведение мастер-класса с художницей, учителем: Андреяновой М.И. </a:t>
                      </a:r>
                    </a:p>
                  </a:txBody>
                  <a:tcPr marL="19974" marR="199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09.09.2019 г.</a:t>
                      </a:r>
                    </a:p>
                  </a:txBody>
                  <a:tcPr marL="19974" marR="199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Саранск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МБУДО ДХШ№ 2</a:t>
                      </a:r>
                    </a:p>
                  </a:txBody>
                  <a:tcPr marL="19974" marR="199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Пейзаж «по сырому»  акварелью и гуашью по живописи.</a:t>
                      </a:r>
                    </a:p>
                  </a:txBody>
                  <a:tcPr marL="19974" marR="199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43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18</a:t>
                      </a:r>
                    </a:p>
                  </a:txBody>
                  <a:tcPr marL="19974" marR="199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Проведение мастер-класса с художницей: Калиниченко Т.А.</a:t>
                      </a:r>
                    </a:p>
                  </a:txBody>
                  <a:tcPr marL="19974" marR="199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17.10.2019 г.</a:t>
                      </a:r>
                    </a:p>
                  </a:txBody>
                  <a:tcPr marL="19974" marR="199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Саранск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МБУДО ДХШ№2</a:t>
                      </a:r>
                    </a:p>
                  </a:txBody>
                  <a:tcPr marL="19974" marR="199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Тема  - «Декупаж» .</a:t>
                      </a:r>
                    </a:p>
                  </a:txBody>
                  <a:tcPr marL="19974" marR="199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78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19</a:t>
                      </a:r>
                    </a:p>
                  </a:txBody>
                  <a:tcPr marL="19974" marR="199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Выступление на Саранском зональном методическом обьединении преподавателей по художественному направлению.</a:t>
                      </a:r>
                    </a:p>
                  </a:txBody>
                  <a:tcPr marL="19974" marR="199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29.03.2022г.</a:t>
                      </a:r>
                    </a:p>
                  </a:txBody>
                  <a:tcPr marL="19974" marR="199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МБУДО ДХШ №1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г.Саранск</a:t>
                      </a:r>
                    </a:p>
                  </a:txBody>
                  <a:tcPr marL="19974" marR="199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Изучение мордовского костюма на уроках ДХШ. Особая роль национальной вышивки в костюмах.</a:t>
                      </a:r>
                    </a:p>
                  </a:txBody>
                  <a:tcPr marL="19974" marR="199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71471" y="1397000"/>
          <a:ext cx="8072495" cy="3891738"/>
        </p:xfrm>
        <a:graphic>
          <a:graphicData uri="http://schemas.openxmlformats.org/drawingml/2006/table">
            <a:tbl>
              <a:tblPr/>
              <a:tblGrid>
                <a:gridCol w="500067"/>
                <a:gridCol w="3136192"/>
                <a:gridCol w="1292964"/>
                <a:gridCol w="1214446"/>
                <a:gridCol w="1928826"/>
              </a:tblGrid>
              <a:tr h="19288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Выступление о вышивке и бисероплетение в школах Мордовии с презентациями в обсуждениях круглого стола в рамках Всероссийского конкурса молодых дарований по изобразительному искусству «Жигулевская палитра»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4.10.2022г.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г.Самара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Академические традиции и инновационные технологии в художественном образовании России</a:t>
                      </a:r>
                      <a:endParaRPr lang="ru-RU" sz="140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14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21</a:t>
                      </a:r>
                      <a:endParaRPr lang="ru-RU" sz="140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Проведение мастер-класса по вышивке и бисерному плетению в г.Тамбове в ДХШ№2 им.Поленова, в рамках творческой школы.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Октябрь 2022г.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г.Тамбов ДХШ№2 им.Поленова.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Мордовская вышивка, техника и красота узоров: «Мокшанские напевы и эрзянские зори». Бисерные огоньки, плетение бисером техникой сеточка.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868" y="285728"/>
            <a:ext cx="2377025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2017 – 2019 гг.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Admin\Desktop\все гагарина\2 критерий\17 год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85728"/>
            <a:ext cx="2643206" cy="3735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2052" name="Picture 4" descr="C:\Users\Admin\Desktop\все гагарина\2 критерий\18 г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285728"/>
            <a:ext cx="2700448" cy="38165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2054" name="Picture 6" descr="C:\Users\Admin\Desktop\все гагарина\2 критерий\18 год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8992" y="928670"/>
            <a:ext cx="2476769" cy="35004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2053" name="Picture 5" descr="C:\Users\Admin\Desktop\все гагарина\2 критерий\18 го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84" y="2786058"/>
            <a:ext cx="2546400" cy="35988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2055" name="Picture 7" descr="C:\Users\Admin\Desktop\все гагарина\2 критерий\19 год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4414" y="2786058"/>
            <a:ext cx="2643206" cy="37356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868" y="428604"/>
            <a:ext cx="2173994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2020 – 2022 гг.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C:\Users\Admin\Desktop\все гагарина\2 критерий\20 г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57166"/>
            <a:ext cx="2780065" cy="39290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3077" name="Picture 5" descr="C:\Users\Admin\Desktop\все гагарина\2 критерий\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357166"/>
            <a:ext cx="2786082" cy="39375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3074" name="Picture 2" descr="C:\Users\Admin\Desktop\все гагарина\2 критерий\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1670" y="3000372"/>
            <a:ext cx="2515205" cy="35547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3076" name="Picture 4" descr="C:\Users\Admin\Desktop\все гагарина\2 критерий\22 год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80" y="3000372"/>
            <a:ext cx="2527332" cy="3571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7" name="Picture 3" descr="C:\Users\Admin\Desktop\Справки Гагарина\новая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05107" y="1000108"/>
            <a:ext cx="2478391" cy="18573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557878" y="201824"/>
            <a:ext cx="8229600" cy="108403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Критерий № 3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Позитивная динамика доли учащихся, успевающих на «4» и «5» за 2021-2022 учебный год (%)</a:t>
            </a:r>
            <a: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000" b="1" cap="all" dirty="0">
              <a:ln w="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pic>
        <p:nvPicPr>
          <p:cNvPr id="4098" name="Picture 2" descr="C:\Users\Admin\Desktop\все гагарина\3 критери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02" y="1643050"/>
            <a:ext cx="3386626" cy="47863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xmlns="" val="53048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557878" y="201824"/>
            <a:ext cx="8229600" cy="108403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Критерий № 4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Результаты участия обучающихся в профессиональных конкурсах, проводимых под патронатом Министерств культуры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cap="all" dirty="0">
              <a:ln w="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571471" y="1643051"/>
          <a:ext cx="8143933" cy="5064322"/>
        </p:xfrm>
        <a:graphic>
          <a:graphicData uri="http://schemas.openxmlformats.org/drawingml/2006/table">
            <a:tbl>
              <a:tblPr/>
              <a:tblGrid>
                <a:gridCol w="398711"/>
                <a:gridCol w="600074"/>
                <a:gridCol w="4322953"/>
                <a:gridCol w="2822195"/>
              </a:tblGrid>
              <a:tr h="497171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Международный </a:t>
                      </a:r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уровень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 smtClean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724" marR="64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929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№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724" marR="64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Дата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724" marR="64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Наименование конкурса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724" marR="64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ФИ победителя, результат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724" marR="64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</a:tr>
              <a:tr h="9841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724" marR="64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2018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724" marR="64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Международный выставка-конкурс, посвящённый творчеству Джанни Родари, Саранск - музей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Эрьзи -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Италия</a:t>
                      </a:r>
                    </a:p>
                  </a:txBody>
                  <a:tcPr marL="64724" marR="64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Косякова Александра  -Гран-При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Приглашение и поездка на выставку в Италию.</a:t>
                      </a:r>
                    </a:p>
                  </a:txBody>
                  <a:tcPr marL="64724" marR="64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94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40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724" marR="64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2019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724" marR="64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IV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Международный конкурс прикладного искусства «Кукла своими руками» г.Чебоксары</a:t>
                      </a:r>
                    </a:p>
                  </a:txBody>
                  <a:tcPr marL="64724" marR="64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Фирстов Никита</a:t>
                      </a:r>
                    </a:p>
                    <a:p>
                      <a:pPr indent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 место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Диплом лауреата</a:t>
                      </a:r>
                    </a:p>
                  </a:txBody>
                  <a:tcPr marL="64724" marR="64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10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40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724" marR="64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2019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724" marR="64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Международный конкурс «Хлеб, - ты мир!»</a:t>
                      </a:r>
                    </a:p>
                  </a:txBody>
                  <a:tcPr marL="64724" marR="64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Лапина Наталья</a:t>
                      </a:r>
                    </a:p>
                    <a:p>
                      <a:pPr indent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Диплом</a:t>
                      </a:r>
                    </a:p>
                    <a:p>
                      <a:pPr indent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Победителя</a:t>
                      </a:r>
                    </a:p>
                  </a:txBody>
                  <a:tcPr marL="64724" marR="64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59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724" marR="64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2020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724" marR="64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Международная сетевая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акция - Солнечный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художник земли мордовской, посвященная 150-летию Ф.В.Сычкова</a:t>
                      </a:r>
                    </a:p>
                  </a:txBody>
                  <a:tcPr marL="64724" marR="64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Косякова Александра</a:t>
                      </a:r>
                    </a:p>
                    <a:p>
                      <a:pPr indent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место</a:t>
                      </a:r>
                    </a:p>
                  </a:txBody>
                  <a:tcPr marL="64724" marR="64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53048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57606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000" b="1" dirty="0" smtClean="0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ДИПЛОМЫ</a:t>
            </a:r>
            <a:r>
              <a:rPr lang="ru-RU" sz="2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Admin\Desktop\Гагарина диплом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2428868"/>
            <a:ext cx="3313120" cy="23111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4" name="Picture 3" descr="C:\Users\Admin\Desktop\Гагарина диплом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2643182"/>
            <a:ext cx="2714283" cy="19192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xmlns="" val="222416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500033" y="571480"/>
          <a:ext cx="8286809" cy="5578663"/>
        </p:xfrm>
        <a:graphic>
          <a:graphicData uri="http://schemas.openxmlformats.org/drawingml/2006/table">
            <a:tbl>
              <a:tblPr/>
              <a:tblGrid>
                <a:gridCol w="405705"/>
                <a:gridCol w="630147"/>
                <a:gridCol w="4379251"/>
                <a:gridCol w="2871706"/>
              </a:tblGrid>
              <a:tr h="575957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Всероссийский </a:t>
                      </a:r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уровень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240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40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2018</a:t>
                      </a:r>
                      <a:endParaRPr lang="ru-RU" sz="140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II Межрегиональный конкурс детского и юношеского художественного творчества «Архиепископ Гурий Казанский-просветитель Среднего Поволжья»	Г.Саранск	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Мякушина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Ирина </a:t>
                      </a:r>
                      <a:endParaRPr lang="ru-RU" sz="1400" dirty="0" smtClean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 место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40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40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2018</a:t>
                      </a:r>
                      <a:endParaRPr lang="ru-RU" sz="140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XIV Международный конкурс детского творчества «Красота Божьего мира» номинация «ДПИ»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г.Саранск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	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На Российском уровне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Мякушина Ирина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 место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44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40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2017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Международный конкурс «Одарённые дети» . Республиканский этап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Косякова Александра Гран-при, приглашение в Москву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40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40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2018</a:t>
                      </a:r>
                      <a:endParaRPr lang="ru-RU" sz="140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II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Межрегиональный конкурс детского и юношеского художественного творчества «Архиепископ Гурий Казанский-просветитель Среднего Поволжья» г.Чебоксары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Мякушина Ирина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 место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Диплом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59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2018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Международный конкурс «Одарённые дети» . Республиканский этап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Сотникова Руслана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 место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71473" y="357167"/>
          <a:ext cx="8143932" cy="6252695"/>
        </p:xfrm>
        <a:graphic>
          <a:graphicData uri="http://schemas.openxmlformats.org/drawingml/2006/table">
            <a:tbl>
              <a:tblPr/>
              <a:tblGrid>
                <a:gridCol w="428627"/>
                <a:gridCol w="571504"/>
                <a:gridCol w="4286280"/>
                <a:gridCol w="2857521"/>
              </a:tblGrid>
              <a:tr h="9925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11777" marR="117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2018</a:t>
                      </a:r>
                    </a:p>
                  </a:txBody>
                  <a:tcPr marL="11777" marR="117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XIV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Международный конкурс детского творчества «Красота Божьего мира»</a:t>
                      </a:r>
                    </a:p>
                  </a:txBody>
                  <a:tcPr marL="11777" marR="117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 Мякушина Ирина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 место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 Ушанова Маргарита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 место</a:t>
                      </a:r>
                    </a:p>
                  </a:txBody>
                  <a:tcPr marL="11777" marR="117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50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11777" marR="117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2018</a:t>
                      </a:r>
                    </a:p>
                  </a:txBody>
                  <a:tcPr marL="11777" marR="117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II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Всероссийский конкурс декоративно-прикладного творчества для детей Традиции и современность</a:t>
                      </a:r>
                    </a:p>
                  </a:txBody>
                  <a:tcPr marL="11777" marR="117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 Гуляева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Екатерина</a:t>
                      </a:r>
                      <a:r>
                        <a:rPr lang="ru-RU" sz="14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-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место</a:t>
                      </a:r>
                    </a:p>
                    <a:p>
                      <a:pPr indent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Диплом Призера </a:t>
                      </a:r>
                    </a:p>
                    <a:p>
                      <a:pPr indent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работа в музее</a:t>
                      </a:r>
                    </a:p>
                    <a:p>
                      <a:pPr indent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 Ошкина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Валерия -</a:t>
                      </a:r>
                      <a:r>
                        <a:rPr lang="ru-RU" sz="14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место</a:t>
                      </a:r>
                    </a:p>
                    <a:p>
                      <a:pPr indent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Диплом Призера </a:t>
                      </a:r>
                    </a:p>
                    <a:p>
                      <a:pPr indent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работа в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музее</a:t>
                      </a:r>
                    </a:p>
                    <a:p>
                      <a:pPr indent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 Кулыгина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Евгения</a:t>
                      </a:r>
                      <a:r>
                        <a:rPr lang="ru-RU" sz="14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–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  <a:r>
                        <a:rPr lang="ru-RU" sz="14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место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indent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Диплом Призера </a:t>
                      </a:r>
                    </a:p>
                    <a:p>
                      <a:pPr indent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работа в музее</a:t>
                      </a:r>
                    </a:p>
                    <a:p>
                      <a:pPr indent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4. Лисаева Виктория</a:t>
                      </a:r>
                    </a:p>
                    <a:p>
                      <a:pPr indent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Диплом Призера</a:t>
                      </a:r>
                    </a:p>
                    <a:p>
                      <a:pPr indent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работа в музее</a:t>
                      </a:r>
                    </a:p>
                  </a:txBody>
                  <a:tcPr marL="11777" marR="117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50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11777" marR="117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2018</a:t>
                      </a:r>
                    </a:p>
                  </a:txBody>
                  <a:tcPr marL="11777" marR="117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XXIII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Всероссийский конкурс молодых дарований по изобразительному искусству «Жигулевская палитра»</a:t>
                      </a:r>
                    </a:p>
                  </a:txBody>
                  <a:tcPr marL="11777" marR="117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 Мякушина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Ирина</a:t>
                      </a:r>
                      <a:r>
                        <a:rPr lang="ru-RU" sz="14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-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место </a:t>
                      </a:r>
                    </a:p>
                    <a:p>
                      <a:pPr indent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Диплом Лауреата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 Косякова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Александра</a:t>
                      </a:r>
                      <a:r>
                        <a:rPr lang="ru-RU" sz="14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-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место</a:t>
                      </a:r>
                    </a:p>
                    <a:p>
                      <a:pPr indent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Диплом Лауреата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3. Гуляева Екатерина</a:t>
                      </a:r>
                    </a:p>
                    <a:p>
                      <a:pPr indent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Диплом Победителя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4. Кузьмичева Ксения</a:t>
                      </a:r>
                    </a:p>
                    <a:p>
                      <a:pPr indent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Диплом Победителя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5. Ошкина Валерия</a:t>
                      </a:r>
                    </a:p>
                    <a:p>
                      <a:pPr indent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Диплом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Победителя</a:t>
                      </a:r>
                      <a:r>
                        <a:rPr lang="ru-RU" sz="14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1777" marR="117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71472" y="428603"/>
          <a:ext cx="8215370" cy="6006312"/>
        </p:xfrm>
        <a:graphic>
          <a:graphicData uri="http://schemas.openxmlformats.org/drawingml/2006/table">
            <a:tbl>
              <a:tblPr/>
              <a:tblGrid>
                <a:gridCol w="285751"/>
                <a:gridCol w="642942"/>
                <a:gridCol w="4214843"/>
                <a:gridCol w="3071834"/>
              </a:tblGrid>
              <a:tr h="22058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15972" marR="159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2019</a:t>
                      </a:r>
                    </a:p>
                  </a:txBody>
                  <a:tcPr marL="15972" marR="159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III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Всероссийский конкурс декоративно-прикладного творчества для детей Традиции и современность.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г.Тамбов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5972" marR="159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 Кокурина Анастасия</a:t>
                      </a:r>
                    </a:p>
                    <a:p>
                      <a:pPr indent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Призер, работа в музее</a:t>
                      </a:r>
                    </a:p>
                    <a:p>
                      <a:pPr indent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 Бусарова Анастасия</a:t>
                      </a:r>
                    </a:p>
                    <a:p>
                      <a:pPr indent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Призер,</a:t>
                      </a:r>
                      <a:r>
                        <a:rPr lang="ru-RU" sz="14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работа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 музее</a:t>
                      </a:r>
                    </a:p>
                    <a:p>
                      <a:pPr indent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3. Макиева Карина</a:t>
                      </a:r>
                    </a:p>
                    <a:p>
                      <a:pPr indent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Призёр,</a:t>
                      </a:r>
                      <a:r>
                        <a:rPr lang="ru-RU" sz="14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работа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 музее</a:t>
                      </a:r>
                    </a:p>
                    <a:p>
                      <a:pPr indent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4. Шишуркина Елизавета</a:t>
                      </a:r>
                    </a:p>
                    <a:p>
                      <a:pPr indent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Призёр,</a:t>
                      </a:r>
                      <a:r>
                        <a:rPr lang="ru-RU" sz="14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работа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 музее</a:t>
                      </a:r>
                    </a:p>
                    <a:p>
                      <a:pPr indent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5. Мякушина Ирина</a:t>
                      </a:r>
                    </a:p>
                    <a:p>
                      <a:pPr indent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Призёр,работа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 музее</a:t>
                      </a:r>
                    </a:p>
                  </a:txBody>
                  <a:tcPr marL="15972" marR="159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30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15972" marR="159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2019</a:t>
                      </a:r>
                    </a:p>
                  </a:txBody>
                  <a:tcPr marL="15972" marR="159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VIII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Всероссийский фестиваль одарённых детей «Уникум»</a:t>
                      </a:r>
                    </a:p>
                  </a:txBody>
                  <a:tcPr marL="15972" marR="159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Кузьмичёва Ксения </a:t>
                      </a:r>
                    </a:p>
                    <a:p>
                      <a:pPr indent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Диплом Победителя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5972" marR="159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04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15972" marR="159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2019</a:t>
                      </a:r>
                    </a:p>
                  </a:txBody>
                  <a:tcPr marL="15972" marR="159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XXIV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Всероссийский конкурс молодых дарований по изобразительному искусству «Жигулевская палитра»</a:t>
                      </a:r>
                    </a:p>
                  </a:txBody>
                  <a:tcPr marL="15972" marR="159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 Гуляева Екатерина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 место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 Макевнина Екатерина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 место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 Корочкина Александра</a:t>
                      </a:r>
                    </a:p>
                    <a:p>
                      <a:pPr indent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Диплом Победителя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4. Кузьмичева Ксения</a:t>
                      </a:r>
                    </a:p>
                    <a:p>
                      <a:pPr indent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Диплом Победителя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5. Шишуркина Елизавета</a:t>
                      </a:r>
                    </a:p>
                    <a:p>
                      <a:pPr indent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Диплом Победителя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6. Бородачёва Мария</a:t>
                      </a:r>
                    </a:p>
                    <a:p>
                      <a:pPr indent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Диплом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Победителя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5972" marR="159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28596" y="500042"/>
          <a:ext cx="8215371" cy="5857916"/>
        </p:xfrm>
        <a:graphic>
          <a:graphicData uri="http://schemas.openxmlformats.org/drawingml/2006/table">
            <a:tbl>
              <a:tblPr/>
              <a:tblGrid>
                <a:gridCol w="402208"/>
                <a:gridCol w="812238"/>
                <a:gridCol w="4153975"/>
                <a:gridCol w="2846950"/>
              </a:tblGrid>
              <a:tr h="10650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33409" marR="334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2019</a:t>
                      </a:r>
                    </a:p>
                  </a:txBody>
                  <a:tcPr marL="33409" marR="334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Конкурс-выставка детского рисунка «Красота живёт повсюду»</a:t>
                      </a:r>
                    </a:p>
                  </a:txBody>
                  <a:tcPr marL="33409" marR="334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 Косякова Александра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место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 Смирнова Ксения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место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409" marR="334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928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</a:t>
                      </a:r>
                    </a:p>
                  </a:txBody>
                  <a:tcPr marL="33409" marR="334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2019</a:t>
                      </a:r>
                    </a:p>
                  </a:txBody>
                  <a:tcPr marL="33409" marR="334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III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Всероссийский этноконкурс творческих работ «Панжема (Открытие) -2019»</a:t>
                      </a:r>
                    </a:p>
                  </a:txBody>
                  <a:tcPr marL="33409" marR="334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 Косякова Александра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Гран-при, диплом, медаль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 Мякушина Светлана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Гран-при, диплом, медаль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3. Мякушина Ирина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Гран-при, диплом, медаль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4. Мякушина Злата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Гран-при, диплом, медаль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5. Шалда Елизавета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Гран-при, диплом, медаль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6. Гуляева Екатерина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Гран-при, диплом, медаль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7. Фирстов Никита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Гран-при, диплом, медаль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8. Ушанова Маргарита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Гран-при, диплом, медаль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9. Кокурина Анастасия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Гран-при, диплом, медаль</a:t>
                      </a:r>
                    </a:p>
                  </a:txBody>
                  <a:tcPr marL="33409" marR="334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642910" y="714356"/>
          <a:ext cx="8001055" cy="4363104"/>
        </p:xfrm>
        <a:graphic>
          <a:graphicData uri="http://schemas.openxmlformats.org/drawingml/2006/table">
            <a:tbl>
              <a:tblPr/>
              <a:tblGrid>
                <a:gridCol w="391714"/>
                <a:gridCol w="864447"/>
                <a:gridCol w="3972211"/>
                <a:gridCol w="2772683"/>
              </a:tblGrid>
              <a:tr h="20361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L="64724" marR="64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L="64724" marR="64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XXV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Всероссийский конкурс молодых дарований по изобразительному искусству «Жигулевская палитра»</a:t>
                      </a:r>
                    </a:p>
                  </a:txBody>
                  <a:tcPr marL="64724" marR="64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1.Косякова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Александра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место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Диплом лауреата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2.Сергеева Анастасия </a:t>
                      </a:r>
                      <a:endParaRPr lang="ru-RU" sz="1400" dirty="0" smtClean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место </a:t>
                      </a:r>
                      <a:endParaRPr lang="ru-RU" sz="1400" dirty="0" smtClean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Диплом лауреата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724" marR="64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69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64724" marR="64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L="64724" marR="64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V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Всероссийский конкурс декоративно-прикладного творчества для детей Традиции и современность.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г.Тамбов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724" marR="64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1.Мякушина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Светлана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 место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2.Баранова София </a:t>
                      </a:r>
                      <a:endParaRPr lang="ru-RU" sz="1400" dirty="0" smtClean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место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3.Лосева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Марина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 место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4.Борисова Валерия </a:t>
                      </a:r>
                      <a:endParaRPr lang="ru-RU" sz="1400" dirty="0" smtClean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место</a:t>
                      </a:r>
                    </a:p>
                  </a:txBody>
                  <a:tcPr marL="64724" marR="64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71473" y="714357"/>
          <a:ext cx="8215371" cy="5669819"/>
        </p:xfrm>
        <a:graphic>
          <a:graphicData uri="http://schemas.openxmlformats.org/drawingml/2006/table">
            <a:tbl>
              <a:tblPr/>
              <a:tblGrid>
                <a:gridCol w="402208"/>
                <a:gridCol w="624715"/>
                <a:gridCol w="4341498"/>
                <a:gridCol w="2846950"/>
              </a:tblGrid>
              <a:tr h="561206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Республиканский</a:t>
                      </a:r>
                      <a:r>
                        <a:rPr lang="ru-RU" sz="18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уровень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927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2018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XIII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Республиканский конкурс творческих работ «Святыни земли мордовской»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 Балакина Маргарита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место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Грамота победителя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 Косякова Александра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 место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Грамота победителя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3. Мякушина Светлана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 место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Грамота победителя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32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40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2020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XIII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Республиканский конкурс творческих работ «Святыни земли мордовской»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Кокурина  Анастасия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 место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58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40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2020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Республиканский конкурс-выставка детских творческих работ, посвящённый юбилею музея «Территория Творчества»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Кривочкова  Ксения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 место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00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40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2020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XV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Международный конкурс детского творчества «Красота Божьего мира»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Кокурина Анастасия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2 место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07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40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2021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Республиканский конкурс-выставка детских творческих работ, посвящённый 145-летнему юбилею С.Д.Эрьзи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Рудяева Алина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Приз «За сохранение национальных традиций»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642911" y="857233"/>
          <a:ext cx="8001055" cy="5150337"/>
        </p:xfrm>
        <a:graphic>
          <a:graphicData uri="http://schemas.openxmlformats.org/drawingml/2006/table">
            <a:tbl>
              <a:tblPr/>
              <a:tblGrid>
                <a:gridCol w="391715"/>
                <a:gridCol w="608418"/>
                <a:gridCol w="4228241"/>
                <a:gridCol w="2772681"/>
              </a:tblGrid>
              <a:tr h="695865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Городской </a:t>
                      </a:r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уровень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300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2019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Городской   конкурс – выставка детского рисунка и поделок «Подарок Деду Морозу»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AutoNum type="arabicPeriod"/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Фирстов Никита</a:t>
                      </a:r>
                    </a:p>
                    <a:p>
                      <a:pPr marL="34290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место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 Баранова София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место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3. Мякушина Светлана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место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4. Панфилова Лера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 место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61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40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2020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Городской   конкурс – выставка детского рисунка и поделок «Подарок Деду Морозу»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AutoNum type="arabicPeriod"/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Фирстов Никита</a:t>
                      </a:r>
                    </a:p>
                    <a:p>
                      <a:pPr marL="34290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место</a:t>
                      </a:r>
                    </a:p>
                    <a:p>
                      <a:pPr marL="34290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Призёр в номинации «Профессионалы»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 Ушанова Рита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место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3. Мякушина Светлана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место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Admin\Desktop\Сделано Гагарина\Критерий 5 Грамоты учеников\2021 г\Scan_20230204_2211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3929066"/>
            <a:ext cx="3721264" cy="26330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2" name="Picture 7" descr="C:\Users\Admin\Desktop\все гагарина\ученики 19 год\Scan_20230204_2214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85728"/>
            <a:ext cx="2449151" cy="34614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3" name="Picture 6" descr="C:\Users\Admin\Desktop\Ученики любой\Лапина Международный конкурс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864" y="1071546"/>
            <a:ext cx="2599540" cy="3571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pic>
        <p:nvPicPr>
          <p:cNvPr id="6" name="Picture 2" descr="C:\Users\Admin\Desktop\все гагарина\ученики 20 г\Scan_20230204_2159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4071942"/>
            <a:ext cx="3533736" cy="25003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7" name="Picture 2" descr="C:\Users\Admin\Desktop\все гагарина\ученики 18 г\Scan_20230204_21581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57422" y="1071546"/>
            <a:ext cx="2527315" cy="35718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8" name="Picture 5" descr="C:\Users\Admin\Desktop\SAM_293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3438" y="285728"/>
            <a:ext cx="2500330" cy="33337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все гагарина\ученики 19 год\Scan_20230204_2225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85728"/>
            <a:ext cx="2444736" cy="34290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3" name="Picture 4" descr="C:\Users\Admin\Desktop\Учники 19 г\20191221_084611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12" y="857232"/>
            <a:ext cx="2321349" cy="328313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4" name="Picture 5" descr="C:\Users\Admin\Desktop\Учники 19 г\20191221_085624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57166"/>
            <a:ext cx="2474994" cy="33575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30722" name="Picture 2" descr="C:\Users\Admin\Desktop\Сделано Гагарина\Критерий 5 Грамоты учеников\2019 год ученики\Scan_20230204_2221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785794"/>
            <a:ext cx="2426240" cy="34290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6" name="Picture 2" descr="C:\Users\Admin\Desktop\все гагарина\ученики 22 г\Scan_20230204_22173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728" y="3214686"/>
            <a:ext cx="2426239" cy="34290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7" name="Picture 4" descr="C:\Users\Admin\Desktop\ученики22\сергеева 22 жиг пал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3438" y="3143248"/>
            <a:ext cx="2500330" cy="34622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Admin\Desktop\Сделано Гагарина\Критерий 5 Грамоты учеников\2020 г ученики\Scan_20230204_2209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8" y="428605"/>
            <a:ext cx="2356793" cy="3214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2" name="Picture 2" descr="C:\Users\Admin\Desktop\все гагарина\ученики 20 г\Scan_20230204_2206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57166"/>
            <a:ext cx="2325146" cy="32861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3" name="Picture 6" descr="C:\Users\Admin\Desktop\все гагарина\ученики 21 г\Scan_20230204_2157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785794"/>
            <a:ext cx="3233080" cy="23574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4" name="Picture 2" descr="C:\Users\Admin\Desktop\все гагарина\ученики 20 г\Scan_20230204_2159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24" y="3857628"/>
            <a:ext cx="3533736" cy="25003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31747" name="Picture 3" descr="C:\Users\Admin\Desktop\Сделано Гагарина\Критерий 5 Грамоты учеников\2020 г ученики\Scan_20230204_22354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96527" y="3857628"/>
            <a:ext cx="3634701" cy="25717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57606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000" b="1" dirty="0" smtClean="0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ХАРАКТЕРИСТИКА  - ПРЕДСТАВЛЕНИЕ</a:t>
            </a:r>
            <a:endParaRPr lang="ru-RU" sz="2000" b="1" dirty="0">
              <a:ln w="1905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457200" y="1142984"/>
            <a:ext cx="8258204" cy="5572164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/>
          <a:p>
            <a:pPr algn="just">
              <a:lnSpc>
                <a:spcPct val="120000"/>
              </a:lnSpc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Гагарина Светлана Петровна 1968 года рождения, закончила  Детскую художественную школу №2, затем в 1983 году поступила в Саранское художественное училище им. Ф.В. Сычкова на декоративно-прикладное отделение. В 1987 году получила специальность: художник-мастер по прикладному искусству, вышивке. </a:t>
            </a:r>
          </a:p>
          <a:p>
            <a:pPr algn="just">
              <a:lnSpc>
                <a:spcPct val="120000"/>
              </a:lnSpc>
              <a:buNone/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В 1987 году была принята на работу в Детскую художественную школу на должность преподавателя прикладного отделения, где и трудится по настоящее время. Общий трудовой стаж составляет 35.5 лет.</a:t>
            </a:r>
          </a:p>
          <a:p>
            <a:pPr algn="just">
              <a:lnSpc>
                <a:spcPct val="120000"/>
              </a:lnSpc>
              <a:buNone/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В 1995 году она закончила Мордовский  государственный университет им. Н.П. Огарёва по специальности преподаватель русского языка и литературы, филолог. </a:t>
            </a:r>
          </a:p>
          <a:p>
            <a:pPr algn="just">
              <a:lnSpc>
                <a:spcPct val="120000"/>
              </a:lnSpc>
              <a:buNone/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          Характерными чертами, определяющими личность Светланы Петровны, являются инициативность, коммуникабельность и ответственность. Она активно осваивает современные педагогические технологии и успешно внедряет их в педагогическую деятельность. Светлана Петровна грамотный, профессиональный специалист, любящий своё дело и с большим опытом работы, пользуется заслуженным уважением со стороны администрации школы, коллег и особенно детей и их родителей, в которых старается пробудить интерес к прикладному искусству и творческой деятельности, сформировать творческую личность, развить фантазию и образное мышление.</a:t>
            </a:r>
          </a:p>
          <a:p>
            <a:pPr algn="just">
              <a:lnSpc>
                <a:spcPct val="120000"/>
              </a:lnSpc>
              <a:buNone/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В своей работе Гагарина С.П. постоянно обращается к художественному творчеству народов эрзи и мокши. Отдаёт много сил изучению и сохранению культурного наследия мордовского народа. Светлана Петровна, считает, что народное творчество яркое, самобытное и многообразное, красивое, уникальное, вот поэтому дети с большим интересом занимаются на уроках народной вышивки и бисероплетения, вязания. Её ученики говорят, что Светлана Петровна учит нас изяществу и аккуратности.</a:t>
            </a:r>
          </a:p>
          <a:p>
            <a:pPr>
              <a:lnSpc>
                <a:spcPct val="120000"/>
              </a:lnSpc>
            </a:pP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xmlns="" val="222416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557878" y="201824"/>
            <a:ext cx="8229600" cy="172697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Критерий № 5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участия обучающихся в мероприятия различных уровней по учебной деятельности: 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- предметные олимпиады;  - конкурсы; - фестивали; - выставки - конкурсы и т.д. </a:t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cap="all" dirty="0">
              <a:ln w="0"/>
              <a:solidFill>
                <a:srgbClr val="C00000"/>
              </a:solidFill>
              <a:latin typeface="Trebuchet MS" panose="020B060302020202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71472" y="2143115"/>
          <a:ext cx="8215370" cy="4500595"/>
        </p:xfrm>
        <a:graphic>
          <a:graphicData uri="http://schemas.openxmlformats.org/drawingml/2006/table">
            <a:tbl>
              <a:tblPr/>
              <a:tblGrid>
                <a:gridCol w="360323"/>
                <a:gridCol w="648582"/>
                <a:gridCol w="2882586"/>
                <a:gridCol w="4323879"/>
              </a:tblGrid>
              <a:tr h="418829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Международный, Всероссийский </a:t>
                      </a:r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уровень</a:t>
                      </a:r>
                    </a:p>
                  </a:txBody>
                  <a:tcPr marL="13194" marR="13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495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№</a:t>
                      </a:r>
                    </a:p>
                  </a:txBody>
                  <a:tcPr marL="13194" marR="13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Дата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3194" marR="13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Наименование </a:t>
                      </a:r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конкурса,</a:t>
                      </a:r>
                      <a:r>
                        <a:rPr lang="ru-RU" sz="1400" b="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место </a:t>
                      </a: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проведения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3194" marR="13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Ф.И. </a:t>
                      </a: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победителя, результат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3194" marR="13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5059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13194" marR="13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2017</a:t>
                      </a:r>
                    </a:p>
                  </a:txBody>
                  <a:tcPr marL="13194" marR="13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Национальный орнамент-конкурс: Лидерский</a:t>
                      </a:r>
                    </a:p>
                  </a:txBody>
                  <a:tcPr marL="13194" marR="13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Команда - 3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место по России - приглашение в Москву на выставку прикладного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искусства. 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3194" marR="13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62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13194" marR="13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2017</a:t>
                      </a:r>
                    </a:p>
                  </a:txBody>
                  <a:tcPr marL="13194" marR="13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Национальный орнамент-конкурс</a:t>
                      </a:r>
                    </a:p>
                  </a:txBody>
                  <a:tcPr marL="13194" marR="13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1.Гуляева Катя </a:t>
                      </a:r>
                      <a:endParaRPr lang="ru-RU" sz="1400" dirty="0" smtClean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место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Приволжскому федеральному округу</a:t>
                      </a:r>
                    </a:p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2.Косякова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Александра</a:t>
                      </a:r>
                    </a:p>
                    <a:p>
                      <a:pPr indent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 место</a:t>
                      </a:r>
                      <a:r>
                        <a:rPr lang="ru-RU" sz="14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Приволжскому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федеральному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округу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3.Кузьмичёва Ксения </a:t>
                      </a:r>
                      <a:endParaRPr lang="ru-RU" sz="1400" dirty="0" smtClean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место по России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4.Фомина Даша </a:t>
                      </a:r>
                      <a:endParaRPr lang="ru-RU" sz="1400" dirty="0" smtClean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место по Мордовии</a:t>
                      </a:r>
                    </a:p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5.Косякова Александра </a:t>
                      </a:r>
                    </a:p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 место по России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6.Материкина Мария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место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Приволжскому федеральному округу</a:t>
                      </a:r>
                    </a:p>
                  </a:txBody>
                  <a:tcPr marL="13194" marR="13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53048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71473" y="285730"/>
          <a:ext cx="8215369" cy="6286542"/>
        </p:xfrm>
        <a:graphic>
          <a:graphicData uri="http://schemas.openxmlformats.org/drawingml/2006/table">
            <a:tbl>
              <a:tblPr/>
              <a:tblGrid>
                <a:gridCol w="357189"/>
                <a:gridCol w="785818"/>
                <a:gridCol w="2928958"/>
                <a:gridCol w="4143404"/>
              </a:tblGrid>
              <a:tr h="22145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17748" marR="177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2017</a:t>
                      </a:r>
                    </a:p>
                  </a:txBody>
                  <a:tcPr marL="17748" marR="177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Конкурс </a:t>
                      </a:r>
                    </a:p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«Для папы, для мамы-2017»</a:t>
                      </a:r>
                    </a:p>
                  </a:txBody>
                  <a:tcPr marL="17748" marR="177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1.Маркова Катя </a:t>
                      </a:r>
                    </a:p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 место </a:t>
                      </a:r>
                    </a:p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 Приволжскому Федеральному округу</a:t>
                      </a:r>
                    </a:p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 Аношина Даша </a:t>
                      </a:r>
                    </a:p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место по Мордовии</a:t>
                      </a:r>
                    </a:p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3. Балакина Маргарита 1 место по России</a:t>
                      </a:r>
                    </a:p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4.Косякова Саша </a:t>
                      </a:r>
                    </a:p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место по Росси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5.Бушаева Лиза 1 место по Мордовии</a:t>
                      </a:r>
                    </a:p>
                  </a:txBody>
                  <a:tcPr marL="17748" marR="177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91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17748" marR="177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2017</a:t>
                      </a:r>
                    </a:p>
                  </a:txBody>
                  <a:tcPr marL="17748" marR="177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Всероссийская выставка «Мир кукол»</a:t>
                      </a:r>
                    </a:p>
                  </a:txBody>
                  <a:tcPr marL="17748" marR="177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Косякова Александра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место</a:t>
                      </a:r>
                    </a:p>
                  </a:txBody>
                  <a:tcPr marL="17748" marR="177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91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17748" marR="177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2017</a:t>
                      </a:r>
                    </a:p>
                  </a:txBody>
                  <a:tcPr marL="17748" marR="177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«Автомобиль мечты»</a:t>
                      </a:r>
                    </a:p>
                  </a:txBody>
                  <a:tcPr marL="17748" marR="177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Жихарев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Илья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Победитель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7748" marR="177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07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17748" marR="177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2017</a:t>
                      </a:r>
                    </a:p>
                  </a:txBody>
                  <a:tcPr marL="17748" marR="177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Конкурс рисунка и прикладного творчества «Удивительный мир животных»</a:t>
                      </a:r>
                    </a:p>
                  </a:txBody>
                  <a:tcPr marL="17748" marR="177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Косякова Саша </a:t>
                      </a:r>
                    </a:p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место по России</a:t>
                      </a:r>
                    </a:p>
                  </a:txBody>
                  <a:tcPr marL="17748" marR="177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91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17748" marR="177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2017</a:t>
                      </a:r>
                    </a:p>
                  </a:txBody>
                  <a:tcPr marL="17748" marR="177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Международный конкурс «Одарённые дети»</a:t>
                      </a:r>
                    </a:p>
                  </a:txBody>
                  <a:tcPr marL="17748" marR="177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Косякова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Александра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Гран-при, приглашение в Москву</a:t>
                      </a:r>
                    </a:p>
                  </a:txBody>
                  <a:tcPr marL="17748" marR="177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91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17748" marR="177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2018</a:t>
                      </a:r>
                    </a:p>
                  </a:txBody>
                  <a:tcPr marL="17748" marR="177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Международный конкурс «Одарённые дети»</a:t>
                      </a:r>
                    </a:p>
                  </a:txBody>
                  <a:tcPr marL="17748" marR="177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Сотникова Руслана </a:t>
                      </a:r>
                      <a:endParaRPr lang="ru-RU" sz="1400" dirty="0" smtClean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 место</a:t>
                      </a:r>
                    </a:p>
                  </a:txBody>
                  <a:tcPr marL="17748" marR="177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91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17748" marR="177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2018</a:t>
                      </a:r>
                    </a:p>
                  </a:txBody>
                  <a:tcPr marL="17748" marR="177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Международный конкурс детских рисунков «Япония рядом»</a:t>
                      </a:r>
                    </a:p>
                  </a:txBody>
                  <a:tcPr marL="17748" marR="177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Фирстов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Никита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Диплом победителя</a:t>
                      </a:r>
                    </a:p>
                  </a:txBody>
                  <a:tcPr marL="17748" marR="177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99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17748" marR="177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2018</a:t>
                      </a:r>
                    </a:p>
                  </a:txBody>
                  <a:tcPr marL="17748" marR="177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Всероссийский конкурс детского творчества «На </a:t>
                      </a: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льдинном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материке»</a:t>
                      </a:r>
                    </a:p>
                  </a:txBody>
                  <a:tcPr marL="17748" marR="177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Бородачёва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Мария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Диплом победителя</a:t>
                      </a:r>
                    </a:p>
                  </a:txBody>
                  <a:tcPr marL="17748" marR="177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642911" y="500043"/>
          <a:ext cx="8143932" cy="5815594"/>
        </p:xfrm>
        <a:graphic>
          <a:graphicData uri="http://schemas.openxmlformats.org/drawingml/2006/table">
            <a:tbl>
              <a:tblPr/>
              <a:tblGrid>
                <a:gridCol w="500065"/>
                <a:gridCol w="642942"/>
                <a:gridCol w="3079775"/>
                <a:gridCol w="3921150"/>
              </a:tblGrid>
              <a:tr h="20002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45436" marR="45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2018</a:t>
                      </a:r>
                    </a:p>
                  </a:txBody>
                  <a:tcPr marL="45436" marR="45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Всероссийский конкурс рисунка и прикладного творчества «Ура, мы в космосе!»</a:t>
                      </a:r>
                    </a:p>
                  </a:txBody>
                  <a:tcPr marL="45436" marR="45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 Чайникова Вика 5 лет</a:t>
                      </a:r>
                    </a:p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 место по России</a:t>
                      </a:r>
                    </a:p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 Баранова София</a:t>
                      </a:r>
                    </a:p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место по России </a:t>
                      </a:r>
                    </a:p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3. Рябова Елизавета</a:t>
                      </a:r>
                    </a:p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 место по России</a:t>
                      </a:r>
                    </a:p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4. Пинчугин Виталий </a:t>
                      </a:r>
                    </a:p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место по Мордовии</a:t>
                      </a:r>
                    </a:p>
                  </a:txBody>
                  <a:tcPr marL="45436" marR="45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45436" marR="45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2018</a:t>
                      </a:r>
                    </a:p>
                  </a:txBody>
                  <a:tcPr marL="45436" marR="45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       «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Зима-2017»</a:t>
                      </a:r>
                    </a:p>
                  </a:txBody>
                  <a:tcPr marL="45436" marR="45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1.Киушкина Вика</a:t>
                      </a:r>
                    </a:p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место по Мордовии</a:t>
                      </a:r>
                    </a:p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2.Мамайкина Вика</a:t>
                      </a:r>
                    </a:p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1 место по Мордовии </a:t>
                      </a:r>
                    </a:p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3.Бушаева Лиза </a:t>
                      </a:r>
                    </a:p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место по Мордовии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4.Материкина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Мария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место по Мордовии</a:t>
                      </a:r>
                    </a:p>
                  </a:txBody>
                  <a:tcPr marL="45436" marR="45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54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</a:t>
                      </a:r>
                    </a:p>
                  </a:txBody>
                  <a:tcPr marL="45436" marR="45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2018</a:t>
                      </a:r>
                    </a:p>
                  </a:txBody>
                  <a:tcPr marL="45436" marR="45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Всероссийский конкурс рисунка и прикладного творчества </a:t>
                      </a:r>
                      <a:endParaRPr lang="ru-RU" sz="1400" dirty="0" smtClean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«Осень-2017»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436" marR="45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 Гуляева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Екатерина</a:t>
                      </a:r>
                      <a:r>
                        <a:rPr lang="ru-RU" sz="14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  <a:r>
                        <a:rPr lang="ru-RU" sz="14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место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 России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 Смирнова Ксения 2 место по России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3. Косякова Саша 2 место по Приволжскому федеральному округу</a:t>
                      </a:r>
                    </a:p>
                  </a:txBody>
                  <a:tcPr marL="45436" marR="45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96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L="45436" marR="45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2019</a:t>
                      </a:r>
                    </a:p>
                  </a:txBody>
                  <a:tcPr marL="45436" marR="45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IV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Международный конкурс прикладного искусства «Кукла своими руками»</a:t>
                      </a:r>
                    </a:p>
                  </a:txBody>
                  <a:tcPr marL="45436" marR="45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Фирстов Никита</a:t>
                      </a:r>
                    </a:p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 место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        Диплом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лауреата</a:t>
                      </a:r>
                    </a:p>
                  </a:txBody>
                  <a:tcPr marL="45436" marR="45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00033" y="428605"/>
          <a:ext cx="8286809" cy="6076379"/>
        </p:xfrm>
        <a:graphic>
          <a:graphicData uri="http://schemas.openxmlformats.org/drawingml/2006/table">
            <a:tbl>
              <a:tblPr/>
              <a:tblGrid>
                <a:gridCol w="673731"/>
                <a:gridCol w="716909"/>
                <a:gridCol w="3085964"/>
                <a:gridCol w="3810205"/>
              </a:tblGrid>
              <a:tr h="5243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568" marR="40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2019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568" marR="40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VIII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Всероссийский фестиваль одарённых детей «Уникум»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568" marR="40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Кузьмичёва Ксения </a:t>
                      </a:r>
                    </a:p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Победитель</a:t>
                      </a:r>
                    </a:p>
                  </a:txBody>
                  <a:tcPr marL="40568" marR="40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65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  <a:endParaRPr lang="ru-RU" sz="140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568" marR="40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2019</a:t>
                      </a:r>
                      <a:endParaRPr lang="ru-RU" sz="140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568" marR="40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Международный конкурс «Хлеб, - ты мир!»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568" marR="40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Лапина Наталья</a:t>
                      </a:r>
                    </a:p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Диплом</a:t>
                      </a:r>
                    </a:p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Победителя</a:t>
                      </a:r>
                    </a:p>
                  </a:txBody>
                  <a:tcPr marL="40568" marR="40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50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17</a:t>
                      </a:r>
                      <a:endParaRPr lang="ru-RU" sz="140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568" marR="40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2019</a:t>
                      </a:r>
                      <a:endParaRPr lang="ru-RU" sz="140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568" marR="40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Конкурс-выставка детского рисунка «Красота живёт повсюду»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568" marR="40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 Косякова Александра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 место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 Смирнова Ксения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 место</a:t>
                      </a:r>
                    </a:p>
                  </a:txBody>
                  <a:tcPr marL="40568" marR="40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839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18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568" marR="40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2019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568" marR="40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III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Всероссийский этноконкурс творческих работ «Панжема (Открытие) -2019»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568" marR="40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 Косякова Александра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Гран-при, диплом, медаль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 Мякушина Светлана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Гран-при, диплом, медаль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3. Мякушина Ирина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Гран-при, диплом, медаль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4. Мякушина Злата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Гран-при, диплом, медаль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5. Шалда Елизавета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Гран-при, диплом, медаль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6. Гуляева Екатерина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Гран-при, диплом, медаль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7. Фирстов Никита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Гран-при, диплом,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медаль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0568" marR="40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71472" y="642918"/>
          <a:ext cx="8072495" cy="5786479"/>
        </p:xfrm>
        <a:graphic>
          <a:graphicData uri="http://schemas.openxmlformats.org/drawingml/2006/table">
            <a:tbl>
              <a:tblPr/>
              <a:tblGrid>
                <a:gridCol w="513703"/>
                <a:gridCol w="733863"/>
                <a:gridCol w="3745056"/>
                <a:gridCol w="3079873"/>
              </a:tblGrid>
              <a:tr h="33065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19</a:t>
                      </a:r>
                    </a:p>
                  </a:txBody>
                  <a:tcPr marL="10187" marR="101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2019</a:t>
                      </a:r>
                    </a:p>
                  </a:txBody>
                  <a:tcPr marL="10187" marR="101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XIII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Всероссийский фестиваль-конкурс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«Алтарь Отечества»</a:t>
                      </a:r>
                    </a:p>
                  </a:txBody>
                  <a:tcPr marL="10187" marR="101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 Сотникова Руслана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место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 Бородачёва Мария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1 место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3. Гуляева Екатерина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место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4. Кокурина Настя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место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5. Косякова Александра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место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6. Макевнина Екатерина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место</a:t>
                      </a:r>
                    </a:p>
                  </a:txBody>
                  <a:tcPr marL="10187" marR="101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021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L="10187" marR="101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2019</a:t>
                      </a:r>
                    </a:p>
                  </a:txBody>
                  <a:tcPr marL="10187" marR="101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Международный Конкурс детского изобразительного творчества «Я вижу мир: праздники народов мира»</a:t>
                      </a:r>
                    </a:p>
                  </a:txBody>
                  <a:tcPr marL="10187" marR="101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 Кокурина Настя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Диплом победителя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 Баранова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София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Диплом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лауреата</a:t>
                      </a:r>
                    </a:p>
                  </a:txBody>
                  <a:tcPr marL="10187" marR="101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77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21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0187" marR="101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L="10187" marR="101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XV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 Всероссийский конкурс детского рисунка «Волшебный родничок»</a:t>
                      </a:r>
                    </a:p>
                  </a:txBody>
                  <a:tcPr marL="10187" marR="101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1.Бусарова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Анастасия-</a:t>
                      </a:r>
                      <a:r>
                        <a:rPr lang="ru-RU" sz="14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место</a:t>
                      </a:r>
                    </a:p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2.Жарикова Полина-1 место</a:t>
                      </a:r>
                    </a:p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3.Баранова София-2 место</a:t>
                      </a:r>
                    </a:p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4.Шишуркина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Елизавета</a:t>
                      </a:r>
                    </a:p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Гран-при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0187" marR="101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71472" y="357166"/>
          <a:ext cx="8143932" cy="6278579"/>
        </p:xfrm>
        <a:graphic>
          <a:graphicData uri="http://schemas.openxmlformats.org/drawingml/2006/table">
            <a:tbl>
              <a:tblPr/>
              <a:tblGrid>
                <a:gridCol w="448290"/>
                <a:gridCol w="766156"/>
                <a:gridCol w="4165032"/>
                <a:gridCol w="2764454"/>
              </a:tblGrid>
              <a:tr h="296828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Республиканский уровень</a:t>
                      </a:r>
                      <a:endParaRPr lang="ru-RU" sz="18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169" marR="391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799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169" marR="391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2017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169" marR="391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Всероссийский детско-юношеский конкурс рисунка и ДПИ «Удивительный мир животных»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169" marR="391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Материкина Мария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место по Мордовии</a:t>
                      </a:r>
                    </a:p>
                  </a:txBody>
                  <a:tcPr marL="39169" marR="391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99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40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169" marR="391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2018</a:t>
                      </a:r>
                    </a:p>
                  </a:txBody>
                  <a:tcPr marL="39169" marR="391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Эскиз Мордовского современного костюма. Поколение М. музей С. Д. Эрьзи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169" marR="391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Косякова С.  Победитель-самая оригинальная работа</a:t>
                      </a:r>
                    </a:p>
                  </a:txBody>
                  <a:tcPr marL="39169" marR="391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65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40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169" marR="391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2018</a:t>
                      </a:r>
                    </a:p>
                  </a:txBody>
                  <a:tcPr marL="39169" marR="391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Всероссийский конкурс рисунка и прикладного творчества «Ура, мы в космосе!» </a:t>
                      </a:r>
                      <a:endParaRPr lang="ru-RU" sz="1400" dirty="0">
                        <a:solidFill>
                          <a:srgbClr val="00206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9169" marR="391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 Пинчугин Виталий </a:t>
                      </a:r>
                    </a:p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место по Мордовии</a:t>
                      </a:r>
                    </a:p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Диплом</a:t>
                      </a:r>
                    </a:p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 Мякушина Светлана </a:t>
                      </a:r>
                    </a:p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 место по Мордовии </a:t>
                      </a:r>
                    </a:p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Диплом</a:t>
                      </a:r>
                    </a:p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3. Нуштаева Ксения 5 лет</a:t>
                      </a:r>
                    </a:p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место по Мордовии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диплом</a:t>
                      </a:r>
                    </a:p>
                  </a:txBody>
                  <a:tcPr marL="39169" marR="391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07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40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169" marR="391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2020</a:t>
                      </a:r>
                      <a:endParaRPr lang="ru-RU" sz="140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169" marR="391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Республиканский конкурс-выставка детских творческих работ, посвящённый юбилею музея «Территория Творчества»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169" marR="391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Кривочкова Ксения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 место</a:t>
                      </a:r>
                    </a:p>
                  </a:txBody>
                  <a:tcPr marL="39169" marR="391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409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40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169" marR="391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2022</a:t>
                      </a:r>
                      <a:endParaRPr lang="ru-RU" sz="140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169" marR="391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Республиканский конкурс-выставка детских творческих работ «Сохраняя традиции».Номинация «Вышивка»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169" marR="391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Мякушина Ирина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 место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Ошкина Валерия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 место</a:t>
                      </a:r>
                    </a:p>
                  </a:txBody>
                  <a:tcPr marL="39169" marR="391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32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169" marR="391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2022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169" marR="391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Республиканский конкурс-выставка детских творческих работ по вышивке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 Школьный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патент-Шаг в будущее.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169" marR="391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Баранова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София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место</a:t>
                      </a:r>
                    </a:p>
                  </a:txBody>
                  <a:tcPr marL="39169" marR="391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28596" y="428605"/>
          <a:ext cx="8358245" cy="6074059"/>
        </p:xfrm>
        <a:graphic>
          <a:graphicData uri="http://schemas.openxmlformats.org/drawingml/2006/table">
            <a:tbl>
              <a:tblPr/>
              <a:tblGrid>
                <a:gridCol w="369834"/>
                <a:gridCol w="591734"/>
                <a:gridCol w="4216106"/>
                <a:gridCol w="3180571"/>
              </a:tblGrid>
              <a:tr h="287190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Городской уровень</a:t>
                      </a:r>
                      <a:endParaRPr lang="ru-RU" sz="18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1742" marR="317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415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742" marR="317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2018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742" marR="317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Городской конкурс «Тебе Воскресшему Благодаренье»  </a:t>
                      </a:r>
                    </a:p>
                  </a:txBody>
                  <a:tcPr marL="31742" marR="317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 Тягушева Ангелина –Гран-При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 Хромова Евгения -1 место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3. Материкина Мария –Гран-при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4. Кузьмичёва Ксения-1 место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5. Косякова Александра -1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место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1742" marR="317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04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742" marR="317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2018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742" marR="317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Всероссийский конкурс рисунка и прикладного творчества «Осень-2017!» </a:t>
                      </a:r>
                    </a:p>
                  </a:txBody>
                  <a:tcPr marL="31742" marR="317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 Баранова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София</a:t>
                      </a:r>
                      <a:r>
                        <a:rPr lang="ru-RU" sz="14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-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место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 Сарабикян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Арман  -</a:t>
                      </a:r>
                      <a:r>
                        <a:rPr lang="ru-RU" sz="14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место</a:t>
                      </a:r>
                    </a:p>
                  </a:txBody>
                  <a:tcPr marL="31742" marR="317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43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742" marR="317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2018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742" marR="317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Городской   конкурс – выставка детского рисунка и поделок- «Всё про Новый год в Саранске»</a:t>
                      </a:r>
                    </a:p>
                  </a:txBody>
                  <a:tcPr marL="31742" marR="317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Кокурина Настя -2 место</a:t>
                      </a:r>
                    </a:p>
                  </a:txBody>
                  <a:tcPr marL="31742" marR="317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227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40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742" marR="317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2019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742" marR="317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Городской   конкурс – выставка детского рисунка и поделок «Подарок Деду Морозу» </a:t>
                      </a:r>
                    </a:p>
                  </a:txBody>
                  <a:tcPr marL="31742" marR="317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 Фирстов Никита-1 место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 Баранова София-1 место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3. Мякушина Светлана -1 место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4. Панфилова Лера -2 место</a:t>
                      </a:r>
                    </a:p>
                  </a:txBody>
                  <a:tcPr marL="31742" marR="317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67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742" marR="317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2020</a:t>
                      </a:r>
                      <a:endParaRPr lang="ru-RU" sz="140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742" marR="317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Городской   конкурс – выставка детского рисунка и поделок «Подарок Деду Морозу»</a:t>
                      </a:r>
                    </a:p>
                  </a:txBody>
                  <a:tcPr marL="31742" marR="317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 Фирстов Никита-1 место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 Ушанова Рита-1 место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3. Мякушина Светлана -1 место</a:t>
                      </a:r>
                    </a:p>
                  </a:txBody>
                  <a:tcPr marL="31742" marR="317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00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742" marR="317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2020</a:t>
                      </a:r>
                      <a:endParaRPr lang="ru-RU" sz="140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742" marR="317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Конкурс «Цветы Победы»</a:t>
                      </a:r>
                    </a:p>
                  </a:txBody>
                  <a:tcPr marL="31742" marR="317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1.Фирстов Никита-2 место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2.Исайкина Арина-1 место</a:t>
                      </a:r>
                    </a:p>
                  </a:txBody>
                  <a:tcPr marL="31742" marR="317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43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742" marR="317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2021</a:t>
                      </a:r>
                      <a:endParaRPr lang="ru-RU" sz="140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742" marR="317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Конкурс-выставка детского рисунка «Новогодний вернисаж» </a:t>
                      </a:r>
                    </a:p>
                  </a:txBody>
                  <a:tcPr marL="31742" marR="317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Бусарова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Анастасия - приз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зрительских симпатий</a:t>
                      </a:r>
                    </a:p>
                  </a:txBody>
                  <a:tcPr marL="31742" marR="317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43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742" marR="317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2021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742" marR="317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Городской   конкурс – выставка детского рисунка и поделок «Подарок Деду Морозу»</a:t>
                      </a:r>
                    </a:p>
                  </a:txBody>
                  <a:tcPr marL="31742" marR="317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Исайкина Арина -призёр</a:t>
                      </a:r>
                    </a:p>
                  </a:txBody>
                  <a:tcPr marL="31742" marR="317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28992" y="357166"/>
            <a:ext cx="2313390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2017, 2018, 2019 гг.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C:\Users\Admin\Desktop\Ученики 17 год\20002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12" y="285728"/>
            <a:ext cx="2500330" cy="35362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pic>
        <p:nvPicPr>
          <p:cNvPr id="2053" name="Picture 5" descr="C:\Users\Admin\Desktop\SAM_29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857232"/>
            <a:ext cx="2350259" cy="31336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pic>
        <p:nvPicPr>
          <p:cNvPr id="2054" name="Picture 6" descr="C:\Users\Admin\Desktop\Ученики любой\Лапина Международный конкурс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3286124"/>
            <a:ext cx="2428892" cy="33374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pic>
        <p:nvPicPr>
          <p:cNvPr id="2056" name="Picture 8" descr="C:\Users\Admin\Desktop\Ученики 20 г\Исайкина 19-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1" y="357167"/>
            <a:ext cx="2643206" cy="3571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pic>
        <p:nvPicPr>
          <p:cNvPr id="2055" name="Picture 7" descr="C:\Users\Admin\Desktop\Ученики любой\20191221_085406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472" y="3214686"/>
            <a:ext cx="2500330" cy="33575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pic>
        <p:nvPicPr>
          <p:cNvPr id="23554" name="Picture 2" descr="C:\Users\Admin\Desktop\все гагарина\ученики 19 год\Scan_20230204_22250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7554" y="3214686"/>
            <a:ext cx="2444736" cy="34290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Ученики 18 г\диплом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2321146" cy="328294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pic>
        <p:nvPicPr>
          <p:cNvPr id="1027" name="Picture 3" descr="C:\Users\Admin\Desktop\Ученики 18 г\20191221_085135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428604"/>
            <a:ext cx="2373991" cy="3357586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pic>
        <p:nvPicPr>
          <p:cNvPr id="1028" name="Picture 4" descr="C:\Users\Admin\Desktop\Учники 19 г\20191221_084611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14290"/>
            <a:ext cx="2321349" cy="32831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1029" name="Picture 5" descr="C:\Users\Admin\Desktop\Учники 19 г\20191221_085624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0826" y="571480"/>
            <a:ext cx="2474994" cy="33575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1031" name="Picture 7" descr="C:\Users\Admin\Desktop\Ученики 20 г\исайкина 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9190" y="4071942"/>
            <a:ext cx="3570267" cy="25717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pic>
        <p:nvPicPr>
          <p:cNvPr id="1032" name="Picture 8" descr="C:\Users\Admin\Desktop\Ученики 20 г\Исайкина 1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34" y="4071942"/>
            <a:ext cx="3857652" cy="25261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Admin\Desktop\все гагарина\ученики 18 г\Scan_20230204_2158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57166"/>
            <a:ext cx="2527315" cy="35718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21507" name="Picture 3" descr="C:\Users\Admin\Desktop\все гагарина\ученики 18 г\Scan_20230204_2202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571480"/>
            <a:ext cx="2494314" cy="35252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21508" name="Picture 4" descr="C:\Users\Admin\Desktop\все гагарина\ученики 18 г\Scan_20230204_2213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57166"/>
            <a:ext cx="2476786" cy="35004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21509" name="Picture 5" descr="C:\Users\Admin\Desktop\все гагарина\ученики 18 г\Scan_20230204_2227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5852" y="2928934"/>
            <a:ext cx="2476787" cy="35004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21510" name="Picture 6" descr="C:\Users\Admin\Desktop\все гагарина\ученики 18 г\Scan_20230204_22303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388" y="642918"/>
            <a:ext cx="2476786" cy="35004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21511" name="Picture 7" descr="C:\Users\Admin\Desktop\все гагарина\ученики 19 год\Scan_20230204_22143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8992" y="3143248"/>
            <a:ext cx="2449151" cy="34614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21512" name="Picture 8" descr="C:\Users\Admin\Desktop\все гагарина\ученики 19 год\Scan_20230204_22160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43570" y="3000372"/>
            <a:ext cx="2426239" cy="34290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57606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2000" b="1" dirty="0" smtClean="0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АРАКТЕРИСТИКА - ПРЕДСТАВЛЕНИЕ</a:t>
            </a:r>
            <a:endParaRPr lang="ru-RU" sz="2000" b="1" dirty="0">
              <a:ln w="1905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457200" y="1142984"/>
            <a:ext cx="8258204" cy="5286412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just">
              <a:lnSpc>
                <a:spcPct val="110000"/>
              </a:lnSpc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 2011 года её воспитанники активно участвуют на Межрегиональном конкурсе прикладного искусства «Параскева– рукодельница». И каждый год, 12 лет подряд, занимают призовые места. Светлана Петровна в 2021 году участвовала в конкурсе преподавателей и получила Гран-при. В 2020 году заняла 1 место.</a:t>
            </a:r>
          </a:p>
          <a:p>
            <a:pPr algn="just">
              <a:lnSpc>
                <a:spcPct val="110000"/>
              </a:lnSpc>
              <a:buNone/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Каждый год участвует в республиканском конкурсе –мастер года, занимает призовые места. В 2017г. на Международном конкурсе «Одарённые дети» работа по прикладному искусству Косяковой Александры: вышитый мордовский костюм стал лучшим, получила Гран-при, приглашение в Москву.</a:t>
            </a:r>
          </a:p>
          <a:p>
            <a:pPr algn="just">
              <a:lnSpc>
                <a:spcPct val="110000"/>
              </a:lnSpc>
              <a:buNone/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В Международном конкурсе (2018г.), посвящённом творчеству Дж. Родари получила не только Гран-При, а приглашение на поездку в Италию, её уникальная работа из бисера «Торт дружбы в небесах» хранится на выставке Джанни Родари в г. Аменья. Они создали мост дружбы, который соединяет две страны: творчество России и Италии, выставки, которые там проходили в 2019, 2020гг. получаются красочные и трогательные.</a:t>
            </a:r>
          </a:p>
          <a:p>
            <a:pPr algn="just">
              <a:lnSpc>
                <a:spcPct val="110000"/>
              </a:lnSpc>
              <a:buNone/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Учащиеся участвуют во многих выставка и конкурсах по живописи, изобразительному искусству, получают призовые места, это говорит о разнообразии творчества. Особо хочется подчеркнуть победу в конкурсе - Молодые дарования России, Министерства культуры России. В 2020 году вместе с ученицей, Косяковой Александрой, участвовала в конкурсе года, в Москве, и получили - 1 место по всей России среди художественных училищ и школ по декоративно прикладному искусству. В 2022 году в этом же конкурсе Исайкина Арина заняла достойное 3 место по России - по декоративно-прикладному искусству.</a:t>
            </a:r>
          </a:p>
          <a:p>
            <a:pPr algn="just">
              <a:lnSpc>
                <a:spcPct val="110000"/>
              </a:lnSpc>
              <a:buNone/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endParaRPr lang="ru-RU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416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dmin\Desktop\сделано гага\Гуляева Екатерина 19 г_page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3306" y="285728"/>
            <a:ext cx="2372581" cy="33575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pic>
        <p:nvPicPr>
          <p:cNvPr id="3077" name="Picture 5" descr="C:\Users\Admin\Desktop\сделано гага\Сотникова Руслана 19 г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8" y="285728"/>
            <a:ext cx="2372581" cy="33575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pic>
        <p:nvPicPr>
          <p:cNvPr id="6" name="Picture 3" descr="C:\Users\Admin\Desktop\Ученики 20 г\исайкина 1м 20 г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285728"/>
            <a:ext cx="2371996" cy="32861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pic>
        <p:nvPicPr>
          <p:cNvPr id="3078" name="Picture 6" descr="C:\Users\Admin\Desktop\сделано гага\Учайкина Анастасия 19 г_page-0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3214686"/>
            <a:ext cx="2357454" cy="33405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pic>
        <p:nvPicPr>
          <p:cNvPr id="3074" name="Picture 2" descr="C:\Users\Admin\Desktop\сделано гага\Бордачева Мария 19 г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7554" y="3214686"/>
            <a:ext cx="2428892" cy="33691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pic>
        <p:nvPicPr>
          <p:cNvPr id="3076" name="Picture 4" descr="C:\Users\Admin\Desktop\сделано гага\Кокурина Анастасия 19 г_page-00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34" y="3214686"/>
            <a:ext cx="2428860" cy="33263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C:\Users\Admin\Desktop\Ученики 20 г\Исайкина 20 г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785794"/>
            <a:ext cx="2699282" cy="38159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sp>
        <p:nvSpPr>
          <p:cNvPr id="3" name="TextBox 2"/>
          <p:cNvSpPr txBox="1"/>
          <p:nvPr/>
        </p:nvSpPr>
        <p:spPr>
          <a:xfrm>
            <a:off x="3286116" y="285728"/>
            <a:ext cx="2500330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2020, 2021, 2022 гг.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6" descr="C:\Users\Admin\Desktop\Ученики 20 г\Исайкина 20 год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4000504"/>
            <a:ext cx="3633758" cy="25692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pic>
        <p:nvPicPr>
          <p:cNvPr id="5" name="Picture 2" descr="C:\Users\Admin\Desktop\Ученики 20 г\Исайкина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85728"/>
            <a:ext cx="2500330" cy="35346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pic>
        <p:nvPicPr>
          <p:cNvPr id="6148" name="Picture 4" descr="C:\Users\Admin\Desktop\Ученики 20 г\Исайкина 20 го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285728"/>
            <a:ext cx="2643174" cy="35004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pic>
        <p:nvPicPr>
          <p:cNvPr id="25602" name="Picture 2" descr="C:\Users\Admin\Desktop\все гагарина\ученики 20 г\Scan_20230204_21594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4000504"/>
            <a:ext cx="3533736" cy="25003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\Desktop\сделано гага\Грамота Гуляева 20 г_page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2308792" cy="32673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18435" name="Picture 3" descr="C:\Users\Admin\Desktop\сделано гага\Грамота Ивановичева 20 г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714356"/>
            <a:ext cx="2431627" cy="33736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18436" name="Picture 4" descr="C:\Users\Admin\Desktop\сделано гага\Грамота Косякова 20 г_page-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85728"/>
            <a:ext cx="2431626" cy="337367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18437" name="Picture 5" descr="C:\Users\Admin\Desktop\сделано гага\Грамота Лапина 20 г_page-0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88434" y="714356"/>
            <a:ext cx="2322100" cy="32861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18438" name="Picture 6" descr="C:\Users\Admin\Desktop\сделано гага\Грамота Ошкина 20 г_page-00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8" y="3286124"/>
            <a:ext cx="2372581" cy="33575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18439" name="Picture 7" descr="C:\Users\Admin\Desktop\сделано гага\исайкина 1м 20 г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43240" y="3286124"/>
            <a:ext cx="2321528" cy="32861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18440" name="Picture 8" descr="C:\Users\Admin\Desktop\сделано гага\Грамота Сергеева 20 г_page-000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00694" y="3286124"/>
            <a:ext cx="2322100" cy="32861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Admin\Desktop\все гагарина\ученики 20 г\Scan_20230204_2206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85728"/>
            <a:ext cx="2628426" cy="37147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26627" name="Picture 3" descr="C:\Users\Admin\Desktop\все гагарина\ученики 20 г\Scan_20230204_2228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642918"/>
            <a:ext cx="2476786" cy="35004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26632" name="Picture 8" descr="C:\Users\Admin\Desktop\все гагарина\ученики 21 г\Scan_20230204_2212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3857628"/>
            <a:ext cx="3431768" cy="25003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26628" name="Picture 4" descr="C:\Users\Admin\Desktop\все гагарина\ученики 21 г\Scan_20230204_2158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357166"/>
            <a:ext cx="2474732" cy="36433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26629" name="Picture 5" descr="C:\Users\Admin\Desktop\все гагарина\ученики 21 г\Scan_20230204_22104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86512" y="642918"/>
            <a:ext cx="2500330" cy="36433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26631" name="Picture 7" descr="C:\Users\Admin\Desktop\все гагарина\ученики 21 г\Scan_20230204_22112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14942" y="4071942"/>
            <a:ext cx="3428761" cy="24260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26630" name="Picture 6" descr="C:\Users\Admin\Desktop\все гагарина\ученики 21 г\Scan_20230204_21572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43174" y="4286256"/>
            <a:ext cx="3276226" cy="23181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6" name="Picture 8" descr="C:\Users\Admin\Desktop\все гагарина\ученики 21 г\Scan_20230204_2235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3929066"/>
            <a:ext cx="3643306" cy="25778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27650" name="Picture 2" descr="C:\Users\Admin\Desktop\все гагарина\ученики 22 г\Scan_20230204_2217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285728"/>
            <a:ext cx="2426239" cy="34290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27651" name="Picture 3" descr="C:\Users\Admin\Desktop\Ученики 20 г\Исайкина 20 г диктант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12" y="357166"/>
            <a:ext cx="2476114" cy="35004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27652" name="Picture 4" descr="C:\Users\Admin\Desktop\ученики22\сергеева 22 жиг пал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214290"/>
            <a:ext cx="2500330" cy="35337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27653" name="Picture 5" descr="C:\Users\Admin\Desktop\ученики22\Исайкина 2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285728"/>
            <a:ext cx="2515512" cy="35561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27654" name="Picture 6" descr="C:\Users\Admin\Desktop\все гагарина\ученики 22 г\Scan_20230204_22004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20" y="3929066"/>
            <a:ext cx="3740385" cy="26465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27655" name="Picture 7" descr="C:\Users\Admin\Desktop\все гагарина\ученики 21 г\Scan_20230204_22235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86116" y="3214686"/>
            <a:ext cx="2419314" cy="34192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557878" y="201824"/>
            <a:ext cx="8229600" cy="136978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Критерий № 6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Количество учащихся (коллективов), принимающих участие в</a:t>
            </a:r>
            <a:b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конкурсах, фестивалях, выставках различного уровня за межаттестационный период</a:t>
            </a:r>
            <a:b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cap="all" dirty="0">
              <a:ln w="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71472" y="1857363"/>
          <a:ext cx="8215370" cy="4907256"/>
        </p:xfrm>
        <a:graphic>
          <a:graphicData uri="http://schemas.openxmlformats.org/drawingml/2006/table">
            <a:tbl>
              <a:tblPr/>
              <a:tblGrid>
                <a:gridCol w="458364"/>
                <a:gridCol w="613206"/>
                <a:gridCol w="3888037"/>
                <a:gridCol w="3255763"/>
              </a:tblGrid>
              <a:tr h="153410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Всероссийский и международный уровень</a:t>
                      </a:r>
                      <a:endParaRPr lang="ru-RU" sz="1800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35" marR="3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496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№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235" marR="3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Дата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235" marR="3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Наименование конкурса,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место проведения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35" marR="3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Ф.И. </a:t>
                      </a: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участника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35" marR="3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1832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4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235" marR="3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2018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235" marR="3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Международный детский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фестиваль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«Подводный мир»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235" marR="3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1.Власова Настя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Диплом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2. Кокурина Настя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Диплом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3. Девятова Арина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Диплом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4. Сергеева Настя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Диплом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5. Мякушина Ирина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Диплом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6. Фирстов Никита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Диплом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7. Рябова Лиза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Диплом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8. Батурова Ксения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Диплом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9. Пинчугин Виталий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       Диплом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35" marR="3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53048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71473" y="214291"/>
          <a:ext cx="8143932" cy="6429420"/>
        </p:xfrm>
        <a:graphic>
          <a:graphicData uri="http://schemas.openxmlformats.org/drawingml/2006/table">
            <a:tbl>
              <a:tblPr/>
              <a:tblGrid>
                <a:gridCol w="454380"/>
                <a:gridCol w="474313"/>
                <a:gridCol w="3987789"/>
                <a:gridCol w="3227450"/>
              </a:tblGrid>
              <a:tr h="4750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2018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Международный конкурс детских рисунков «Япония рядом»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Мякушина Света 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 участника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689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2018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Всероссийский конкурс детского творчества «На льдинном материке»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        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1.Шалда Елизавета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indent="457200"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        2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 Мякушина Света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00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2018</a:t>
                      </a:r>
                      <a:endParaRPr lang="ru-RU" sz="140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XXIII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Всероссийский конкурс молодых дарований по изобразительному искусству «Жигулевская палитра»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1.Смирнова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Ксения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Грамота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2.Кулыгина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Евгения</a:t>
                      </a:r>
                      <a:r>
                        <a:rPr lang="ru-RU" sz="14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</a:p>
                    <a:p>
                      <a:pPr indent="457200" algn="l">
                        <a:spcAft>
                          <a:spcPts val="0"/>
                        </a:spcAft>
                      </a:pPr>
                      <a:r>
                        <a:rPr lang="ru-RU" sz="14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                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Грамота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22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2019</a:t>
                      </a:r>
                      <a:endParaRPr lang="ru-RU" sz="140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Межрегиональный конкурс детских творческих работ по Поволжью «Культура народов Поволжья»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Фирстов Никита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 участника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52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2019</a:t>
                      </a:r>
                      <a:endParaRPr lang="ru-RU" sz="140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Международная выставка живописи и прикладного искусства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Италия 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г. Аменья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Центр «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</a:t>
                      </a:r>
                      <a:r>
                        <a:rPr lang="ru-RU" sz="1400" i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ж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анни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Родари»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Дипломы участников 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выставки: 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1. Кокурина Анастасия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2. Мякушина Злата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3. Мякушина Светлана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4. Мякушина Ирина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5. Ивановичева Ксения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6. Лапина Наталья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7. Ошкина Валерия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8. Порватова Инна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9. Сотникова Руслана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10. Кривочкова Ксения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11. Ахметдинова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Алина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00035" y="111704"/>
          <a:ext cx="8286807" cy="6435907"/>
        </p:xfrm>
        <a:graphic>
          <a:graphicData uri="http://schemas.openxmlformats.org/drawingml/2006/table">
            <a:tbl>
              <a:tblPr/>
              <a:tblGrid>
                <a:gridCol w="360296"/>
                <a:gridCol w="639835"/>
                <a:gridCol w="4214842"/>
                <a:gridCol w="3071834"/>
              </a:tblGrid>
              <a:tr h="6740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16419" marR="16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2019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419" marR="16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XXIV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Всероссийский конкурс молодых дарований по изобразительному искусству «Жигулевская палитра»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419" marR="16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1.Кокурина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Анастасия-</a:t>
                      </a:r>
                      <a:r>
                        <a:rPr lang="ru-RU" sz="14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Грамота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2.Учайкина Анастасия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Грамота</a:t>
                      </a:r>
                    </a:p>
                  </a:txBody>
                  <a:tcPr marL="16419" marR="16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48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16419" marR="16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2019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419" marR="16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Международный конкурс «Берегите природу»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419" marR="16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Лапина Наталья</a:t>
                      </a:r>
                      <a:endParaRPr lang="ru-RU" sz="140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Сертификат</a:t>
                      </a:r>
                    </a:p>
                  </a:txBody>
                  <a:tcPr marL="16419" marR="16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406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16419" marR="16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2019</a:t>
                      </a:r>
                      <a:endParaRPr lang="ru-RU" sz="140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419" marR="16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Конкурс детских творческих работ «Культура народов Поволжья»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419" marR="16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1. Фирстов Никита</a:t>
                      </a:r>
                      <a:endParaRPr lang="ru-RU" sz="140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</a:t>
                      </a:r>
                      <a:endParaRPr lang="ru-RU" sz="140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2. Кокурина Анастасия </a:t>
                      </a:r>
                      <a:endParaRPr lang="ru-RU" sz="140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</a:t>
                      </a:r>
                    </a:p>
                  </a:txBody>
                  <a:tcPr marL="16419" marR="16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466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16419" marR="16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2020</a:t>
                      </a:r>
                      <a:endParaRPr lang="ru-RU" sz="140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419" marR="16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Международный </a:t>
                      </a:r>
                      <a:r>
                        <a:rPr lang="ru-RU" sz="14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онкурс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детского рисунка «А. С. Пушкин глазами детей»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419" marR="16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1. Фирстов Никита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2. Исайкина Ирина 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419" marR="16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87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16419" marR="16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2020</a:t>
                      </a:r>
                      <a:endParaRPr lang="ru-RU" sz="140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419" marR="16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XIV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Всероссийский фестиваль-конкурс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«Алтарь Отечества»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419" marR="16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1.Бородачева Мария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2.Лисаева Виктория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419" marR="16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9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16419" marR="16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2020</a:t>
                      </a:r>
                      <a:endParaRPr lang="ru-RU" sz="140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419" marR="16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Всероссийский конкурс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рисунка«Открой Арктику»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419" marR="16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Исайкина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Арина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419" marR="16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83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13</a:t>
                      </a:r>
                    </a:p>
                  </a:txBody>
                  <a:tcPr marL="16419" marR="16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2021</a:t>
                      </a:r>
                      <a:endParaRPr lang="ru-RU" sz="140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419" marR="16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Рождественская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выставка  для солдат Софринской бригады в Мураново, Москва.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419" marR="16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1.Чигаева Настя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2.Михеева Полина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3.Кузьмичева </a:t>
                      </a:r>
                      <a:r>
                        <a:rPr lang="ru-RU" sz="14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Ксенияи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и др.</a:t>
                      </a:r>
                    </a:p>
                  </a:txBody>
                  <a:tcPr marL="16419" marR="16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87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L="16419" marR="16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2021</a:t>
                      </a:r>
                      <a:endParaRPr lang="ru-RU" sz="140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419" marR="16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Международный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конкурс рисунка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«Нарисуй ёлку Победы»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419" marR="16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Исайкина Арина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419" marR="16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87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16419" marR="16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2021</a:t>
                      </a:r>
                      <a:endParaRPr lang="ru-RU" sz="140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419" marR="16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Всероссийский конкурс эскизов: Повседневная одежда с элементами квилтинга.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419" marR="16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1.Кривочкова Ксения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2.Шишуркина Лиза</a:t>
                      </a:r>
                    </a:p>
                  </a:txBody>
                  <a:tcPr marL="16419" marR="16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17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16</a:t>
                      </a:r>
                    </a:p>
                  </a:txBody>
                  <a:tcPr marL="16419" marR="16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2022</a:t>
                      </a:r>
                      <a:endParaRPr lang="ru-RU" sz="140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419" marR="16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XV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 Всероссийский конкурс детского рисунка «Волшебный родничок»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419" marR="16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l">
                        <a:spcAft>
                          <a:spcPts val="0"/>
                        </a:spcAft>
                      </a:pPr>
                      <a:r>
                        <a:rPr lang="ru-RU" sz="14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       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Баранова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София</a:t>
                      </a:r>
                    </a:p>
                    <a:p>
                      <a:pPr indent="457200" algn="l">
                        <a:spcAft>
                          <a:spcPts val="0"/>
                        </a:spcAft>
                      </a:pPr>
                      <a:r>
                        <a:rPr lang="ru-RU" sz="14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     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Диплом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участника</a:t>
                      </a:r>
                    </a:p>
                  </a:txBody>
                  <a:tcPr marL="16419" marR="16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00034" y="428601"/>
          <a:ext cx="8215371" cy="5786480"/>
        </p:xfrm>
        <a:graphic>
          <a:graphicData uri="http://schemas.openxmlformats.org/drawingml/2006/table">
            <a:tbl>
              <a:tblPr/>
              <a:tblGrid>
                <a:gridCol w="458365"/>
                <a:gridCol w="684643"/>
                <a:gridCol w="4143404"/>
                <a:gridCol w="2928959"/>
              </a:tblGrid>
              <a:tr h="560995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Республиканский уровень</a:t>
                      </a:r>
                      <a:endParaRPr lang="ru-RU" sz="1800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837" marR="47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780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837" marR="47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2019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7837" marR="47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Республиканский конкурс по композиции декоративно-прикладного искусства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7837" marR="47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1. Сотникова Руслана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 участника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2. Ошкина Валерия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 участника</a:t>
                      </a:r>
                    </a:p>
                  </a:txBody>
                  <a:tcPr marL="47837" marR="47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28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837" marR="47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2019</a:t>
                      </a:r>
                      <a:endParaRPr lang="ru-RU" sz="140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7837" marR="47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Республиканский конкурс по композиции живописного отделения, программы ФГТ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7837" marR="47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Сотникова Руслана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 участника</a:t>
                      </a:r>
                    </a:p>
                  </a:txBody>
                  <a:tcPr marL="47837" marR="47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785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837" marR="47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2021</a:t>
                      </a:r>
                      <a:endParaRPr lang="ru-RU" sz="140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7837" marR="47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региональный конкурс творческих работ «Беслан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 В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памяти навсегда! »  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7837" marR="47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Муртазина Анита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 участника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Лосева Марина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 участника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7837" marR="47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450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837" marR="47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2022</a:t>
                      </a:r>
                      <a:endParaRPr lang="ru-RU" sz="140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7837" marR="47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Открытый районный конкурс детского художественного творчества «Благовест»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7837" marR="47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Исайкина Арина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Бусарова Анастасия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7837" marR="47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17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837" marR="47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2022  </a:t>
                      </a:r>
                    </a:p>
                  </a:txBody>
                  <a:tcPr marL="47837" marR="47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 Республиканский конкурс по композиции декоративно-прикладного искусства</a:t>
                      </a:r>
                    </a:p>
                  </a:txBody>
                  <a:tcPr marL="47837" marR="47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Ивановичева Ксения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 участника</a:t>
                      </a:r>
                    </a:p>
                  </a:txBody>
                  <a:tcPr marL="47837" marR="47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93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837" marR="47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L="47837" marR="47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 Республиканский конкурс этнического сувенира-Ацамков</a:t>
                      </a:r>
                    </a:p>
                  </a:txBody>
                  <a:tcPr marL="47837" marR="47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Исайкина Арина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7837" marR="47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642911" y="1142984"/>
          <a:ext cx="8001056" cy="3490536"/>
        </p:xfrm>
        <a:graphic>
          <a:graphicData uri="http://schemas.openxmlformats.org/drawingml/2006/table">
            <a:tbl>
              <a:tblPr/>
              <a:tblGrid>
                <a:gridCol w="569978"/>
                <a:gridCol w="1031631"/>
                <a:gridCol w="3784035"/>
                <a:gridCol w="2615412"/>
              </a:tblGrid>
              <a:tr h="630314"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                                    </a:t>
                      </a:r>
                      <a:r>
                        <a:rPr lang="ru-RU" sz="1800" dirty="0" smtClean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               </a:t>
                      </a:r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Городской </a:t>
                      </a: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уровень </a:t>
                      </a:r>
                      <a:endParaRPr lang="ru-RU" sz="18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059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№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Год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Наименование конкурса,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место проведения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Ф.И. </a:t>
                      </a: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участника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481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2018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Городской конкурс «Тебе Воскресшему Благодаренье»  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1.Учайкина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Настя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Грамота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2.Маленко Саша </a:t>
                      </a:r>
                      <a:endParaRPr lang="ru-RU" sz="1400" dirty="0" smtClean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Грамота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8945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2020</a:t>
                      </a:r>
                      <a:endParaRPr lang="ru-RU" sz="1400" dirty="0" smtClean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endParaRPr lang="ru-RU" sz="1100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Городской   конкурс – выставка детского рисунка и поделок «Подарок Деду Морозу» 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1.Семенова Лера </a:t>
                      </a:r>
                      <a:endParaRPr lang="ru-RU" sz="1400" dirty="0" smtClean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Грамота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2.Фомина Даша </a:t>
                      </a:r>
                      <a:endParaRPr lang="ru-RU" sz="1400" dirty="0" smtClean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Грамота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57606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000" b="1" dirty="0" smtClean="0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ХАРАКТЕРИСТИКА - ПРЕДСТАВЛЕНИЕ</a:t>
            </a:r>
            <a:endParaRPr lang="ru-RU" sz="2000" b="1" dirty="0">
              <a:ln w="1905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457200" y="1142984"/>
            <a:ext cx="8258204" cy="5500726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92500" lnSpcReduction="10000"/>
          </a:bodyPr>
          <a:lstStyle/>
          <a:p>
            <a:pPr algn="just">
              <a:lnSpc>
                <a:spcPct val="110000"/>
              </a:lnSpc>
              <a:buNone/>
            </a:pPr>
            <a:r>
              <a:rPr lang="ru-RU" sz="1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В г.Санкт-Петербурге в 2019г. на  форуме Одарённые дети ученица Кузьмичева Ксения заняла призовое место.</a:t>
            </a:r>
          </a:p>
          <a:p>
            <a:pPr algn="just">
              <a:lnSpc>
                <a:spcPct val="110000"/>
              </a:lnSpc>
              <a:buNone/>
            </a:pPr>
            <a:r>
              <a:rPr lang="ru-RU" sz="1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В 2022 году её учащиеся участвовали во Всероссийской выставке прикладного творчества в г.Тамбове в количестве 22 человек, 7 из них заняли призовые места, и  были приглашены в школу им.Поленова, в Тамбове по президентскому гранду.</a:t>
            </a:r>
          </a:p>
          <a:p>
            <a:pPr algn="just">
              <a:lnSpc>
                <a:spcPct val="110000"/>
              </a:lnSpc>
              <a:buNone/>
            </a:pPr>
            <a:r>
              <a:rPr lang="ru-RU" sz="1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На выставке «Жигулёвская палитра» в Самаре в 2022 году учащиеся получили 9 дипломов победителей и их работы были напечатаны в каталоге. В течении 5 лет учащиеся занимают призовые места на Всероссийской выставке - Алтарь Отечества, которая проходит в департаменте г. Москвы,.</a:t>
            </a:r>
          </a:p>
          <a:p>
            <a:pPr algn="just">
              <a:lnSpc>
                <a:spcPct val="110000"/>
              </a:lnSpc>
              <a:buNone/>
            </a:pPr>
            <a:r>
              <a:rPr lang="ru-RU" sz="1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Светлана Петровна в 2019, 2020, 2021, 2022 году занимала 1 места со своими работами по вышивке и проводила мастер-классы по национальной вышивке мордвы эрзи и мокши, за это была награждена медалью - Наставник молодёжи в г.Москве. В 2022 году участвовала в выставке вышивки, народов мира в Санкт-Петербурге.</a:t>
            </a:r>
          </a:p>
          <a:p>
            <a:pPr algn="just">
              <a:lnSpc>
                <a:spcPct val="110000"/>
              </a:lnSpc>
              <a:buNone/>
            </a:pPr>
            <a:r>
              <a:rPr lang="ru-RU" sz="1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Выступает на педагогических семинарах различных уровней, делает методические разработки, проекты, а также активно участвует в городских и республиканских выставках мастеров декоративно-прикладного искусства, занимается творческой работой.</a:t>
            </a:r>
          </a:p>
          <a:p>
            <a:pPr algn="just">
              <a:lnSpc>
                <a:spcPct val="110000"/>
              </a:lnSpc>
              <a:buNone/>
            </a:pPr>
            <a:r>
              <a:rPr lang="ru-RU" sz="1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За успехи в работе и воспитании подрастающего поколения Гагарина С.П. награждена:  </a:t>
            </a:r>
          </a:p>
          <a:p>
            <a:pPr algn="just">
              <a:lnSpc>
                <a:spcPct val="110000"/>
              </a:lnSpc>
              <a:buNone/>
            </a:pPr>
            <a:r>
              <a:rPr lang="ru-RU" sz="1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- Почётной  грамотой Министерства культуры РМ (2008г.)</a:t>
            </a:r>
          </a:p>
          <a:p>
            <a:pPr algn="just">
              <a:lnSpc>
                <a:spcPct val="110000"/>
              </a:lnSpc>
              <a:buNone/>
            </a:pPr>
            <a:r>
              <a:rPr lang="ru-RU" sz="1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- Благодарностью и Почётной грамотой от Республики Мордовия митрополита Зиновия (2016, 2017, 2018, 2019г.2020г.)</a:t>
            </a:r>
          </a:p>
          <a:p>
            <a:pPr algn="just">
              <a:lnSpc>
                <a:spcPct val="110000"/>
              </a:lnSpc>
              <a:buNone/>
            </a:pPr>
            <a:r>
              <a:rPr lang="ru-RU" sz="1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- Благодарностью от Администрации г. Саранска (2011г.)</a:t>
            </a:r>
          </a:p>
          <a:p>
            <a:pPr algn="just">
              <a:lnSpc>
                <a:spcPct val="110000"/>
              </a:lnSpc>
              <a:buNone/>
            </a:pPr>
            <a:r>
              <a:rPr lang="ru-RU" sz="1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- Почетной грамотой Государственного собрания Республики Мордовия (2018г.)</a:t>
            </a:r>
          </a:p>
          <a:p>
            <a:pPr algn="just">
              <a:lnSpc>
                <a:spcPct val="110000"/>
              </a:lnSpc>
              <a:buNone/>
            </a:pPr>
            <a:r>
              <a:rPr lang="ru-RU" sz="1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- Премией Главы Республики Мордовия- Лучший учитель года. (2017г.)</a:t>
            </a:r>
          </a:p>
          <a:p>
            <a:pPr algn="just">
              <a:lnSpc>
                <a:spcPct val="110000"/>
              </a:lnSpc>
              <a:buNone/>
            </a:pPr>
            <a:r>
              <a:rPr lang="ru-RU" sz="1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- Медалью – Наставник молодежи. г. Москва. (2019г.).</a:t>
            </a:r>
          </a:p>
          <a:p>
            <a:pPr algn="just">
              <a:buNone/>
            </a:pPr>
            <a:endParaRPr lang="ru-RU" sz="1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416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C:\Users\Admin\Desktop\все гагарина\дети участники\17нж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357166"/>
            <a:ext cx="2603033" cy="367888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2" name="TextBox 1"/>
          <p:cNvSpPr txBox="1"/>
          <p:nvPr/>
        </p:nvSpPr>
        <p:spPr>
          <a:xfrm>
            <a:off x="3428992" y="357166"/>
            <a:ext cx="2786082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2017, 2018, 2019 гг.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Admin\Desktop\все гагарина\дети участники\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928670"/>
            <a:ext cx="2500330" cy="353373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5123" name="Picture 3" descr="C:\Users\Admin\Desktop\все гагарина\дети участники\17й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8" y="357167"/>
            <a:ext cx="2428465" cy="343217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5124" name="Picture 4" descr="C:\Users\Admin\Desktop\все гагарина\дети участники\17л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2857496"/>
            <a:ext cx="2527332" cy="364333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5126" name="Picture 6" descr="C:\Users\Admin\Desktop\все гагарина\дети участники\17у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7554" y="2928934"/>
            <a:ext cx="2571768" cy="363470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5127" name="Picture 7" descr="C:\Users\Admin\Desktop\все гагарина\дети участники\17э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596" y="2928934"/>
            <a:ext cx="2584418" cy="365257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C:\Users\Admin\Desktop\все гагарина\дети участники\18ф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5074" y="285729"/>
            <a:ext cx="2500329" cy="33575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6146" name="Picture 2" descr="C:\Users\Admin\Desktop\все гагарина\дети участники\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1" y="214290"/>
            <a:ext cx="2428892" cy="34327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6147" name="Picture 3" descr="C:\Users\Admin\Desktop\все гагарина\дети участники\18к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285728"/>
            <a:ext cx="2488913" cy="33575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6149" name="Picture 5" descr="C:\Users\Admin\Desktop\все гагарина\дети участники\19у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3929066"/>
            <a:ext cx="4214842" cy="26432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6150" name="Picture 6" descr="C:\Users\Admin\Desktop\все гагарина\дети участники\18р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2066" y="3929066"/>
            <a:ext cx="3643306" cy="26432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 descr="C:\Users\Admin\Desktop\все гагарина\дети участники\20ю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0430" y="1000108"/>
            <a:ext cx="2357454" cy="31562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2" name="TextBox 1"/>
          <p:cNvSpPr txBox="1"/>
          <p:nvPr/>
        </p:nvSpPr>
        <p:spPr>
          <a:xfrm>
            <a:off x="3357554" y="428604"/>
            <a:ext cx="2643206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2020, 2021, 2022 гг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Admin\Desktop\все гагарина\дети участники\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357166"/>
            <a:ext cx="2428892" cy="34327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7171" name="Picture 3" descr="C:\Users\Admin\Desktop\все гагарина\дети участники\20гщ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9992" y="4071942"/>
            <a:ext cx="3432772" cy="24288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7172" name="Picture 4" descr="C:\Users\Admin\Desktop\все гагарина\дети участники\20зх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428605"/>
            <a:ext cx="2387346" cy="3214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7174" name="Picture 6" descr="C:\Users\Admin\Desktop\все гагарина\дети участники\2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14942" y="4143380"/>
            <a:ext cx="3442501" cy="2435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Admin\Desktop\все гагарина\ученики 19 год\Scan_20230204_2130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428604"/>
            <a:ext cx="2577879" cy="36433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24579" name="Picture 3" descr="C:\Users\Admin\Desktop\все гагарина\ученики 19 год\Scan_20230204_2219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642918"/>
            <a:ext cx="2430503" cy="34350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24580" name="Picture 4" descr="C:\Users\Admin\Desktop\Ученики 21 г участие\Кривочкова Ксен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1670" y="285728"/>
            <a:ext cx="2525521" cy="3571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24581" name="Picture 5" descr="C:\Users\Admin\Desktop\Ученики 21 г участие\Исайкина 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8" y="357166"/>
            <a:ext cx="2476131" cy="3500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24582" name="Picture 6" descr="C:\Users\Admin\Desktop\Ученики 21 г участие\Исайкин 2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6248" y="4071942"/>
            <a:ext cx="3517450" cy="24676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24583" name="Picture 7" descr="C:\Users\Admin\Desktop\Ученики 21 г участие\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14414" y="3143248"/>
            <a:ext cx="2411488" cy="34107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\Desktop\все гагарина\дети участники\21ж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2399818" cy="33916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8195" name="Picture 3" descr="C:\Users\Admin\Desktop\все гагарина\дети участники\21р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714356"/>
            <a:ext cx="2294308" cy="32425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8196" name="Picture 4" descr="C:\Users\Admin\Desktop\все гагарина\дети участники\21ц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3372" y="285728"/>
            <a:ext cx="2421733" cy="34226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8198" name="Picture 6" descr="C:\Users\Admin\Desktop\все гагарина\дети участники\21дд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4214818"/>
            <a:ext cx="3244701" cy="22958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8199" name="Picture 7" descr="C:\Users\Admin\Desktop\все гагарина\дети участники\21ф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488" y="4071942"/>
            <a:ext cx="3230845" cy="22860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8200" name="Picture 8" descr="C:\Users\Admin\Desktop\все гагарина\дети участники\21фы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10200" y="4214818"/>
            <a:ext cx="3028917" cy="22860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9" name="Picture 2" descr="C:\Users\Admin\Desktop\все гагарина\дети участники\22г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57950" y="571480"/>
            <a:ext cx="2426239" cy="34290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3" name="Picture 7" descr="C:\Users\Admin\Desktop\Scan_20230204_2231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7554" y="2928934"/>
            <a:ext cx="3348018" cy="23689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9218" name="Picture 2" descr="C:\Users\Admin\Desktop\все гагарина\дети участники\Scan_20230204_2205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7" y="285729"/>
            <a:ext cx="2571768" cy="3634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9220" name="Picture 4" descr="C:\Users\Admin\Desktop\00000\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357166"/>
            <a:ext cx="3287710" cy="23603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9221" name="Picture 5" descr="C:\Users\Admin\Desktop\00000\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2132" y="1000108"/>
            <a:ext cx="3351204" cy="23034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9222" name="Picture 6" descr="C:\Users\Admin\Desktop\00000\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4214818"/>
            <a:ext cx="3284796" cy="23034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9224" name="Picture 8" descr="C:\Users\Admin\Desktop\Scan_20230204_22261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29256" y="4143380"/>
            <a:ext cx="3432773" cy="22860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557878" y="201824"/>
            <a:ext cx="8229600" cy="115547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Критерий № 7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Участие преподавателя  или учащихся в мероприятиях концертно-просветительского, художественно – творческого  характера </a:t>
            </a:r>
            <a:b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cap="all" dirty="0">
              <a:ln w="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00034" y="1714487"/>
          <a:ext cx="8286808" cy="4661916"/>
        </p:xfrm>
        <a:graphic>
          <a:graphicData uri="http://schemas.openxmlformats.org/drawingml/2006/table">
            <a:tbl>
              <a:tblPr/>
              <a:tblGrid>
                <a:gridCol w="376672"/>
                <a:gridCol w="527342"/>
                <a:gridCol w="2335373"/>
                <a:gridCol w="1657362"/>
                <a:gridCol w="1506693"/>
                <a:gridCol w="1883366"/>
              </a:tblGrid>
              <a:tr h="9719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№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Год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Наименование мероприятия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Место проведения (страна, город)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Статус мероприятия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Результативность участия (полученные награды, рецензии, отзывы)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760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140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2017</a:t>
                      </a: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Выставка -ярмарка прикладных ремёсел.</a:t>
                      </a: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Саранск.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п. Ялга.</a:t>
                      </a: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Всероссийский</a:t>
                      </a: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Диплом за участие</a:t>
                      </a: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39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2018</a:t>
                      </a: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Выставка декоративно-прикладного творчества «Волшебный бисер</a:t>
                      </a: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».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Саранск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Музей им. С. Д. Эрьзи.</a:t>
                      </a: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Республиканский</a:t>
                      </a: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Диплом участника</a:t>
                      </a: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60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2018</a:t>
                      </a: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Выставка: «Мастер года-2017</a:t>
                      </a: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».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Саранск.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Дом культуры.</a:t>
                      </a: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Республиканский</a:t>
                      </a: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Диплом участника</a:t>
                      </a: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60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2019</a:t>
                      </a: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Выставка: «Мастер года-2018</a:t>
                      </a:r>
                      <a:r>
                        <a:rPr lang="ru-RU" sz="1400" b="1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».</a:t>
                      </a:r>
                      <a:endParaRPr lang="ru-RU" sz="140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Саранск.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Дом культуры.</a:t>
                      </a: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Республиканский</a:t>
                      </a: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 место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Диплом</a:t>
                      </a: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39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2018</a:t>
                      </a: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Выставка живописи и ДПИ Мордовии.</a:t>
                      </a: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Саранск.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Музей им. С. Д. Эрьзи.</a:t>
                      </a: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Республиканский</a:t>
                      </a: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Диплом участника.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Справка.</a:t>
                      </a: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39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2018</a:t>
                      </a: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Фестиваль: «Шумбрат-Мордовия».</a:t>
                      </a: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Саранск.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РДК</a:t>
                      </a: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Республиканский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Городской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Районный</a:t>
                      </a: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Диплом участника</a:t>
                      </a: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53048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642911" y="428605"/>
          <a:ext cx="8072493" cy="6059987"/>
        </p:xfrm>
        <a:graphic>
          <a:graphicData uri="http://schemas.openxmlformats.org/drawingml/2006/table">
            <a:tbl>
              <a:tblPr/>
              <a:tblGrid>
                <a:gridCol w="463447"/>
                <a:gridCol w="578759"/>
                <a:gridCol w="2290058"/>
                <a:gridCol w="1561470"/>
                <a:gridCol w="1464247"/>
                <a:gridCol w="1714512"/>
              </a:tblGrid>
              <a:tr h="9530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42070" marR="42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2019</a:t>
                      </a:r>
                    </a:p>
                  </a:txBody>
                  <a:tcPr marL="42070" marR="42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Республиканский конкурс на лучший национальный сувенир РМ.</a:t>
                      </a:r>
                    </a:p>
                  </a:txBody>
                  <a:tcPr marL="42070" marR="42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г.Саранск 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Министерство культуры и туризма</a:t>
                      </a:r>
                    </a:p>
                  </a:txBody>
                  <a:tcPr marL="42070" marR="42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Республиканский</a:t>
                      </a:r>
                    </a:p>
                  </a:txBody>
                  <a:tcPr marL="42070" marR="42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Благодарность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Бесплатная экскурсия</a:t>
                      </a:r>
                    </a:p>
                  </a:txBody>
                  <a:tcPr marL="42070" marR="42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44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42070" marR="42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2019</a:t>
                      </a:r>
                    </a:p>
                  </a:txBody>
                  <a:tcPr marL="42070" marR="42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Фестиваль: «Шумбрат-Мордовия»</a:t>
                      </a:r>
                    </a:p>
                  </a:txBody>
                  <a:tcPr marL="42070" marR="42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г. Саранск 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РДК</a:t>
                      </a:r>
                    </a:p>
                  </a:txBody>
                  <a:tcPr marL="42070" marR="42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Республиканский</a:t>
                      </a:r>
                    </a:p>
                  </a:txBody>
                  <a:tcPr marL="42070" marR="42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Диплом победителя в номинации –вышивка.</a:t>
                      </a:r>
                    </a:p>
                  </a:txBody>
                  <a:tcPr marL="42070" marR="42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44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42070" marR="42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2019</a:t>
                      </a:r>
                    </a:p>
                  </a:txBody>
                  <a:tcPr marL="42070" marR="42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Фестиваль: «Шумбрат-Мордовия».</a:t>
                      </a:r>
                    </a:p>
                  </a:txBody>
                  <a:tcPr marL="42070" marR="42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г. Саранск 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РДК</a:t>
                      </a:r>
                    </a:p>
                  </a:txBody>
                  <a:tcPr marL="42070" marR="42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Городской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Районный</a:t>
                      </a:r>
                    </a:p>
                  </a:txBody>
                  <a:tcPr marL="42070" marR="42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Диплом победителя в номинации –вышивка.</a:t>
                      </a:r>
                    </a:p>
                  </a:txBody>
                  <a:tcPr marL="42070" marR="42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53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42070" marR="42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2019</a:t>
                      </a:r>
                    </a:p>
                  </a:txBody>
                  <a:tcPr marL="42070" marR="42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Выставка декоративно-прикладного искусства в Конгресс-Центре РЭУ им.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Г. В. Плеханова.</a:t>
                      </a:r>
                    </a:p>
                  </a:txBody>
                  <a:tcPr marL="42070" marR="42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г. Москва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2070" marR="42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Российский</a:t>
                      </a:r>
                    </a:p>
                  </a:txBody>
                  <a:tcPr marL="42070" marR="42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Благодарность</a:t>
                      </a:r>
                    </a:p>
                  </a:txBody>
                  <a:tcPr marL="42070" marR="42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01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42070" marR="42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2019</a:t>
                      </a:r>
                    </a:p>
                  </a:txBody>
                  <a:tcPr marL="42070" marR="42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Выставка авторских работ по ДПИ в рамках научно-практической конференции: Духовное наследие святой равноапостольной великой княгини Ольги.</a:t>
                      </a:r>
                    </a:p>
                  </a:txBody>
                  <a:tcPr marL="42070" marR="42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г. Москва</a:t>
                      </a:r>
                    </a:p>
                    <a:p>
                      <a:pPr indent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Храм Христа                  Спасителя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indent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23-25.07.2019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г.</a:t>
                      </a:r>
                    </a:p>
                  </a:txBody>
                  <a:tcPr marL="42070" marR="42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Всероссийская</a:t>
                      </a:r>
                    </a:p>
                  </a:txBody>
                  <a:tcPr marL="42070" marR="42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Приглашение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Фото</a:t>
                      </a:r>
                    </a:p>
                  </a:txBody>
                  <a:tcPr marL="42070" marR="42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908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42070" marR="42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2019</a:t>
                      </a:r>
                    </a:p>
                  </a:txBody>
                  <a:tcPr marL="42070" marR="42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Выставка прикладного искусства мордовского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народа  -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Мокшанские напевы.</a:t>
                      </a:r>
                    </a:p>
                  </a:txBody>
                  <a:tcPr marL="42070" marR="42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г. Москва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indent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Департамент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20.07.2019 г.</a:t>
                      </a:r>
                    </a:p>
                  </a:txBody>
                  <a:tcPr marL="42070" marR="42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Всероссийская</a:t>
                      </a:r>
                    </a:p>
                  </a:txBody>
                  <a:tcPr marL="42070" marR="42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Медаль.</a:t>
                      </a:r>
                    </a:p>
                  </a:txBody>
                  <a:tcPr marL="42070" marR="42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571471" y="357166"/>
          <a:ext cx="8072494" cy="6134100"/>
        </p:xfrm>
        <a:graphic>
          <a:graphicData uri="http://schemas.openxmlformats.org/drawingml/2006/table">
            <a:tbl>
              <a:tblPr/>
              <a:tblGrid>
                <a:gridCol w="453707"/>
                <a:gridCol w="566593"/>
                <a:gridCol w="2241921"/>
                <a:gridCol w="1698336"/>
                <a:gridCol w="1397426"/>
                <a:gridCol w="1714511"/>
              </a:tblGrid>
              <a:tr h="5238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</a:t>
                      </a: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2019</a:t>
                      </a: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Выставка прикладного искусства «Мастер и ученики».</a:t>
                      </a: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Чехия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г. Брно</a:t>
                      </a: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Международный</a:t>
                      </a: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Сертификат участника</a:t>
                      </a: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38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2019</a:t>
                      </a: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Международная выставка живописи и прикладного искусства</a:t>
                      </a: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Италия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г. Аменья</a:t>
                      </a: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Международный</a:t>
                      </a: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Диплом </a:t>
                      </a: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31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2019</a:t>
                      </a: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Международный маркетинговый конкурс в сфере туризма.PRO БРЕНД Лучший сувенир.</a:t>
                      </a: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г. Москва 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Международный</a:t>
                      </a: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Финалист конкурса.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Каталог.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Приглашение к сотрудничеству</a:t>
                      </a: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23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</a:t>
                      </a: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2019</a:t>
                      </a: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Участие в Московском межрегиональном фестивале-конкурсе: Алтарь Отечества.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1.В номинации «Исторический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костюм»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г. Москва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Международный</a:t>
                      </a: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Мужская рубаха и эрзянский костюм заняли 1 место по России.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Грамота.</a:t>
                      </a: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08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17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2019</a:t>
                      </a: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Участие в Московском межрегиональном фестивале-конкурсе: Алтарь Отечества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 И в номинации «Прикладное творчество. Братских народов союз вековой».</a:t>
                      </a: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г. Москва</a:t>
                      </a: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Международный</a:t>
                      </a: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Эрзянское полотенце и мокшанская скатерть заняли 1 место по России.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Приглашение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 поездка в Москву на выставки и экскурсии. Июль 2019г.</a:t>
                      </a: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642910" y="357166"/>
          <a:ext cx="7858180" cy="6134100"/>
        </p:xfrm>
        <a:graphic>
          <a:graphicData uri="http://schemas.openxmlformats.org/drawingml/2006/table">
            <a:tbl>
              <a:tblPr/>
              <a:tblGrid>
                <a:gridCol w="441662"/>
                <a:gridCol w="551548"/>
                <a:gridCol w="2182399"/>
                <a:gridCol w="1539299"/>
                <a:gridCol w="1428760"/>
                <a:gridCol w="1714512"/>
              </a:tblGrid>
              <a:tr h="4653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18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398" marR="28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2020</a:t>
                      </a:r>
                    </a:p>
                  </a:txBody>
                  <a:tcPr marL="28398" marR="28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Фестиваль: «Шумбрат-Мордовия»</a:t>
                      </a:r>
                    </a:p>
                  </a:txBody>
                  <a:tcPr marL="28398" marR="28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Саранск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РДК</a:t>
                      </a:r>
                    </a:p>
                  </a:txBody>
                  <a:tcPr marL="28398" marR="28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Городской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Районный</a:t>
                      </a:r>
                    </a:p>
                  </a:txBody>
                  <a:tcPr marL="28398" marR="28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Диплом победителя в номинации –вышивка</a:t>
                      </a:r>
                    </a:p>
                  </a:txBody>
                  <a:tcPr marL="28398" marR="28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04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19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398" marR="28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2020</a:t>
                      </a:r>
                    </a:p>
                  </a:txBody>
                  <a:tcPr marL="28398" marR="28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Выставка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прикладного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искусства «Мастер и ученики»</a:t>
                      </a:r>
                    </a:p>
                  </a:txBody>
                  <a:tcPr marL="28398" marR="28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Чехия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г. Брно</a:t>
                      </a:r>
                    </a:p>
                  </a:txBody>
                  <a:tcPr marL="28398" marR="28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Международный</a:t>
                      </a:r>
                    </a:p>
                  </a:txBody>
                  <a:tcPr marL="28398" marR="28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Сертификат участника</a:t>
                      </a:r>
                    </a:p>
                  </a:txBody>
                  <a:tcPr marL="28398" marR="28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53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398" marR="28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2020</a:t>
                      </a:r>
                    </a:p>
                  </a:txBody>
                  <a:tcPr marL="28398" marR="28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Фестиваль: «Шумбрат-Мордовия»</a:t>
                      </a:r>
                    </a:p>
                  </a:txBody>
                  <a:tcPr marL="28398" marR="28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Саранск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РДК</a:t>
                      </a:r>
                    </a:p>
                  </a:txBody>
                  <a:tcPr marL="28398" marR="28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Республиканский</a:t>
                      </a:r>
                    </a:p>
                  </a:txBody>
                  <a:tcPr marL="28398" marR="28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Диплом победителя в номинации -вышивка</a:t>
                      </a:r>
                    </a:p>
                  </a:txBody>
                  <a:tcPr marL="28398" marR="28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53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21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398" marR="28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L="28398" marR="28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Фестиваль: «Шумбрат-Мордовия»</a:t>
                      </a:r>
                    </a:p>
                  </a:txBody>
                  <a:tcPr marL="28398" marR="28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Саранск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РДК</a:t>
                      </a:r>
                    </a:p>
                  </a:txBody>
                  <a:tcPr marL="28398" marR="28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Республиканский</a:t>
                      </a:r>
                    </a:p>
                  </a:txBody>
                  <a:tcPr marL="28398" marR="28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Диплом победителя в номинации -вышивка</a:t>
                      </a:r>
                    </a:p>
                  </a:txBody>
                  <a:tcPr marL="28398" marR="28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53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22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398" marR="28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2020</a:t>
                      </a:r>
                    </a:p>
                  </a:txBody>
                  <a:tcPr marL="28398" marR="28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Выставка «Калейдоскоп талантов</a:t>
                      </a:r>
                      <a:r>
                        <a:rPr lang="ru-RU" sz="1400" b="1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»</a:t>
                      </a:r>
                      <a:endParaRPr lang="ru-RU" sz="140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398" marR="28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г. Саранск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Музей им. С. Д. Эрьзи.</a:t>
                      </a:r>
                    </a:p>
                  </a:txBody>
                  <a:tcPr marL="28398" marR="28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Республиканский</a:t>
                      </a:r>
                    </a:p>
                  </a:txBody>
                  <a:tcPr marL="28398" marR="28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Диплом участника</a:t>
                      </a:r>
                    </a:p>
                  </a:txBody>
                  <a:tcPr marL="28398" marR="28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0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23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398" marR="28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2020</a:t>
                      </a:r>
                    </a:p>
                  </a:txBody>
                  <a:tcPr marL="28398" marR="28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Выставка: «Мастер года-2019</a:t>
                      </a:r>
                      <a:r>
                        <a:rPr lang="ru-RU" sz="1400" b="1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»</a:t>
                      </a:r>
                      <a:endParaRPr lang="ru-RU" sz="140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398" marR="28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г. Саранск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Дом культуры</a:t>
                      </a:r>
                    </a:p>
                  </a:txBody>
                  <a:tcPr marL="28398" marR="28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Республиканский</a:t>
                      </a:r>
                    </a:p>
                  </a:txBody>
                  <a:tcPr marL="28398" marR="28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Диплом участника</a:t>
                      </a:r>
                    </a:p>
                  </a:txBody>
                  <a:tcPr marL="28398" marR="28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61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24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398" marR="28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2020</a:t>
                      </a:r>
                    </a:p>
                  </a:txBody>
                  <a:tcPr marL="28398" marR="28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Участие в Московском межрегиональном фестивале-конкурсе: Алтарь Отечества 1.В номинации «Исторический костюм-модель».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2.в номинации «Прикладное творчество. Братских народов союз вековой.»</a:t>
                      </a:r>
                    </a:p>
                  </a:txBody>
                  <a:tcPr marL="28398" marR="28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г. Москва</a:t>
                      </a:r>
                    </a:p>
                  </a:txBody>
                  <a:tcPr marL="28398" marR="28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Международный</a:t>
                      </a:r>
                    </a:p>
                  </a:txBody>
                  <a:tcPr marL="28398" marR="28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42950" lvl="1" indent="-28575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1. 1</a:t>
                      </a:r>
                      <a:r>
                        <a:rPr lang="ru-RU" sz="14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место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Диплом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 1 место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Диплом</a:t>
                      </a:r>
                    </a:p>
                  </a:txBody>
                  <a:tcPr marL="28398" marR="28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557878" y="201824"/>
            <a:ext cx="8229600" cy="64807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lnSpcReduction="1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Критерий №1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Повышение квалификации, профессиональная переподготовка</a:t>
            </a:r>
            <a:endParaRPr lang="ru-RU" sz="2000" b="1" cap="all" dirty="0">
              <a:ln w="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571473" y="1397000"/>
          <a:ext cx="8143932" cy="4270289"/>
        </p:xfrm>
        <a:graphic>
          <a:graphicData uri="http://schemas.openxmlformats.org/drawingml/2006/table">
            <a:tbl>
              <a:tblPr/>
              <a:tblGrid>
                <a:gridCol w="285751"/>
                <a:gridCol w="1643074"/>
                <a:gridCol w="2786082"/>
                <a:gridCol w="1714512"/>
                <a:gridCol w="1714513"/>
              </a:tblGrid>
              <a:tr h="3343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№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2279" marR="422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Форма обучения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2279" marR="422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Тема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2279" marR="422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Срок и место проведения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2279" marR="422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Участие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2279" marR="422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3507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2279" marR="422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Курсы повышения квалификации</a:t>
                      </a:r>
                    </a:p>
                  </a:txBody>
                  <a:tcPr marL="42279" marR="422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Обучение по дополнительной профессиональной программе «Теория и методика профессиональной деятельности» для преподавателей декоративно-прикладного искусства ДШИ, руководителей кружков ДПИ, в объёме 72 часа.</a:t>
                      </a:r>
                    </a:p>
                  </a:txBody>
                  <a:tcPr marL="42279" marR="422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с 13.06.2019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года по 22.06.2019 г. ГБУК «Национальная библиотека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им. А.С.Пушкина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РМ»</a:t>
                      </a:r>
                    </a:p>
                  </a:txBody>
                  <a:tcPr marL="42279" marR="422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Слушатель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Удостоверение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№ 0002320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2279" marR="422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66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2</a:t>
                      </a:r>
                    </a:p>
                  </a:txBody>
                  <a:tcPr marL="42279" marR="422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Курсы повышения квалификации</a:t>
                      </a:r>
                    </a:p>
                  </a:txBody>
                  <a:tcPr marL="42279" marR="422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Обучение по дополнительной профессиональной программе «Теория и методика профессиональной деятельности» для преподавателей и руководителей кружков ДПИ, в объёме 72 часа.</a:t>
                      </a:r>
                    </a:p>
                  </a:txBody>
                  <a:tcPr marL="42279" marR="422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с 06.06.2022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года по 16.06.2022 г. ГБУК «Национальная библиотека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им. А.С.Пушкина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РМ»</a:t>
                      </a:r>
                    </a:p>
                  </a:txBody>
                  <a:tcPr marL="42279" marR="422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Слушатель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Удостоверение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№ 0003337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2279" marR="422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53048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785786" y="500042"/>
          <a:ext cx="7786742" cy="6000792"/>
        </p:xfrm>
        <a:graphic>
          <a:graphicData uri="http://schemas.openxmlformats.org/drawingml/2006/table">
            <a:tbl>
              <a:tblPr/>
              <a:tblGrid>
                <a:gridCol w="437646"/>
                <a:gridCol w="546536"/>
                <a:gridCol w="2162559"/>
                <a:gridCol w="1496729"/>
                <a:gridCol w="1500198"/>
                <a:gridCol w="1643074"/>
              </a:tblGrid>
              <a:tr h="5145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25</a:t>
                      </a: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Выставка: «Мастер года-2020</a:t>
                      </a: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»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г. Саранск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Дом культуры.</a:t>
                      </a: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Республиканский</a:t>
                      </a: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Диплом лауреата</a:t>
                      </a: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45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26</a:t>
                      </a: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Выставка: «Мастер года-2021</a:t>
                      </a: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»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г. Саранск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Дом культуры.</a:t>
                      </a: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Республиканский</a:t>
                      </a: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Диплом участника</a:t>
                      </a: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43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27</a:t>
                      </a: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Выставка прикладного искусства по вышивке, творческий проект АRT-Этнопалитра.</a:t>
                      </a: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г. Саранск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Дом культуры.</a:t>
                      </a: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Республиканский</a:t>
                      </a: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Диплом участника</a:t>
                      </a: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43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28</a:t>
                      </a: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Участие в Московской выставке творческих работ в усадьбе Мураново, Софрино .</a:t>
                      </a: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г. Москва</a:t>
                      </a: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Международный</a:t>
                      </a: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Благодарственное письмо</a:t>
                      </a: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57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29</a:t>
                      </a: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Выставка прикладного искусства: вышивка народов мира.</a:t>
                      </a: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г. Санкт-Петербург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Международная</a:t>
                      </a: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Диплом участника</a:t>
                      </a: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57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30</a:t>
                      </a: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Выставка прикладного искусства по вышивке, бисероплетению</a:t>
                      </a: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г. Тамбов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Всероссийская</a:t>
                      </a: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Диплом участника</a:t>
                      </a: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43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31</a:t>
                      </a: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Республиканский фестиваль-конкурс искусств «Калейдоскоп талантов</a:t>
                      </a:r>
                      <a:r>
                        <a:rPr lang="ru-RU" sz="1400" b="1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»</a:t>
                      </a: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г. Саранск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Республиканский</a:t>
                      </a: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 место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Диплом</a:t>
                      </a: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71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32</a:t>
                      </a: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Выставка эко-игрушка, новогодняя.</a:t>
                      </a: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г. Саранск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Республиканская</a:t>
                      </a: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Диплом победителя</a:t>
                      </a: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28992" y="357166"/>
            <a:ext cx="2357454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2017, 2018, 2019 гг.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 descr="C:\Users\Admin\Desktop\все гагарина\участие в выставках\Scan_20230204_2100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928671"/>
            <a:ext cx="2533815" cy="34290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19459" name="Picture 3" descr="C:\Users\Admin\Desktop\все гагарина\участие в выставках\17 г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51306" y="285728"/>
            <a:ext cx="2577879" cy="36433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19460" name="Picture 4" descr="C:\Users\Admin\Desktop\все гагарина\участие в выставках\Scan_20230204_2122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285728"/>
            <a:ext cx="2577880" cy="36433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19461" name="Picture 5" descr="C:\Users\Admin\Desktop\все гагарина\участие в выставках\19 г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728" y="3071810"/>
            <a:ext cx="2512553" cy="35510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19462" name="Picture 6" descr="C:\Users\Admin\Desktop\все гагарина\участие в выставках\гагарина 19 г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3504" y="3000372"/>
            <a:ext cx="2571768" cy="3571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все гагарина\педагог грамоты\Scan_20230204_2056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2643206" cy="38020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3075" name="Picture 3" descr="C:\Users\Admin\Desktop\все гагарина\педагог грамоты\18 г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285728"/>
            <a:ext cx="2635137" cy="38576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3076" name="Picture 4" descr="C:\Users\Admin\Desktop\все гагарина\педагог грамоты\2019 годик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285728"/>
            <a:ext cx="2625045" cy="37862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3079" name="Picture 7" descr="C:\Users\Admin\Desktop\все гагарина\педагог грамоты\Scan_20230204_2125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3857628"/>
            <a:ext cx="3829755" cy="27097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3080" name="Picture 8" descr="C:\Users\Admin\Desktop\все гагарина\педагог грамоты\Scan_20230204_21264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3857628"/>
            <a:ext cx="3630414" cy="2714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868" y="285728"/>
            <a:ext cx="2263579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2020, 2021 2022 гг.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5" name="Picture 3" descr="C:\Users\Admin\Desktop\все гагарина\участие в выставках\21 г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285728"/>
            <a:ext cx="2527333" cy="3571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28676" name="Picture 4" descr="C:\Users\Admin\Desktop\все гагарина\участие в выставках\21 г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785794"/>
            <a:ext cx="2431623" cy="34366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28678" name="Picture 6" descr="C:\Users\Admin\Desktop\все гагарина\участие в выставках\Грамота Гагарина 20 г_page-0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388" y="3000372"/>
            <a:ext cx="2472338" cy="35701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28679" name="Picture 7" descr="C:\Users\Admin\Desktop\все гагарина\участие в выставках\Член экспертного вовета сайт Диплом педагога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099" y="428604"/>
            <a:ext cx="2558040" cy="36162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28674" name="Picture 2" descr="C:\Users\Admin\Desktop\все гагарина\участие в выставках\20 г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20" y="2928934"/>
            <a:ext cx="2571768" cy="36347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1026" name="Picture 2" descr="C:\Users\Admin\Desktop\мастер года 2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00430" y="2928934"/>
            <a:ext cx="2505327" cy="35719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все гагарина\педагог грамоты\Scan_20230204_2051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357166"/>
            <a:ext cx="2426239" cy="34290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2051" name="Picture 3" descr="C:\Users\Admin\Desktop\все гагарина\педагог грамоты\Scan_20230204_2053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714356"/>
            <a:ext cx="2579900" cy="35004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2052" name="Picture 4" descr="C:\Users\Admin\Desktop\все гагарина\педагог грамоты\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57166"/>
            <a:ext cx="2476786" cy="35004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2053" name="Picture 5" descr="C:\Users\Admin\Desktop\все гагарина\педагог грамоты\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7950" y="714356"/>
            <a:ext cx="2425187" cy="35004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2054" name="Picture 6" descr="C:\Users\Admin\Desktop\все гагарина\педагог грамоты\22г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662" y="4000504"/>
            <a:ext cx="3500462" cy="24767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2055" name="Picture 7" descr="C:\Users\Admin\Desktop\все гагарина\педагог грамоты\Scan_20230204_21260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57752" y="4000504"/>
            <a:ext cx="3541561" cy="25058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557878" y="201824"/>
            <a:ext cx="8229600" cy="101259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Критерий № 8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Поступление учащихся ССУЗы и ВУЗы за </a:t>
            </a:r>
            <a:endParaRPr lang="ru-RU" sz="20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межаттестационный период</a:t>
            </a:r>
            <a:endParaRPr lang="ru-RU" sz="20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cap="all" dirty="0">
              <a:ln w="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571472" y="1500174"/>
          <a:ext cx="8143931" cy="5152101"/>
        </p:xfrm>
        <a:graphic>
          <a:graphicData uri="http://schemas.openxmlformats.org/drawingml/2006/table">
            <a:tbl>
              <a:tblPr/>
              <a:tblGrid>
                <a:gridCol w="461069"/>
                <a:gridCol w="2371603"/>
                <a:gridCol w="1628786"/>
                <a:gridCol w="3682473"/>
              </a:tblGrid>
              <a:tr h="507210"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№    №</a:t>
                      </a:r>
                      <a:endParaRPr lang="ru-RU" sz="1400" dirty="0">
                        <a:solidFill>
                          <a:srgbClr val="00206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6653" marR="46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l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      Ф.И.О</a:t>
                      </a: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653" marR="46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l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      Год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indent="457200"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поступления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653" marR="46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Место поступления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653" marR="46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676280"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400" dirty="0">
                        <a:solidFill>
                          <a:srgbClr val="00206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6653" marR="46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Молякова Настя</a:t>
                      </a:r>
                    </a:p>
                  </a:txBody>
                  <a:tcPr marL="46653" marR="46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2017 г.</a:t>
                      </a:r>
                    </a:p>
                  </a:txBody>
                  <a:tcPr marL="46653" marR="46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МГУ им. Н. П.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Огарёва,</a:t>
                      </a:r>
                      <a:r>
                        <a:rPr lang="ru-RU" sz="14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ИНК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(дизайн)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Архитектурно – строительный факультет «Архитектура»</a:t>
                      </a:r>
                    </a:p>
                  </a:txBody>
                  <a:tcPr marL="46653" marR="46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6280"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22</a:t>
                      </a:r>
                      <a:endParaRPr lang="ru-RU" sz="1400" dirty="0">
                        <a:solidFill>
                          <a:srgbClr val="00206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6653" marR="46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Ретунская Алёна </a:t>
                      </a:r>
                    </a:p>
                  </a:txBody>
                  <a:tcPr marL="46653" marR="46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2017 г.</a:t>
                      </a:r>
                    </a:p>
                  </a:txBody>
                  <a:tcPr marL="46653" marR="46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МГУ им. Н. П.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Огарёва</a:t>
                      </a:r>
                      <a:r>
                        <a:rPr lang="ru-RU" sz="14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ИНК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(дизайн)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Архитектурно – строительный факультет «Архитектура»</a:t>
                      </a:r>
                    </a:p>
                  </a:txBody>
                  <a:tcPr marL="46653" marR="46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8139"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33</a:t>
                      </a:r>
                      <a:endParaRPr lang="ru-RU" sz="1400" dirty="0">
                        <a:solidFill>
                          <a:srgbClr val="00206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6653" marR="46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Хромова Евгения </a:t>
                      </a:r>
                    </a:p>
                  </a:txBody>
                  <a:tcPr marL="46653" marR="46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2017 г.</a:t>
                      </a:r>
                    </a:p>
                  </a:txBody>
                  <a:tcPr marL="46653" marR="46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СХУ им. Ф. В. Сычкова</a:t>
                      </a:r>
                    </a:p>
                  </a:txBody>
                  <a:tcPr marL="46653" marR="46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9611"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44</a:t>
                      </a:r>
                      <a:endParaRPr lang="ru-RU" sz="1400" dirty="0">
                        <a:solidFill>
                          <a:srgbClr val="00206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6653" marR="46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Гуляева Екатерина</a:t>
                      </a:r>
                    </a:p>
                  </a:txBody>
                  <a:tcPr marL="46653" marR="46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2019 г.</a:t>
                      </a:r>
                    </a:p>
                  </a:txBody>
                  <a:tcPr marL="46653" marR="46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МГПИ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им. М. Е. Евсевьева</a:t>
                      </a:r>
                    </a:p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Факультет: «Изобразительное искусство и доп. образование»</a:t>
                      </a:r>
                    </a:p>
                  </a:txBody>
                  <a:tcPr marL="46653" marR="46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6280"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55</a:t>
                      </a:r>
                      <a:endParaRPr lang="ru-RU" sz="1400" dirty="0">
                        <a:solidFill>
                          <a:srgbClr val="00206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6653" marR="46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Шерстнёва Настя</a:t>
                      </a:r>
                    </a:p>
                  </a:txBody>
                  <a:tcPr marL="46653" marR="46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2020 г.</a:t>
                      </a:r>
                    </a:p>
                  </a:txBody>
                  <a:tcPr marL="46653" marR="46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МГУ им. Н. П.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Огарёва,</a:t>
                      </a:r>
                      <a:r>
                        <a:rPr lang="ru-RU" sz="14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ИНК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(дизайн)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Архитектурно – строительный факультет «Архитектура»</a:t>
                      </a:r>
                    </a:p>
                  </a:txBody>
                  <a:tcPr marL="46653" marR="46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8139"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66</a:t>
                      </a:r>
                      <a:endParaRPr lang="ru-RU" sz="1400" dirty="0">
                        <a:solidFill>
                          <a:srgbClr val="00206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6653" marR="46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Макевнина Катя</a:t>
                      </a:r>
                    </a:p>
                  </a:txBody>
                  <a:tcPr marL="46653" marR="46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2021г.</a:t>
                      </a:r>
                    </a:p>
                  </a:txBody>
                  <a:tcPr marL="46653" marR="46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МГУ им. Н. П. Огарёва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Факультет национальной культуры</a:t>
                      </a:r>
                    </a:p>
                  </a:txBody>
                  <a:tcPr marL="46653" marR="46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6280"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77</a:t>
                      </a:r>
                      <a:endParaRPr lang="ru-RU" sz="1400" dirty="0">
                        <a:solidFill>
                          <a:srgbClr val="00206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6653" marR="46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Сотникова Руслана </a:t>
                      </a:r>
                    </a:p>
                  </a:txBody>
                  <a:tcPr marL="46653" marR="46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2022г.</a:t>
                      </a:r>
                    </a:p>
                  </a:txBody>
                  <a:tcPr marL="46653" marR="46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МГУ им. Н. П.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Огарёва,</a:t>
                      </a:r>
                      <a:r>
                        <a:rPr lang="ru-RU" sz="14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ИНК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(дизайн)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Архитектурно – строительный факультет «Архитектура»</a:t>
                      </a:r>
                    </a:p>
                  </a:txBody>
                  <a:tcPr marL="46653" marR="46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8139"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88</a:t>
                      </a:r>
                      <a:endParaRPr lang="ru-RU" sz="1400" dirty="0">
                        <a:solidFill>
                          <a:srgbClr val="00206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6653" marR="46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Корабкова Аня</a:t>
                      </a:r>
                    </a:p>
                  </a:txBody>
                  <a:tcPr marL="46653" marR="46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L="46653" marR="46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СХУ им. Ф. В. Сычкова</a:t>
                      </a:r>
                    </a:p>
                  </a:txBody>
                  <a:tcPr marL="46653" marR="46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800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048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557878" y="201824"/>
            <a:ext cx="8229600" cy="101259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Критерий № 9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Наличие авторских учебно - методических пособий</a:t>
            </a:r>
            <a:endParaRPr lang="ru-RU" sz="20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cap="all" dirty="0">
              <a:ln w="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12800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642910" y="1714487"/>
          <a:ext cx="8072493" cy="3844167"/>
        </p:xfrm>
        <a:graphic>
          <a:graphicData uri="http://schemas.openxmlformats.org/drawingml/2006/table">
            <a:tbl>
              <a:tblPr/>
              <a:tblGrid>
                <a:gridCol w="771741"/>
                <a:gridCol w="6072714"/>
                <a:gridCol w="1228038"/>
              </a:tblGrid>
              <a:tr h="4286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№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Дата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7223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Методическая разработка по вышивке; вышивка комплекта «Мокшаночка», авторская модель и рисунок. Вышивка костюма. Рецензия.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г.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Саранск 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2020г.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61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Методическая, авторская разработка по бисерному плетению. Вышивка бисером, авторское оплетение кобашона, объёмная вышивка бисером, использование ленточек шибори «вручную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расписанных,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натуральных, шёлковых». Изготовление, плетение украшений, участие в выставках и мастер-классах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 Публикация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 Рецензия.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г.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Саранск 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2020 г.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69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Доклад-сообщение «Сохранение народных традиций вышивки и бисероплетения в республике Мордовия, на занятиях в Детской художественной школе№2, декоративно-прикладного отделения». Рецензия. Выступление.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г.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Саранск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2020 г.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53048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571472" y="214290"/>
            <a:ext cx="8229600" cy="171451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Критерий № 10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Признание высокого профессионализма, в т.ч.:</a:t>
            </a:r>
            <a:endParaRPr lang="ru-RU" sz="20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наличие грамот, благодарственных писем, полученных за работу преподавателя</a:t>
            </a:r>
            <a:endParaRPr lang="ru-RU" sz="20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(за межаттестационный период)</a:t>
            </a:r>
            <a:endParaRPr lang="ru-RU" sz="20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cap="all" dirty="0">
              <a:ln w="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12800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71473" y="2214553"/>
          <a:ext cx="8215368" cy="4357719"/>
        </p:xfrm>
        <a:graphic>
          <a:graphicData uri="http://schemas.openxmlformats.org/drawingml/2006/table">
            <a:tbl>
              <a:tblPr/>
              <a:tblGrid>
                <a:gridCol w="460115"/>
                <a:gridCol w="5937028"/>
                <a:gridCol w="1818225"/>
              </a:tblGrid>
              <a:tr h="2696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№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236" marR="612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Форма поощрения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236" marR="612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Дата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236" marR="612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54365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Международный, Всероссийский уровень</a:t>
                      </a:r>
                      <a:endParaRPr lang="ru-RU" sz="18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236" marR="612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372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236" marR="612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Золотой сертификат соответствия №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24392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системы добровольной сертификации информационных технологий г. Москва.  2017 год – вошла в 5 лучших преподавателей   по России.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236" marR="612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   2017г. </a:t>
                      </a:r>
                      <a:endParaRPr lang="ru-RU" sz="140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г. Москва</a:t>
                      </a:r>
                      <a:endParaRPr lang="ru-RU" sz="140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236" marR="612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72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  <a:endParaRPr lang="ru-RU" sz="140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236" marR="612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Серебренный сертификат соответствия №-системы добровольной сертификации информационных технологий г. Москва.  2018 год – вошла в 50 лучших преподавателей   по России.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236" marR="612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     2018г. 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г. Москва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236" marR="612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20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  <a:endParaRPr lang="ru-RU" sz="140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236" marR="612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Благодарственное письмо за активное участие в выставке мордовского народа в конгресс-холле.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236" marR="612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     2018г.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  г. Москва     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236" marR="612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72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</a:t>
                      </a:r>
                      <a:endParaRPr lang="ru-RU" sz="140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236" marR="612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Благодарственное письмо отдела «Российского центра музейной педагогики и детского творчества» Государственного Русского музея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236" marR="612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  2018г. 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г. Санкт-    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Петербург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236" marR="612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53048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785786" y="428604"/>
          <a:ext cx="7715303" cy="6120090"/>
        </p:xfrm>
        <a:graphic>
          <a:graphicData uri="http://schemas.openxmlformats.org/drawingml/2006/table">
            <a:tbl>
              <a:tblPr/>
              <a:tblGrid>
                <a:gridCol w="432107"/>
                <a:gridCol w="5575645"/>
                <a:gridCol w="1707551"/>
              </a:tblGrid>
              <a:tr h="5861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Медаль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«Наставник молодёжи</a:t>
                      </a: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»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 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Депортамент образования г. Москвы.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   </a:t>
                      </a:r>
                      <a:r>
                        <a:rPr lang="ru-RU" sz="14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2019г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 .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Москва 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41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</a:t>
                      </a:r>
                      <a:endParaRPr lang="ru-RU" sz="140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73960" algn="l"/>
                        </a:tabLs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Бронзовый сертификат соответствия №33306-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системы добровольной сертификации информационных технологий г. Москва.  2019год – вошла в 100 лучших преподавателей   по России.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     2019г. 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г. Москва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55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</a:t>
                      </a:r>
                      <a:endParaRPr lang="ru-RU" sz="140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Благодарственное письмо за подготовку победителя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Всероссийского  фестиваля юных художников «Уникум». г.Санкт-Петербург.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2019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г. </a:t>
                      </a:r>
                      <a:endParaRPr lang="ru-RU" sz="1400" dirty="0" smtClean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г. Санкт-Петербург</a:t>
                      </a:r>
                      <a:endParaRPr lang="ru-RU" sz="1400" dirty="0" smtClean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55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</a:t>
                      </a:r>
                      <a:endParaRPr lang="ru-RU" sz="140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Благодарственное письмо за участие во всероссийском конкурсе рисунка и прикладного творчества «Великий Князь А. Невский».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2019 г. </a:t>
                      </a:r>
                      <a:endParaRPr lang="ru-RU" sz="140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г. Москва</a:t>
                      </a:r>
                      <a:endParaRPr lang="ru-RU" sz="140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55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</a:t>
                      </a:r>
                      <a:endParaRPr lang="ru-RU" sz="140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Благодарственное письмо за участие в VIII Международной выставке-конкурсе «Завещение предков».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2019 г. </a:t>
                      </a:r>
                      <a:endParaRPr lang="ru-RU" sz="140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г. Москва</a:t>
                      </a:r>
                      <a:endParaRPr lang="ru-RU" sz="140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41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</a:t>
                      </a:r>
                      <a:endParaRPr lang="ru-RU" sz="140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Благодарственное письмо фонда поддержки культуры, науки и образования «Петербургское наследие и перспектива» за информационную поддержку и участие детей в конкурсе «Моя Россия!»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2019-20 уч. г. 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г. Санкт-Петербург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55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11</a:t>
                      </a:r>
                      <a:endParaRPr lang="ru-RU" sz="140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Благодарственное письмо за участие во всероссийском конкурсе рисунка и прикладного творчества «Год Победы!»</a:t>
                      </a:r>
                      <a:endParaRPr lang="ru-RU" sz="140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2020 г. 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г. Москва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55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12</a:t>
                      </a:r>
                      <a:endParaRPr lang="ru-RU" sz="140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Благодарственное письмо за участие в международной сетевой акции  «Солнечный художник земли мордовской»</a:t>
                      </a:r>
                      <a:endParaRPr lang="ru-RU" sz="140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2020 г.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г.Саранск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642910" y="428606"/>
          <a:ext cx="7786741" cy="5600948"/>
        </p:xfrm>
        <a:graphic>
          <a:graphicData uri="http://schemas.openxmlformats.org/drawingml/2006/table">
            <a:tbl>
              <a:tblPr/>
              <a:tblGrid>
                <a:gridCol w="436110"/>
                <a:gridCol w="5627270"/>
                <a:gridCol w="1723361"/>
              </a:tblGrid>
              <a:tr h="6429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13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632" marR="51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Благодарственное письмо за участие и проведение Рождественской выставки для солдат Софринской бригады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632" marR="51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2021 г. </a:t>
                      </a:r>
                      <a:endParaRPr lang="ru-RU" sz="140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г. Москва</a:t>
                      </a:r>
                      <a:endParaRPr lang="ru-RU" sz="140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632" marR="51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02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14</a:t>
                      </a:r>
                      <a:endParaRPr lang="ru-RU" sz="140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632" marR="51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Благодарность за подготовку участников открытой олимпиады по рисунку, живописи и композиции для учащихся ДХШ, ДШИ.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632" marR="51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2021 г.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г. Саранск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632" marR="51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04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15</a:t>
                      </a:r>
                      <a:endParaRPr lang="ru-RU" sz="140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632" marR="51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Благодарственное письмо за участие и проведение мастер-класса  в творческой школе, во всероссийском конкурсе рисунка и прикладного творчества –Традиции и современность.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632" marR="51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2022 г. 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г. Тамбов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632" marR="51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04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16</a:t>
                      </a:r>
                      <a:endParaRPr lang="ru-RU" sz="140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632" marR="51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Благодарность за подготовку участников всероссийского конкурса «Волшебный родничок»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632" marR="51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2022 г. 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г. .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Кузнецк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632" marR="51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696">
                <a:tc gridSpan="3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81325" algn="ctr"/>
                        </a:tabLst>
                      </a:pPr>
                      <a:r>
                        <a:rPr lang="ru-RU" sz="1100" b="1" baseline="0" dirty="0" smtClean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                                         </a:t>
                      </a:r>
                      <a:r>
                        <a:rPr lang="ru-RU" sz="1100" b="1" dirty="0" smtClean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               </a:t>
                      </a:r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Республиканский </a:t>
                      </a: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уровень</a:t>
                      </a:r>
                      <a:endParaRPr lang="ru-RU" sz="18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632" marR="51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704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632" marR="51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Благодарность от Митрополита Саранского и Мордовского Зиновия и иерея Алексия.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632" marR="51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       2018г.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г.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Саранск                                                                                                             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632" marR="51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99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40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632" marR="51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Благодарственное письмо от протоиерея Сергия, архиерейского подворья Казанской иконы Божией Матери.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632" marR="51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2018г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г.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Саранск  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632" marR="51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04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40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632" marR="51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Благодарность от Митрополита Саранского и Мордовского Зиновия .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632" marR="51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2019г. </a:t>
                      </a:r>
                      <a:endParaRPr lang="ru-RU" sz="1400" dirty="0" smtClean="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г.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Саранск    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632" marR="51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04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632" marR="51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Благодарность администрации МБУК Дворца культуры г.о.Саранск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632" marR="51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2022г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г.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Саранск    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632" marR="51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esktop\Благодарности\Scan_20230119_2010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1714488"/>
            <a:ext cx="4557637" cy="3224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xmlns="" val="355799976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00430" y="428604"/>
            <a:ext cx="2313390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2017, 2018, 2019 гг.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Admin\Desktop\все гагарина\благодарность педагог\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85728"/>
            <a:ext cx="2426240" cy="34290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10243" name="Picture 3" descr="C:\Users\Admin\Desktop\все гагарина\благодарность педагог\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50" y="357166"/>
            <a:ext cx="2426240" cy="34290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10246" name="Picture 6" descr="C:\Users\Admin\Desktop\все гагарина\благодарность педагог\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2" y="3071810"/>
            <a:ext cx="2357454" cy="33575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8" name="Picture 4" descr="C:\Users\Admin\Desktop\все гагарина\благодарность педагог\19ен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8992" y="1142984"/>
            <a:ext cx="2325147" cy="32861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10245" name="Picture 5" descr="C:\Users\Admin\Desktop\все гагарина\благодарность педагог\18е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662" y="3286124"/>
            <a:ext cx="2346020" cy="33156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\Desktop\все гагарина\благодарность педагог\19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28"/>
            <a:ext cx="2576081" cy="36407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11267" name="Picture 3" descr="C:\Users\Admin\Desktop\все гагарина\благодарность педагог\19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285728"/>
            <a:ext cx="2549765" cy="36036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11270" name="Picture 6" descr="C:\Users\Admin\Desktop\все гагарина\благодарность педагог\Scan_20230204_2119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143248"/>
            <a:ext cx="2476769" cy="35004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11272" name="Picture 8" descr="C:\Users\Admin\Desktop\все гагарина\благодарность педагог\Scan_20230204_2116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285728"/>
            <a:ext cx="2428892" cy="34327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11269" name="Picture 5" descr="C:\Users\Admin\Desktop\все гагарина\благодарность педагог\19к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8992" y="3071810"/>
            <a:ext cx="2492988" cy="35233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11271" name="Picture 7" descr="C:\Users\Admin\Desktop\все гагарина\благодарность педагог\Scan_20230204_2054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57950" y="3000372"/>
            <a:ext cx="2492078" cy="3571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Admin\Desktop\Благодарности\Гагарина Светлана Петровн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85728"/>
            <a:ext cx="2357454" cy="33341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sp>
        <p:nvSpPr>
          <p:cNvPr id="4" name="TextBox 3"/>
          <p:cNvSpPr txBox="1"/>
          <p:nvPr/>
        </p:nvSpPr>
        <p:spPr>
          <a:xfrm>
            <a:off x="3428992" y="285728"/>
            <a:ext cx="2313390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2020, 2021, 2022 гг.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2" name="Picture 4" descr="C:\Users\Admin\Desktop\все гагарина\благодарность педагог\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12" y="357166"/>
            <a:ext cx="2357454" cy="33318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12291" name="Picture 3" descr="C:\Users\Admin\Desktop\все гагарина\благодарность педагог\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68" y="857232"/>
            <a:ext cx="2148057" cy="30718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12293" name="Picture 5" descr="C:\Users\Admin\Desktop\все гагарина\благодарность педагог\Scan_20230204_2117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3143248"/>
            <a:ext cx="2357966" cy="33325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12294" name="Picture 6" descr="C:\Users\Admin\Desktop\все гагарина\благодарность педагог\22п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3071810"/>
            <a:ext cx="2272335" cy="32115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12290" name="Picture 2" descr="C:\Users\Admin\Desktop\все гагарина\благодарность педагог\2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28926" y="4071942"/>
            <a:ext cx="3571868" cy="25273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dmin\Desktop\гагарина 6\Scan_20230207_1658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428604"/>
            <a:ext cx="2857520" cy="40385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14339" name="Picture 3" descr="C:\Users\Admin\Desktop\гагарина 6\Scan_20230207_1715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1071546"/>
            <a:ext cx="2928958" cy="41395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14340" name="Picture 4" descr="C:\Users\Admin\Desktop\гагарина 6\Scan_20230207_1715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1857364"/>
            <a:ext cx="3043357" cy="43012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571472" y="214290"/>
            <a:ext cx="8229600" cy="135732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Критерий № 11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Наличие наград (грамот, благодарственных писем), полученных за работу в области культуры и искусства</a:t>
            </a:r>
            <a:endParaRPr lang="ru-RU" sz="20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(независимо от года получения)</a:t>
            </a:r>
            <a:endParaRPr lang="ru-RU" sz="20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cap="all" dirty="0">
              <a:ln w="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12800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642910" y="2000240"/>
          <a:ext cx="8072494" cy="4052196"/>
        </p:xfrm>
        <a:graphic>
          <a:graphicData uri="http://schemas.openxmlformats.org/drawingml/2006/table">
            <a:tbl>
              <a:tblPr/>
              <a:tblGrid>
                <a:gridCol w="455485"/>
                <a:gridCol w="4836332"/>
                <a:gridCol w="2780677"/>
              </a:tblGrid>
              <a:tr h="3159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№</a:t>
                      </a:r>
                      <a:endParaRPr lang="ru-RU" sz="11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Форма поощрения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 Дата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15992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Республиканский уровень</a:t>
                      </a:r>
                      <a:endParaRPr lang="ru-RU" sz="18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533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Почётная грамота Министерства культуры Республики Мордовия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        2008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   г. Саранск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33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Гранд Главы   Республики   Мордовия- в номинации </a:t>
                      </a: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Лучший преподаватель</a:t>
                      </a: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года дополнительного образования.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           2017 г.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     г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 Саранск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33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Почетная Грамота Государственного Собрания Республики Мордовия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         2018г.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  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г.</a:t>
                      </a:r>
                      <a:r>
                        <a:rPr lang="ru-RU" sz="14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Саранск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97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Благодарственное письмо Главы Республики Мордовии</a:t>
                      </a:r>
                      <a:endParaRPr lang="ru-RU" sz="140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        2018г.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   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г. Саранск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992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Городской уровень</a:t>
                      </a:r>
                      <a:endParaRPr lang="ru-RU" sz="18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533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Благодарственное письмо Администрации  городского округа Саранск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      2022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  г. Саранск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36193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048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dmin\Desktop\гагарина 6\Scan_20230207_171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357166"/>
            <a:ext cx="2476786" cy="35004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2" name="Picture 4" descr="C:\Users\Admin\Desktop\все гагарина\благодарность педагог\18ы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85728"/>
            <a:ext cx="2473611" cy="34959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3" name="Picture 2" descr="C:\Users\Admin\Desktop\Благодарности\Scan_20230119_2002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0298" y="2643182"/>
            <a:ext cx="2500330" cy="35337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pic>
        <p:nvPicPr>
          <p:cNvPr id="15363" name="Picture 3" descr="C:\Users\Admin\Desktop\надо\надо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2571744"/>
            <a:ext cx="2579212" cy="36433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07504" y="188640"/>
            <a:ext cx="8892480" cy="72008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Посещение преподавателем семинаров, конференций, открытых уроков</a:t>
            </a:r>
            <a:endParaRPr lang="ru-RU" sz="2000" b="1" cap="all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28596" y="1357298"/>
          <a:ext cx="8358246" cy="4611733"/>
        </p:xfrm>
        <a:graphic>
          <a:graphicData uri="http://schemas.openxmlformats.org/drawingml/2006/table">
            <a:tbl>
              <a:tblPr/>
              <a:tblGrid>
                <a:gridCol w="428628"/>
                <a:gridCol w="2143139"/>
                <a:gridCol w="2257348"/>
                <a:gridCol w="2112478"/>
                <a:gridCol w="1416653"/>
              </a:tblGrid>
              <a:tr h="5198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№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0079" marR="200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Форма обучения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0079" marR="200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Тема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0079" marR="200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Срок и место проведения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0079" marR="200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Участие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0079" marR="200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8324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20079" marR="200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Республиканский методический семинар </a:t>
                      </a:r>
                    </a:p>
                  </a:txBody>
                  <a:tcPr marL="20079" marR="200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«Современный урок: методы развития творческих способностей»</a:t>
                      </a:r>
                    </a:p>
                  </a:txBody>
                  <a:tcPr marL="20079" marR="200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01 февраля 2018г. НБ им.А.С.Пушкина  РМ</a:t>
                      </a:r>
                    </a:p>
                  </a:txBody>
                  <a:tcPr marL="20079" marR="200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Слушатель</a:t>
                      </a:r>
                    </a:p>
                  </a:txBody>
                  <a:tcPr marL="20079" marR="200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099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20079" marR="200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Городской семинар </a:t>
                      </a:r>
                    </a:p>
                  </a:txBody>
                  <a:tcPr marL="20079" marR="200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Заседание секции преподавателей теоретических дисциплин ДХШ и ДШИ.</a:t>
                      </a:r>
                    </a:p>
                  </a:txBody>
                  <a:tcPr marL="20079" marR="200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 апреля 2018 г. МБУДО «ДХШ №1» им. П.Ф. Рябова </a:t>
                      </a:r>
                    </a:p>
                  </a:txBody>
                  <a:tcPr marL="20079" marR="200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Слушатель</a:t>
                      </a:r>
                    </a:p>
                  </a:txBody>
                  <a:tcPr marL="20079" marR="200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49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20079" marR="200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Республиканский методический семинар</a:t>
                      </a:r>
                    </a:p>
                  </a:txBody>
                  <a:tcPr marL="20079" marR="200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«Традиции и современная педагогическая практика»</a:t>
                      </a:r>
                    </a:p>
                  </a:txBody>
                  <a:tcPr marL="20079" marR="200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06февраля 2019г.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СХУ им. Ф.В. Сычкова</a:t>
                      </a:r>
                    </a:p>
                  </a:txBody>
                  <a:tcPr marL="20079" marR="200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Слушатель</a:t>
                      </a:r>
                    </a:p>
                  </a:txBody>
                  <a:tcPr marL="20079" marR="200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49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20079" marR="200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Республиканский методический семинар</a:t>
                      </a:r>
                    </a:p>
                  </a:txBody>
                  <a:tcPr marL="20079" marR="200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«Традиции и современная педагогическая практика»</a:t>
                      </a:r>
                    </a:p>
                  </a:txBody>
                  <a:tcPr marL="20079" marR="200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 февраля 2020г.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СХУ им. Ф.В. Сычкова</a:t>
                      </a:r>
                    </a:p>
                  </a:txBody>
                  <a:tcPr marL="20079" marR="200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Слушатель</a:t>
                      </a:r>
                    </a:p>
                  </a:txBody>
                  <a:tcPr marL="20079" marR="200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96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20079" marR="200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Международный форум, онлайн</a:t>
                      </a:r>
                    </a:p>
                  </a:txBody>
                  <a:tcPr marL="20079" marR="200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VII Международный форум Союза педагогов-художников</a:t>
                      </a:r>
                    </a:p>
                  </a:txBody>
                  <a:tcPr marL="20079" marR="200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Москва</a:t>
                      </a:r>
                    </a:p>
                  </a:txBody>
                  <a:tcPr marL="20079" marR="200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Слушатель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Диплом №12-211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25.03-25.05.2020г.</a:t>
                      </a:r>
                    </a:p>
                  </a:txBody>
                  <a:tcPr marL="20079" marR="200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8087442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07504" y="188640"/>
            <a:ext cx="8892480" cy="72008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Посещение преподавателем семинаров, конференций, открытых уроков</a:t>
            </a:r>
            <a:endParaRPr lang="ru-RU" sz="2000" b="1" cap="all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28595" y="1397000"/>
          <a:ext cx="8286809" cy="5152644"/>
        </p:xfrm>
        <a:graphic>
          <a:graphicData uri="http://schemas.openxmlformats.org/drawingml/2006/table">
            <a:tbl>
              <a:tblPr/>
              <a:tblGrid>
                <a:gridCol w="571505"/>
                <a:gridCol w="2063540"/>
                <a:gridCol w="2172763"/>
                <a:gridCol w="1978803"/>
                <a:gridCol w="1500198"/>
              </a:tblGrid>
              <a:tr h="17281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156" marR="37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Республиканский методический семинар</a:t>
                      </a:r>
                    </a:p>
                  </a:txBody>
                  <a:tcPr marL="37156" marR="37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Доклад-сообщение «Сохранение народных традиций вышивки и бисероплетения в республике Мордовия, на занятиях в Детской художественной школе№2, декоративно-прикладного отделения»</a:t>
                      </a:r>
                    </a:p>
                  </a:txBody>
                  <a:tcPr marL="37156" marR="37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МБУДО «ДХШ №1» им. П.Ф. Рябова</a:t>
                      </a:r>
                    </a:p>
                  </a:txBody>
                  <a:tcPr marL="37156" marR="37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Выступление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Сентябрь 2020</a:t>
                      </a:r>
                    </a:p>
                  </a:txBody>
                  <a:tcPr marL="37156" marR="37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93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156" marR="37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Круглый стол, онлайн-заседание</a:t>
                      </a:r>
                    </a:p>
                  </a:txBody>
                  <a:tcPr marL="37156" marR="37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«Непрерывное художественное образование в новой системе воспитания обучающихся в 2020-2021 учебном году»</a:t>
                      </a:r>
                    </a:p>
                  </a:txBody>
                  <a:tcPr marL="37156" marR="37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 сентября 2020г. МЦРКПО Управление непрерывного художественного образования Международный союз художников - педагогов. г.Москва</a:t>
                      </a:r>
                    </a:p>
                  </a:txBody>
                  <a:tcPr marL="37156" marR="37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Слушатель</a:t>
                      </a:r>
                    </a:p>
                  </a:txBody>
                  <a:tcPr marL="37156" marR="37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76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156" marR="37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Республиканский методический семинар</a:t>
                      </a:r>
                    </a:p>
                  </a:txBody>
                  <a:tcPr marL="37156" marR="37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«Методика преподавания предметов живописного направления в ДХШ и ДШИ»</a:t>
                      </a:r>
                    </a:p>
                  </a:txBody>
                  <a:tcPr marL="37156" marR="37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15.02.2022г.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МБУДО «ДХШ №1» им. П.Ф. Рябова</a:t>
                      </a:r>
                    </a:p>
                  </a:txBody>
                  <a:tcPr marL="37156" marR="37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Слушатель</a:t>
                      </a:r>
                    </a:p>
                  </a:txBody>
                  <a:tcPr marL="37156" marR="37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80874423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7637</TotalTime>
  <Words>5748</Words>
  <Application>Microsoft Office PowerPoint</Application>
  <PresentationFormat>Экран (4:3)</PresentationFormat>
  <Paragraphs>1351</Paragraphs>
  <Slides>75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75</vt:i4>
      </vt:variant>
    </vt:vector>
  </HeadingPairs>
  <TitlesOfParts>
    <vt:vector size="76" baseType="lpstr">
      <vt:lpstr>Тема Office</vt:lpstr>
      <vt:lpstr>Министерство образования РМ  ПОРТФОЛИО ГАГАРИНА СВЕТЛАНА ПЕТРОВНА ПРЕПОДАВАТЕЛЯ МБУДО «ДЕТСКАЯ ХУДОЖЕСТВЕННАЯ ШКОЛА №2»    </vt:lpstr>
      <vt:lpstr>ДИПЛОМЫ </vt:lpstr>
      <vt:lpstr>ХАРАКТЕРИСТИКА  - ПРЕДСТАВЛЕНИЕ</vt:lpstr>
      <vt:lpstr>ХАРАКТЕРИСТИКА - ПРЕДСТАВЛЕНИЕ</vt:lpstr>
      <vt:lpstr>ХАРАКТЕРИСТИКА - ПРЕДСТАВЛЕНИЕ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Admin</cp:lastModifiedBy>
  <cp:revision>320</cp:revision>
  <dcterms:created xsi:type="dcterms:W3CDTF">2013-12-06T13:30:31Z</dcterms:created>
  <dcterms:modified xsi:type="dcterms:W3CDTF">2023-02-08T10:38:49Z</dcterms:modified>
</cp:coreProperties>
</file>