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50"/>
  </p:notesMasterIdLst>
  <p:sldIdLst>
    <p:sldId id="256" r:id="rId2"/>
    <p:sldId id="381" r:id="rId3"/>
    <p:sldId id="341" r:id="rId4"/>
    <p:sldId id="426" r:id="rId5"/>
    <p:sldId id="405" r:id="rId6"/>
    <p:sldId id="380" r:id="rId7"/>
    <p:sldId id="427" r:id="rId8"/>
    <p:sldId id="343" r:id="rId9"/>
    <p:sldId id="345" r:id="rId10"/>
    <p:sldId id="382" r:id="rId11"/>
    <p:sldId id="346" r:id="rId12"/>
    <p:sldId id="431" r:id="rId13"/>
    <p:sldId id="416" r:id="rId14"/>
    <p:sldId id="347" r:id="rId15"/>
    <p:sldId id="348" r:id="rId16"/>
    <p:sldId id="352" r:id="rId17"/>
    <p:sldId id="349" r:id="rId18"/>
    <p:sldId id="383" r:id="rId19"/>
    <p:sldId id="419" r:id="rId20"/>
    <p:sldId id="354" r:id="rId21"/>
    <p:sldId id="355" r:id="rId22"/>
    <p:sldId id="429" r:id="rId23"/>
    <p:sldId id="357" r:id="rId24"/>
    <p:sldId id="358" r:id="rId25"/>
    <p:sldId id="361" r:id="rId26"/>
    <p:sldId id="362" r:id="rId27"/>
    <p:sldId id="432" r:id="rId28"/>
    <p:sldId id="364" r:id="rId29"/>
    <p:sldId id="388" r:id="rId30"/>
    <p:sldId id="365" r:id="rId31"/>
    <p:sldId id="411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401" r:id="rId40"/>
    <p:sldId id="395" r:id="rId41"/>
    <p:sldId id="374" r:id="rId42"/>
    <p:sldId id="402" r:id="rId43"/>
    <p:sldId id="428" r:id="rId44"/>
    <p:sldId id="379" r:id="rId45"/>
    <p:sldId id="418" r:id="rId46"/>
    <p:sldId id="403" r:id="rId47"/>
    <p:sldId id="400" r:id="rId48"/>
    <p:sldId id="396" r:id="rId4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615" autoAdjust="0"/>
  </p:normalViewPr>
  <p:slideViewPr>
    <p:cSldViewPr snapToGrid="0">
      <p:cViewPr varScale="1">
        <p:scale>
          <a:sx n="76" d="100"/>
          <a:sy n="76" d="100"/>
        </p:scale>
        <p:origin x="48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8" d="100"/>
          <a:sy n="38" d="100"/>
        </p:scale>
        <p:origin x="-221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5F0A6C-5570-44F2-BFCA-1BC08908E653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E7FB169-DB63-4F81-B37D-691BA801E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75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4BC1ED-6A58-4286-81DE-C804B8C80E4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18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5121AC-02F0-4B04-8284-8ED8318AC84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5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FDC3F-0B1B-4058-AB63-1869F7813F27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863DF-D881-45AF-98F0-7D7D6A326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AE88-265B-4122-943A-2830646FC485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9AAC0-A2C4-4972-8763-DE75467AA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11D33-B420-4B2E-A6C1-00A8E5C11CC0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28DB5-F70F-41BD-A0B5-8942E4D78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B5788-D4F3-41DE-8736-1E512130E4FF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17239-A6DA-453F-9576-C0F49318B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8D133-DAA5-4934-9811-471ADC5B1FA6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59483-5A22-48EC-90E2-7E40682D8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D27AC-3AE0-4CAE-95B7-55E2BB24E1FB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740D7-46C7-46B7-8145-D6F93FACA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C7BAC-A7D3-44A1-8E24-DAF11D501854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94396-FB8E-4D0D-8D15-31BED19D82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EA97-5EF4-4126-A5E8-955F65F868D0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8A3FE-1E95-4F39-8AB4-1358D50BBB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8144A-2498-46CB-B6DE-EE3046DB963C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F492F-0927-4D13-AA9D-19D12220A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98BA1-AB63-424C-9ACC-BEF018C9851A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31433-8C6A-44D3-A59B-CD6CB1F17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Ctr="1"/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8AF54-BFC5-4BF8-9B1D-D81DA0418586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863" y="6235700"/>
            <a:ext cx="5124450" cy="320675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1FB44-5FBD-4B60-89A6-40A5ADCB6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FF6FF051-0B62-4035-AA00-8F97C4594264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863" y="6235700"/>
            <a:ext cx="5124450" cy="320675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8C1C8-C800-4437-81B4-672EEC71AD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AF4"/>
            </a:gs>
            <a:gs pos="74001">
              <a:srgbClr val="FBD599"/>
            </a:gs>
            <a:gs pos="83000">
              <a:srgbClr val="FBD599"/>
            </a:gs>
            <a:gs pos="100000">
              <a:srgbClr val="FCE3B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0438" y="965200"/>
            <a:ext cx="7731125" cy="11874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30438" y="2638425"/>
            <a:ext cx="773112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613" y="6238875"/>
            <a:ext cx="2754312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alpha val="7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996A35-66FD-46E9-9371-316BE7B7D1F6}" type="datetimeFigureOut">
              <a:rPr lang="ru-RU"/>
              <a:pPr>
                <a:defRPr/>
              </a:pPr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5700"/>
            <a:ext cx="5900738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alpha val="7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488" y="6218238"/>
            <a:ext cx="366712" cy="36512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spc="0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610D5B-D823-4682-A202-F313CEF10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5" r:id="rId2"/>
    <p:sldLayoutId id="2147483857" r:id="rId3"/>
    <p:sldLayoutId id="2147483854" r:id="rId4"/>
    <p:sldLayoutId id="2147483853" r:id="rId5"/>
    <p:sldLayoutId id="2147483852" r:id="rId6"/>
    <p:sldLayoutId id="2147483851" r:id="rId7"/>
    <p:sldLayoutId id="2147483858" r:id="rId8"/>
    <p:sldLayoutId id="2147483859" r:id="rId9"/>
    <p:sldLayoutId id="2147483850" r:id="rId10"/>
    <p:sldLayoutId id="2147483849" r:id="rId11"/>
    <p:sldLayoutId id="2147483848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 cap="all" spc="200">
          <a:solidFill>
            <a:srgbClr val="26262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itchFamily="34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4572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6858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9144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11430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/>
          </p:cNvPr>
          <p:cNvSpPr/>
          <p:nvPr/>
        </p:nvSpPr>
        <p:spPr>
          <a:xfrm>
            <a:off x="204788" y="495300"/>
            <a:ext cx="8883650" cy="3643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088" y="506413"/>
            <a:ext cx="9023350" cy="3477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первую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квалификационную категорию воспитателя</a:t>
            </a: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МАДОУ «Центр развития ребёнка – </a:t>
            </a: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сад №14» г. о. Саранск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Сергеевой Татьяны Николаевны</a:t>
            </a: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322263" y="3951288"/>
            <a:ext cx="87661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МГПИ им. М.Е. </a:t>
            </a:r>
            <a:r>
              <a:rPr lang="ru-RU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Диплом: ДВС №1157250 </a:t>
            </a:r>
          </a:p>
          <a:p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выдачи: 22.06.2002 г.</a:t>
            </a:r>
          </a:p>
          <a:p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: ГБУ ДПО «Мордовский республиканский институт образования» по программе «Педагогика и методика дошкольного образования» 01.06.2018 г.</a:t>
            </a:r>
          </a:p>
          <a:p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20 лет.</a:t>
            </a:r>
          </a:p>
          <a:p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6 лет.</a:t>
            </a:r>
          </a:p>
          <a:p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данном учреждении: 4 года.</a:t>
            </a:r>
          </a:p>
          <a:p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воспитатель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8729915" y="506413"/>
            <a:ext cx="3078335" cy="3748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6"/>
          <p:cNvSpPr txBox="1">
            <a:spLocks noChangeArrowheads="1"/>
          </p:cNvSpPr>
          <p:nvPr/>
        </p:nvSpPr>
        <p:spPr bwMode="auto">
          <a:xfrm>
            <a:off x="5003800" y="71438"/>
            <a:ext cx="6094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1000">
              <a:latin typeface="Corbe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6CB96C0-AC36-4AA3-BA32-5FEE451B0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012" y="467239"/>
            <a:ext cx="4176223" cy="60208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3"/>
          <p:cNvSpPr txBox="1">
            <a:spLocks noChangeArrowheads="1"/>
          </p:cNvSpPr>
          <p:nvPr/>
        </p:nvSpPr>
        <p:spPr bwMode="auto">
          <a:xfrm>
            <a:off x="4241190" y="157163"/>
            <a:ext cx="6094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1000" dirty="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6077" y="799306"/>
            <a:ext cx="3979863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936260"/>
            <a:ext cx="3798887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3"/>
          <p:cNvSpPr txBox="1">
            <a:spLocks noChangeArrowheads="1"/>
          </p:cNvSpPr>
          <p:nvPr/>
        </p:nvSpPr>
        <p:spPr bwMode="auto">
          <a:xfrm>
            <a:off x="4241190" y="157163"/>
            <a:ext cx="6094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1000" dirty="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7DB6444-7BCF-42C0-A273-B6A3E9D2F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49" y="527050"/>
            <a:ext cx="4298053" cy="59319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1728DC-F9D7-403B-BBC1-C491AA722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99" y="504129"/>
            <a:ext cx="4176122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9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2"/>
          <p:cNvSpPr txBox="1">
            <a:spLocks noChangeArrowheads="1"/>
          </p:cNvSpPr>
          <p:nvPr/>
        </p:nvSpPr>
        <p:spPr bwMode="auto">
          <a:xfrm>
            <a:off x="4503738" y="165100"/>
            <a:ext cx="609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100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E1AEA56-0698-43A7-81D6-13FA55582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863" y="633817"/>
            <a:ext cx="4072481" cy="58221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CCF50C-443B-4404-A286-3512D009D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74" y="633816"/>
            <a:ext cx="4066384" cy="58221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98525" y="1014413"/>
            <a:ext cx="10394950" cy="3175000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</a:p>
        </p:txBody>
      </p:sp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898525" y="4367213"/>
            <a:ext cx="103949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Заочные/дистанционные мероприятия – 2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3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3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 -5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7"/>
          <p:cNvSpPr txBox="1">
            <a:spLocks noChangeArrowheads="1"/>
          </p:cNvSpPr>
          <p:nvPr/>
        </p:nvSpPr>
        <p:spPr bwMode="auto">
          <a:xfrm>
            <a:off x="284163" y="138113"/>
            <a:ext cx="11623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1000">
              <a:latin typeface="Corbel" pitchFamily="34" charset="0"/>
            </a:endParaRPr>
          </a:p>
        </p:txBody>
      </p:sp>
      <p:pic>
        <p:nvPicPr>
          <p:cNvPr id="33795" name="Picture 3" descr="IMG_20221212_0015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9175" y="560388"/>
            <a:ext cx="4060825" cy="5888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5"/>
          <p:cNvSpPr txBox="1">
            <a:spLocks noChangeArrowheads="1"/>
          </p:cNvSpPr>
          <p:nvPr/>
        </p:nvSpPr>
        <p:spPr bwMode="auto">
          <a:xfrm>
            <a:off x="688975" y="149225"/>
            <a:ext cx="10939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>
              <a:latin typeface="Corbel" pitchFamily="34" charset="0"/>
            </a:endParaRP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177" y="824520"/>
            <a:ext cx="3584482" cy="542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5FFB612-4266-4773-B81C-0778CA044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905" y="824520"/>
            <a:ext cx="3584482" cy="53905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AAFA70-FBFB-406D-A04E-58708DB4D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294" y="855664"/>
            <a:ext cx="3516505" cy="539054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5"/>
          <p:cNvSpPr txBox="1">
            <a:spLocks noChangeArrowheads="1"/>
          </p:cNvSpPr>
          <p:nvPr/>
        </p:nvSpPr>
        <p:spPr bwMode="auto">
          <a:xfrm>
            <a:off x="700088" y="66675"/>
            <a:ext cx="1097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>
              <a:latin typeface="Corbe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2BFA9B8-D68F-4369-8575-A7213466D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0" y="1458915"/>
            <a:ext cx="5352752" cy="41822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BFA805-452C-4A04-94DA-591C4EF09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845" y="813456"/>
            <a:ext cx="3987130" cy="57856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4"/>
          <p:cNvSpPr txBox="1">
            <a:spLocks noChangeArrowheads="1"/>
          </p:cNvSpPr>
          <p:nvPr/>
        </p:nvSpPr>
        <p:spPr bwMode="auto">
          <a:xfrm>
            <a:off x="831850" y="46038"/>
            <a:ext cx="11042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>
              <a:latin typeface="Corbe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3D03EF7-3279-4D4D-80B4-0CDA6E974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317" y="584969"/>
            <a:ext cx="3749365" cy="56880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48FEBA-83FB-4775-9D68-D2E2B40DB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860" y="584967"/>
            <a:ext cx="3974937" cy="56880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FF252F-B325-45C2-BAF0-05790EDDC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03" y="584968"/>
            <a:ext cx="3901778" cy="56880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4"/>
          <p:cNvSpPr txBox="1">
            <a:spLocks noChangeArrowheads="1"/>
          </p:cNvSpPr>
          <p:nvPr/>
        </p:nvSpPr>
        <p:spPr bwMode="auto">
          <a:xfrm>
            <a:off x="304800" y="0"/>
            <a:ext cx="11514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>
              <a:latin typeface="Corbel" pitchFamily="34" charset="0"/>
            </a:endParaRPr>
          </a:p>
        </p:txBody>
      </p:sp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4313" y="1130673"/>
            <a:ext cx="5500687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31863" y="947738"/>
            <a:ext cx="10328275" cy="4962525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аттестационного педагогического опыта на сайте МАДОУ «Центр развития ребенка – детский сад №14»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https://ds14sar.schoolrm.ru/sveden/employees/11122/367673/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1627188" y="4189413"/>
            <a:ext cx="1841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Corbe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3438" y="1050925"/>
            <a:ext cx="10525125" cy="3297238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833438" y="4646613"/>
            <a:ext cx="10525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Интернет – 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/>
          </p:cNvPr>
          <p:cNvSpPr txBox="1"/>
          <p:nvPr/>
        </p:nvSpPr>
        <p:spPr>
          <a:xfrm>
            <a:off x="3178175" y="0"/>
            <a:ext cx="115268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cap="all" spc="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2205" y="804863"/>
            <a:ext cx="3568700" cy="569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09BA10-964F-455E-92CF-86F5E5797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4" y="766390"/>
            <a:ext cx="3772426" cy="53156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805E11F-D717-4FCB-A13F-C05E3FD73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17" y="766391"/>
            <a:ext cx="3791479" cy="53252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8E9C8EC-7C87-4038-955F-0DE3E201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61" y="786184"/>
            <a:ext cx="378142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29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27100" y="925513"/>
            <a:ext cx="10337800" cy="3114675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927100" y="4319588"/>
            <a:ext cx="103378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/>
          </p:cNvPr>
          <p:cNvSpPr txBox="1"/>
          <p:nvPr/>
        </p:nvSpPr>
        <p:spPr>
          <a:xfrm>
            <a:off x="266700" y="96838"/>
            <a:ext cx="11658600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cap="all" spc="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1400" dirty="0">
              <a:latin typeface="+mn-lt"/>
              <a:cs typeface="+mn-cs"/>
            </a:endParaRPr>
          </a:p>
        </p:txBody>
      </p:sp>
      <p:pic>
        <p:nvPicPr>
          <p:cNvPr id="43010" name="Picture 4" descr="IMG_20221212_0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537" y="1111250"/>
            <a:ext cx="3572764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B9998BF-B2E0-4C26-B156-2C5B99B7A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659" y="1111250"/>
            <a:ext cx="3918520" cy="54340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8654F8-45E8-4192-BB1F-FC45906B0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346" y="1111250"/>
            <a:ext cx="3487214" cy="54340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41388" y="1128713"/>
            <a:ext cx="10309225" cy="3387725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</a:p>
        </p:txBody>
      </p:sp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941388" y="4702175"/>
            <a:ext cx="10309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организации – 3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3"/>
          <p:cNvSpPr txBox="1">
            <a:spLocks noChangeArrowheads="1"/>
          </p:cNvSpPr>
          <p:nvPr/>
        </p:nvSpPr>
        <p:spPr bwMode="auto">
          <a:xfrm>
            <a:off x="2767013" y="230188"/>
            <a:ext cx="6424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>
              <a:latin typeface="Corbe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4A66B7D-0E37-4F6F-92A2-3B5EB99D0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89" y="777974"/>
            <a:ext cx="3809623" cy="56941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DDCFB5C-8D08-4754-BC24-F116E1BCB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595" y="777974"/>
            <a:ext cx="3492809" cy="56941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9F2F970-BF37-463A-BBD3-E99132E40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588" y="777974"/>
            <a:ext cx="3492809" cy="56941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A73AE6-F54D-48CA-80FD-41982D37B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995" y="930374"/>
            <a:ext cx="3492809" cy="56941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3"/>
          <p:cNvSpPr txBox="1">
            <a:spLocks noChangeArrowheads="1"/>
          </p:cNvSpPr>
          <p:nvPr/>
        </p:nvSpPr>
        <p:spPr bwMode="auto">
          <a:xfrm>
            <a:off x="2767013" y="230188"/>
            <a:ext cx="6424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>
              <a:latin typeface="Corbe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AE120C-59F3-4083-81CE-B38D3F73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620" y="741879"/>
            <a:ext cx="3584759" cy="56941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3B623EB-0B7F-4727-9672-653010237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382" y="741879"/>
            <a:ext cx="3584759" cy="56941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8C29F7C-517D-47EA-8684-4776AD02F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59" y="741879"/>
            <a:ext cx="3584758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52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201738" y="1065213"/>
            <a:ext cx="9788525" cy="3535362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3049588" y="292100"/>
            <a:ext cx="6092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>
              <a:latin typeface="Corbel" pitchFamily="34" charset="0"/>
            </a:endParaRPr>
          </a:p>
        </p:txBody>
      </p:sp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4194175" y="708025"/>
          <a:ext cx="4010025" cy="581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2" name="Acrobat Document" r:id="rId3" imgW="5144218" imgH="7430537" progId="AcroExch.Document.DC">
                  <p:embed/>
                </p:oleObj>
              </mc:Choice>
              <mc:Fallback>
                <p:oleObj name="Acrobat Document" r:id="rId3" imgW="5144218" imgH="7430537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4175" y="708025"/>
                        <a:ext cx="4010025" cy="581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016000" y="1077913"/>
            <a:ext cx="10160000" cy="3568700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1016000" y="4935538"/>
            <a:ext cx="1016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организации –1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уровень-3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033463" y="925513"/>
            <a:ext cx="10125075" cy="3367087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TextBox 4"/>
          <p:cNvSpPr txBox="1">
            <a:spLocks noChangeArrowheads="1"/>
          </p:cNvSpPr>
          <p:nvPr/>
        </p:nvSpPr>
        <p:spPr bwMode="auto">
          <a:xfrm>
            <a:off x="349250" y="0"/>
            <a:ext cx="11109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педагогических сообществах, в жюри конкурсов</a:t>
            </a:r>
            <a:endParaRPr lang="ru-RU">
              <a:latin typeface="Corbe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CE732BE-7CC0-4821-9E85-9CD47B10C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178" y="733425"/>
            <a:ext cx="4081060" cy="57188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108075" y="812800"/>
            <a:ext cx="9975850" cy="1644650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</p:txBody>
      </p:sp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1184275" y="2705100"/>
            <a:ext cx="99758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Corbel" pitchFamily="34" charset="0"/>
              </a:rPr>
              <a:t>-</a:t>
            </a:r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системы воспитательной работы;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-наличие качественной, эстетически оформленной текущей документации;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-организация индивидуального подхода;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-снижение простудной заболеваемости воспитанников;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-отлаженная система взаимодействия с родителями ;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-отсутствие жалоб и обращений родителей на неправомерные действия;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-реализация здоровье сберегающих технологий в воспитательном процессе;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-духовно-нравственное воспитание и народные традиции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/>
          <p:cNvSpPr txBox="1">
            <a:spLocks noChangeArrowheads="1"/>
          </p:cNvSpPr>
          <p:nvPr/>
        </p:nvSpPr>
        <p:spPr bwMode="auto">
          <a:xfrm>
            <a:off x="3455988" y="215900"/>
            <a:ext cx="6094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2000">
              <a:latin typeface="Corbel" pitchFamily="34" charset="0"/>
            </a:endParaRPr>
          </a:p>
        </p:txBody>
      </p:sp>
      <p:pic>
        <p:nvPicPr>
          <p:cNvPr id="58370" name="Picture 3" descr="IMG_20221212_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4150" y="700088"/>
            <a:ext cx="4679950" cy="585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 descr="IMG_20221212_0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1925" y="771525"/>
            <a:ext cx="4470400" cy="57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160463" y="1128713"/>
            <a:ext cx="9871075" cy="1719262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</p:txBody>
      </p:sp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1160463" y="3095625"/>
            <a:ext cx="98710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Corbel" pitchFamily="34" charset="0"/>
              </a:rPr>
              <a:t>-</a:t>
            </a:r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систематическое проведение родительских собраний;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-проведение экскурсий ,образовательных  путешествий с детьми; проведение совместных конкурсов, выставок;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1"/>
          <p:cNvSpPr txBox="1">
            <a:spLocks noChangeArrowheads="1"/>
          </p:cNvSpPr>
          <p:nvPr/>
        </p:nvSpPr>
        <p:spPr bwMode="auto">
          <a:xfrm>
            <a:off x="3511550" y="4763"/>
            <a:ext cx="609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>
              <a:latin typeface="Corbe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B0B2EE-F79B-42B5-BFC5-C8875A3D4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462" y="695459"/>
            <a:ext cx="3556066" cy="54616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AD9F8-C48B-49A5-8185-06EFF4C23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444" y="695459"/>
            <a:ext cx="3556066" cy="54616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AE5AA4-265A-4C17-B165-7E314FDD3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85" y="695458"/>
            <a:ext cx="3646807" cy="54616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69963" y="993775"/>
            <a:ext cx="10252075" cy="4870450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4"/>
          <p:cNvSpPr txBox="1">
            <a:spLocks noChangeArrowheads="1"/>
          </p:cNvSpPr>
          <p:nvPr/>
        </p:nvSpPr>
        <p:spPr bwMode="auto">
          <a:xfrm>
            <a:off x="3475038" y="501650"/>
            <a:ext cx="60944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>
              <a:latin typeface="Corbel" pitchFamily="34" charset="0"/>
            </a:endParaRPr>
          </a:p>
        </p:txBody>
      </p:sp>
      <p:pic>
        <p:nvPicPr>
          <p:cNvPr id="63490" name="Picture 3" descr="IMG_20221212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2875" y="991892"/>
            <a:ext cx="3642952" cy="561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58D2F5-20CF-4C37-B39A-8FF852C13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73" y="991892"/>
            <a:ext cx="3906376" cy="56184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F3C841-7B20-4F98-AF5F-A9691C9C6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525" y="991892"/>
            <a:ext cx="3642952" cy="561845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87425" y="969963"/>
            <a:ext cx="10217150" cy="3268662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987425" y="4438650"/>
            <a:ext cx="102171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Порталы сети Интернет – 2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3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- 6 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3"/>
          <p:cNvSpPr txBox="1">
            <a:spLocks noChangeArrowheads="1"/>
          </p:cNvSpPr>
          <p:nvPr/>
        </p:nvSpPr>
        <p:spPr bwMode="auto">
          <a:xfrm>
            <a:off x="3563938" y="428625"/>
            <a:ext cx="60944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>
              <a:latin typeface="Corbel" pitchFamily="34" charset="0"/>
            </a:endParaRPr>
          </a:p>
        </p:txBody>
      </p:sp>
      <p:pic>
        <p:nvPicPr>
          <p:cNvPr id="65538" name="Picture 3" descr="IMG_20221212_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5225" y="814388"/>
            <a:ext cx="428625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/>
          </p:cNvPr>
          <p:cNvSpPr txBox="1"/>
          <p:nvPr/>
        </p:nvSpPr>
        <p:spPr>
          <a:xfrm>
            <a:off x="733425" y="169863"/>
            <a:ext cx="111934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cap="all" spc="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</a:t>
            </a:r>
            <a:endParaRPr lang="ru-RU" sz="1400" dirty="0">
              <a:latin typeface="+mn-lt"/>
              <a:cs typeface="+mn-cs"/>
            </a:endParaRPr>
          </a:p>
        </p:txBody>
      </p:sp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3048000" y="274638"/>
            <a:ext cx="668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>
              <a:latin typeface="Corbel" pitchFamily="34" charset="0"/>
            </a:endParaRPr>
          </a:p>
        </p:txBody>
      </p:sp>
      <p:pic>
        <p:nvPicPr>
          <p:cNvPr id="2355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5550" y="765175"/>
            <a:ext cx="434657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50" y="719138"/>
            <a:ext cx="4500563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6"/>
          <p:cNvSpPr txBox="1">
            <a:spLocks noChangeArrowheads="1"/>
          </p:cNvSpPr>
          <p:nvPr/>
        </p:nvSpPr>
        <p:spPr bwMode="auto">
          <a:xfrm>
            <a:off x="3268663" y="198438"/>
            <a:ext cx="609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>
              <a:latin typeface="Corbel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3" y="603250"/>
            <a:ext cx="3925887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4D8457D-6186-4D8D-BDB8-84C02672B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708" y="1321197"/>
            <a:ext cx="5688061" cy="460287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5"/>
          <p:cNvSpPr txBox="1">
            <a:spLocks noChangeArrowheads="1"/>
          </p:cNvSpPr>
          <p:nvPr/>
        </p:nvSpPr>
        <p:spPr bwMode="auto">
          <a:xfrm>
            <a:off x="3155950" y="296863"/>
            <a:ext cx="6092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000">
              <a:latin typeface="Corbel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6918" y="882650"/>
            <a:ext cx="4303713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68A7BE4-047B-420B-A0C8-389DD90D3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99" y="1556899"/>
            <a:ext cx="6273328" cy="425537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5"/>
          <p:cNvSpPr txBox="1">
            <a:spLocks noChangeArrowheads="1"/>
          </p:cNvSpPr>
          <p:nvPr/>
        </p:nvSpPr>
        <p:spPr bwMode="auto">
          <a:xfrm>
            <a:off x="3525838" y="185738"/>
            <a:ext cx="6092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>
              <a:latin typeface="Corbel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554038"/>
            <a:ext cx="4297363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9E4DAA1-77C1-41AD-883A-1A992D3A2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87" y="618409"/>
            <a:ext cx="4249280" cy="605385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5"/>
          <p:cNvSpPr txBox="1">
            <a:spLocks noChangeArrowheads="1"/>
          </p:cNvSpPr>
          <p:nvPr/>
        </p:nvSpPr>
        <p:spPr bwMode="auto">
          <a:xfrm>
            <a:off x="3525838" y="185738"/>
            <a:ext cx="6092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>
              <a:latin typeface="Corbel" pitchFamily="34" charset="0"/>
            </a:endParaRPr>
          </a:p>
        </p:txBody>
      </p:sp>
      <p:pic>
        <p:nvPicPr>
          <p:cNvPr id="78853" name="Picture 5" descr="Screenshot_20221207-072032_3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4992" y="688975"/>
            <a:ext cx="3786654" cy="5616576"/>
          </a:xfrm>
          <a:prstGeom prst="rect">
            <a:avLst/>
          </a:prstGeom>
          <a:noFill/>
        </p:spPr>
      </p:pic>
      <p:pic>
        <p:nvPicPr>
          <p:cNvPr id="78854" name="Picture 6" descr="Screenshot_20221207-072043_2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918" y="633413"/>
            <a:ext cx="3786655" cy="5672138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D8312F6-885A-44A5-B6CE-A890F1950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944" y="715728"/>
            <a:ext cx="3894138" cy="558982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323975" y="990600"/>
            <a:ext cx="9544050" cy="3248025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sp>
        <p:nvSpPr>
          <p:cNvPr id="69634" name="TextBox 2"/>
          <p:cNvSpPr txBox="1">
            <a:spLocks noChangeArrowheads="1"/>
          </p:cNvSpPr>
          <p:nvPr/>
        </p:nvSpPr>
        <p:spPr bwMode="auto">
          <a:xfrm>
            <a:off x="1176338" y="4460875"/>
            <a:ext cx="95456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Сайты и порталы сети Интернет – 2 </a:t>
            </a:r>
          </a:p>
          <a:p>
            <a:pPr algn="ctr"/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3</a:t>
            </a:r>
          </a:p>
          <a:p>
            <a:pPr algn="ctr"/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4   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Box 4"/>
          <p:cNvSpPr txBox="1">
            <a:spLocks noChangeArrowheads="1"/>
          </p:cNvSpPr>
          <p:nvPr/>
        </p:nvSpPr>
        <p:spPr bwMode="auto">
          <a:xfrm>
            <a:off x="4244975" y="214313"/>
            <a:ext cx="609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850" y="787400"/>
            <a:ext cx="3889375" cy="58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8398331-2833-4155-8BBE-52901C04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583" y="1501780"/>
            <a:ext cx="6218459" cy="416392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5"/>
          <p:cNvSpPr txBox="1">
            <a:spLocks noChangeArrowheads="1"/>
          </p:cNvSpPr>
          <p:nvPr/>
        </p:nvSpPr>
        <p:spPr bwMode="auto">
          <a:xfrm>
            <a:off x="4764088" y="266700"/>
            <a:ext cx="609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>
              <a:latin typeface="Corbel" pitchFamily="34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7396" y="836613"/>
            <a:ext cx="4249738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5CD1AA2-12BA-48DB-8786-3BA6F91D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416" y="844525"/>
            <a:ext cx="4102964" cy="568806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5"/>
          <p:cNvSpPr txBox="1">
            <a:spLocks noChangeArrowheads="1"/>
          </p:cNvSpPr>
          <p:nvPr/>
        </p:nvSpPr>
        <p:spPr bwMode="auto">
          <a:xfrm>
            <a:off x="4764088" y="161925"/>
            <a:ext cx="6096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>
              <a:latin typeface="Corbel" pitchFamily="34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638" y="1608138"/>
            <a:ext cx="5114925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2888" y="530225"/>
            <a:ext cx="4164012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87425" y="969963"/>
            <a:ext cx="10217150" cy="4918075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"/>
          <p:cNvPicPr>
            <a:picLocks noChangeAspect="1"/>
          </p:cNvPicPr>
          <p:nvPr/>
        </p:nvPicPr>
        <p:blipFill>
          <a:blip r:embed="rId2"/>
          <a:srcRect l="18053" t="14386" r="9557" b="20526"/>
          <a:stretch>
            <a:fillRect/>
          </a:stretch>
        </p:blipFill>
        <p:spPr bwMode="auto">
          <a:xfrm>
            <a:off x="5221288" y="1985963"/>
            <a:ext cx="6424612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6"/>
          <p:cNvPicPr>
            <a:picLocks noChangeAspect="1"/>
          </p:cNvPicPr>
          <p:nvPr/>
        </p:nvPicPr>
        <p:blipFill>
          <a:blip r:embed="rId3"/>
          <a:srcRect l="13750" t="11578" r="16096" b="14561"/>
          <a:stretch>
            <a:fillRect/>
          </a:stretch>
        </p:blipFill>
        <p:spPr bwMode="auto">
          <a:xfrm>
            <a:off x="631825" y="1068388"/>
            <a:ext cx="404812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/>
          </p:cNvPr>
          <p:cNvSpPr txBox="1"/>
          <p:nvPr/>
        </p:nvSpPr>
        <p:spPr>
          <a:xfrm>
            <a:off x="733425" y="169863"/>
            <a:ext cx="111934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cap="all" spc="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</a:t>
            </a:r>
            <a:endParaRPr lang="ru-RU" sz="1400" dirty="0">
              <a:latin typeface="+mn-lt"/>
              <a:cs typeface="+mn-cs"/>
            </a:endParaRP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3048000" y="274638"/>
            <a:ext cx="668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>
              <a:latin typeface="Corbe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5"/>
          <p:cNvSpPr txBox="1">
            <a:spLocks noChangeArrowheads="1"/>
          </p:cNvSpPr>
          <p:nvPr/>
        </p:nvSpPr>
        <p:spPr bwMode="auto">
          <a:xfrm>
            <a:off x="576263" y="192088"/>
            <a:ext cx="11242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100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25602" name="Рисунок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5300" y="741363"/>
            <a:ext cx="3929063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711200"/>
            <a:ext cx="4073525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7850" y="771525"/>
            <a:ext cx="3586163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5"/>
          <p:cNvSpPr txBox="1">
            <a:spLocks noChangeArrowheads="1"/>
          </p:cNvSpPr>
          <p:nvPr/>
        </p:nvSpPr>
        <p:spPr bwMode="auto">
          <a:xfrm>
            <a:off x="576263" y="192088"/>
            <a:ext cx="11242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100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26626" name="Picture 8" descr="IMG_20221212_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6488" y="874713"/>
            <a:ext cx="4348162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9" descr="IMG_20221212_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2988" y="828675"/>
            <a:ext cx="450215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12813" y="1368425"/>
            <a:ext cx="10366375" cy="4121150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090613" y="1185863"/>
            <a:ext cx="10010775" cy="3357562"/>
          </a:xfrm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1322388" y="4862513"/>
            <a:ext cx="9547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портале сайта Интернет –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Российский уровень-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Corbe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сылка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Посылка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5292</TotalTime>
  <Words>661</Words>
  <Application>Microsoft Office PowerPoint</Application>
  <PresentationFormat>Широкоэкранный</PresentationFormat>
  <Paragraphs>97</Paragraphs>
  <Slides>48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Arial</vt:lpstr>
      <vt:lpstr>Calibri</vt:lpstr>
      <vt:lpstr>Corbel</vt:lpstr>
      <vt:lpstr>Gill Sans MT</vt:lpstr>
      <vt:lpstr>Times New Roman</vt:lpstr>
      <vt:lpstr>Посылка</vt:lpstr>
      <vt:lpstr>Acrobat Document</vt:lpstr>
      <vt:lpstr>Презентация PowerPoint</vt:lpstr>
      <vt:lpstr>Представление аттестационного педагогического опыта на сайте МАДОУ «Центр развития ребенка – детский сад №14»  https://ds14sar.schoolrm.ru/sveden/employees/11122/367673/ 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 </vt:lpstr>
      <vt:lpstr>Презентация PowerPoint</vt:lpstr>
      <vt:lpstr>Презентация PowerPoint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Презентация PowerPoint</vt:lpstr>
      <vt:lpstr>8. Экспертная деятельность</vt:lpstr>
      <vt:lpstr>Презентация PowerPoint</vt:lpstr>
      <vt:lpstr>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10. Позитивные результаты работы с воспитанниками</vt:lpstr>
      <vt:lpstr>Презентация PowerPoint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130</cp:revision>
  <dcterms:created xsi:type="dcterms:W3CDTF">2020-05-26T11:15:20Z</dcterms:created>
  <dcterms:modified xsi:type="dcterms:W3CDTF">2023-01-11T05:13:27Z</dcterms:modified>
</cp:coreProperties>
</file>