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1"/>
  </p:notesMasterIdLst>
  <p:sldIdLst>
    <p:sldId id="340" r:id="rId2"/>
    <p:sldId id="258" r:id="rId3"/>
    <p:sldId id="257" r:id="rId4"/>
    <p:sldId id="342" r:id="rId5"/>
    <p:sldId id="259" r:id="rId6"/>
    <p:sldId id="344" r:id="rId7"/>
    <p:sldId id="345" r:id="rId8"/>
    <p:sldId id="346" r:id="rId9"/>
    <p:sldId id="313" r:id="rId10"/>
    <p:sldId id="319" r:id="rId11"/>
    <p:sldId id="318" r:id="rId12"/>
    <p:sldId id="317" r:id="rId13"/>
    <p:sldId id="316" r:id="rId14"/>
    <p:sldId id="315" r:id="rId15"/>
    <p:sldId id="314" r:id="rId16"/>
    <p:sldId id="321" r:id="rId17"/>
    <p:sldId id="323" r:id="rId18"/>
    <p:sldId id="325" r:id="rId19"/>
    <p:sldId id="329" r:id="rId20"/>
    <p:sldId id="338" r:id="rId21"/>
    <p:sldId id="327" r:id="rId22"/>
    <p:sldId id="331" r:id="rId23"/>
    <p:sldId id="334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347" r:id="rId35"/>
    <p:sldId id="270" r:id="rId36"/>
    <p:sldId id="271" r:id="rId37"/>
    <p:sldId id="272" r:id="rId38"/>
    <p:sldId id="277" r:id="rId39"/>
    <p:sldId id="278" r:id="rId40"/>
    <p:sldId id="279" r:id="rId41"/>
    <p:sldId id="280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33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90" autoAdjust="0"/>
  </p:normalViewPr>
  <p:slideViewPr>
    <p:cSldViewPr>
      <p:cViewPr varScale="1">
        <p:scale>
          <a:sx n="63" d="100"/>
          <a:sy n="63" d="100"/>
        </p:scale>
        <p:origin x="-17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5BF48-211C-4337-9AD0-18656008FC4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FA8AE-8EA0-4C7E-80B3-7D044B908E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22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A8AE-8EA0-4C7E-80B3-7D044B908EF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39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Текст: «Жили-были две белочки — брат и сестра. Брата звали Рыжик. Ты догадался, почему его так назвали? А какое еще имя можно придумать для рыжего бельчонка (Огонек, Рыжехвостик и т.д.). А сестричку звали Золотинка, потому что шубка у нее была золотисто- оранжевого цвета.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Рыжик был старшим братом, и Золотинка всегда и во всём старалась быть похожей на него.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раз пошли Рыжик и Золотинка за грибами. Рыжик прыгает по веткам, и Золотинка прыгает. Рыжик поскакал по земле, и Золотинка тоже… что сделала? ( поскакала ) по земле.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Рыжик нашел гриб, и Золотинка … что сделала? (нашла гриб). Прыгает Золотинка по земле и поет песенку: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«Я в лес пошла.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грибок … (нашла).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Рыжик в лес… (пошел).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Рыжик гриб… (нашел).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 лес… (пошли)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грибы… (нашли)»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Рыжик сорвал гриб, и Золотинка сорвала гриб.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Рыжик принес гриб домой в дупло, и Золотинка тоже…  ( принесла грибы домой) Они вместе — что сделали? (принесли грибы)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Рыжик вымыл гриб, и Золотинка тоже …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Рыжик высушил гриб, и Золотинка тоже…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получились у них сушеные грибы на зиму!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Сидят бельчата на веточке и  радостно поют: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«Мы в лес пошли.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грибы нашли.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грибы принесли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Засушили для зимы!»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A8AE-8EA0-4C7E-80B3-7D044B908EF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 загадки — описания гриба: Это гриб небольшой. Он всегда растет рядом с другими такими же грибами — как семейка. У гриба шляпка гладкая, оранжевая, с резным краем. А ножка у него тоненькая. Растет этот гриб в  смешанном лесу. Это гриб съедобный. Из него можно приготовить много вкусных блюд: (перечисление блюд, известных ребенку). Отгадайте, что это за гриб?» (лисичка)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загадки загадывает взрослый ребенку, а затем ребенок сможет загадать Вам подобные загадки. Если ему трудно построить текст загадки, то помогите малышу: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задавая начала фраз: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«У него шляпка какая? А ножка у него…. Это гриб…»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вопросами по картинкам — плану: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«Какая у этого гриба шляпка? Где он растет»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FA8AE-8EA0-4C7E-80B3-7D044B908EF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C2E98F-03C9-4B5B-A347-5EBF26521DDE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95EFF4-BC3C-467C-90A3-B4E71C6E6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19.radikal.ru/0810/f4/e5c8bbc15cd3.pn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img-fotki.yandex.ru/get/4514/lenivova-elena.121/0_6dbc5_e1dc8faa_X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riekule.edu.lv/biologija/10kl/images/biologija/itb_10_02_15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Наталья\Desktop\look.com.ua-26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628800"/>
            <a:ext cx="5976664" cy="25922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и упражнения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формированию лексико-грамматических категорий у дошкольников  с нарушениями речи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«Грибы»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5500702"/>
            <a:ext cx="64690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учитель-логопед СП «Детский сад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№50 комбинированного вида» Е.В.Лосева.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3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297" y="2276872"/>
            <a:ext cx="3398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спорю –  не белый,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я, братцы, попроще,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расту я обычно в берёзовой роще.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\Desktop\88a4ca49fc3ee125a731f59885773c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02058" y="1844824"/>
            <a:ext cx="467281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116685"/>
            <a:ext cx="209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подберёзовик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15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pic>
        <p:nvPicPr>
          <p:cNvPr id="4098" name="Picture 2" descr="C:\Users\Наталья\Desktop\3224119-fd24941233b059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9883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628800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Люблю 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белые,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Люблю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черные,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 неважен цвет 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Люблю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их соленые!</a:t>
            </a:r>
          </a:p>
        </p:txBody>
      </p:sp>
      <p:pic>
        <p:nvPicPr>
          <p:cNvPr id="4100" name="Picture 4" descr="C:\Users\Наталья\Desktop\chyornyj-gruzd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32125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50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204864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 красной шапочке расту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корней осиновых,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 узнаешь за версту,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Зовусь я ... </a:t>
            </a:r>
            <a:endParaRPr lang="ru-RU" sz="2400" dirty="0"/>
          </a:p>
        </p:txBody>
      </p:sp>
      <p:pic>
        <p:nvPicPr>
          <p:cNvPr id="3074" name="Picture 2" descr="C:\Users\Наталья\Desktop\0a204438a9418c919e79675f3346b0b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864" y="1860960"/>
            <a:ext cx="4390474" cy="32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09692" y="3312859"/>
            <a:ext cx="19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21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83165" y="1947887"/>
            <a:ext cx="33843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грибов дружней, чем эти, – знают взрослые и дети, 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пеньках растут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лесу,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веснушки на носу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талья\Desktop\79798885_110611_2317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9773" y="1901577"/>
            <a:ext cx="4703392" cy="33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821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4780" y="43651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 мышонок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липкий гриб,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мышонок и прилип.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Ай-ай-ай, ай-ай-ай!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Мама, мама, вырyчай!</a:t>
            </a:r>
          </a:p>
        </p:txBody>
      </p:sp>
      <p:pic>
        <p:nvPicPr>
          <p:cNvPr id="4098" name="Picture 2" descr="C:\Users\Наталья\Desktop\масленок-настоящий-e13649288983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9126" y="1436773"/>
            <a:ext cx="3031308" cy="28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gri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3928722" cy="288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2305" y="4941168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маслёнок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6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366" y="227687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опавшие листочки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спрятались грибочки.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хитрые сестрички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желтые</a:t>
            </a:r>
            <a:r>
              <a:rPr lang="ru-RU" sz="2400" dirty="0"/>
              <a:t>… </a:t>
            </a:r>
            <a:endParaRPr lang="ru-RU" sz="2400" dirty="0" smtClean="0"/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728709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лисички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Наталья\Desktop\defaul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87758" y="1988840"/>
            <a:ext cx="440049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890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Грибы рыжики: свойства и рецепты. - Здоровье - Ед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3774575"/>
            <a:ext cx="3028802" cy="20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Съедобные грибы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4923" y="908720"/>
            <a:ext cx="3022178" cy="22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Дубовик обыкновенный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35897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грибы - Шампиньон полево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028596" cy="22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5472" y="116632"/>
            <a:ext cx="3703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179026"/>
            <a:ext cx="1430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Моховик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8997" y="5792291"/>
            <a:ext cx="1368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Дубовик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3180167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Шампиньон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6138" y="5792291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Рыжик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56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4553" y="188640"/>
            <a:ext cx="3591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грибы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6817" y="2983041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Сыроежки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оттенок &quot; Страница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145016"/>
            <a:ext cx="2167607" cy="14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к искать грибы в лесу (ФОТО) MediaDr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99675" y="1113660"/>
            <a:ext cx="2441384" cy="17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Сыроежка зелёная. ГРИБНАЯ ЭНЦИКЛОПЕДИЯ. Определитель гриб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9335" y="2996952"/>
            <a:ext cx="2349970" cy="17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Сыроежка волнистая - Википеди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2993" y="2837092"/>
            <a:ext cx="25241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Сыроежка чешуйчатая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8751" y="1113659"/>
            <a:ext cx="2323835" cy="17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Сыроежка чешуйчатая, сыроежка зеленоватая онлайн журнал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6733" y="3647536"/>
            <a:ext cx="2306687" cy="27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как правильно жарить сыроежки - Школа семейной жизн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0849" y="4763347"/>
            <a:ext cx="2220864" cy="16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Гриб сыроежк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5950" y="4941168"/>
            <a:ext cx="2363355" cy="158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32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92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Причудливые грибы</a:t>
            </a:r>
            <a:endParaRPr lang="ru-RU" sz="4000" dirty="0"/>
          </a:p>
        </p:txBody>
      </p:sp>
      <p:pic>
        <p:nvPicPr>
          <p:cNvPr id="5124" name="Picture 4" descr="C:\Users\Наталья\Desktop\1322840171_navoznik_beli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575" y="1179846"/>
            <a:ext cx="3026793" cy="22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аталья\Desktop\tibor_ozimy_103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666" y="3879824"/>
            <a:ext cx="3116267" cy="22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Наталья\Desktop\8060660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1152" y="3893909"/>
            <a:ext cx="2899587" cy="21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3009" y="6082685"/>
            <a:ext cx="1343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Сморчок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3230" y="6067990"/>
            <a:ext cx="1335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Строчок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402039"/>
            <a:ext cx="234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Навозник белый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Наталья\Desktop\navoznik-obyknovennyj-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992" y="1193232"/>
            <a:ext cx="3905992" cy="221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5390" y="3336667"/>
            <a:ext cx="2321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Навозник серый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41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348880"/>
            <a:ext cx="3912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стоит,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нее съедобный вид.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Принесешь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домой – беда,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ядом та еда.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этот гриб – обманка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враг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5472" y="404664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pic>
        <p:nvPicPr>
          <p:cNvPr id="8194" name="Picture 2" descr="C:\Users\Наталья\Desktop\104719816_blednayapogank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79703" y="1772816"/>
            <a:ext cx="39367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3383" y="4693403"/>
            <a:ext cx="249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бледная поганка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66" y="5429265"/>
            <a:ext cx="8229600" cy="107157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    Как вы думаете, какое время года изображено на картинке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3074" name="Picture 2" descr="C:\Users\Виктория\Desktop\fall_house_leaves_nature-232757.jpg!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6632"/>
            <a:ext cx="8352928" cy="542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5309374"/>
            <a:ext cx="8229600" cy="1548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аталья\Desktop\es2041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3929" y="399753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363396"/>
            <a:ext cx="32900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вот кто-то важный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беленькой ножке.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с красною шляпкой,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шляпке – горошки.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005064"/>
            <a:ext cx="139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43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strove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3985" y="795811"/>
            <a:ext cx="3163279" cy="24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0_66a46_f86dd88c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9799" y="3770275"/>
            <a:ext cx="3265634" cy="24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Наталья\Desktop\1286453237_0_d1_9038e1f1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3491" y="3608045"/>
            <a:ext cx="3027775" cy="261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талья\Desktop\94dfd013afc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96755" y="909659"/>
            <a:ext cx="3043597" cy="22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150" y="3188992"/>
            <a:ext cx="343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Строфария сине-зеленая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315" y="3036289"/>
            <a:ext cx="180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Гриб-зонтик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2778" y="6177750"/>
            <a:ext cx="151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Порховка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9247" y="6180384"/>
            <a:ext cx="159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Дождевик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65625" y="50721"/>
            <a:ext cx="4027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Причудливые грибы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99553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Правила сбора грибов: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*Собирать можно только те грибы, которые ты знаешь наверняка, и только со взрослыми.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*Чтобы не повредить грибницу, грибы надо аккуратно срезать ножом.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*Ядовитые грибы лучше обходить стороной: людям они опасны, а животным могут пригодиться.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*Не кладите в корзину червивые, старые, перезрелые грибы. В таких грибах образуются ядовитые вещества, этими грибами можно отравиться!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Никогда не собирайте грибы в городских скверах, парках, палисадниках, на бульварах, а также грибы, выросшие вблизи шоссейных дорог.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Для настоящего грибника поход за грибами - радостная встреча с лесом, приобщение к его красоте, его тайнам. Каждый гриб он осторожно срежет, да ещё и полюбуется им, а потом только положит в корзину. Незнакомые и несъедобные грибы не тронет. Сухую листву и мох не перевернёт, не разбросает. Настоящему грибнику лес радуется как другу и грибов для него не пожалеет. Отправляясь за грибами, не будем об этом забывать.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5089" y="260648"/>
            <a:ext cx="4671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Игра «Собери лукошко»</a:t>
            </a:r>
            <a:endParaRPr lang="ru-RU" sz="4000" dirty="0"/>
          </a:p>
        </p:txBody>
      </p:sp>
      <p:pic>
        <p:nvPicPr>
          <p:cNvPr id="11268" name="Picture 4" descr="C:\Users\Наталья\Desktop\fca9e0cbde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9011" y="2420888"/>
            <a:ext cx="2454580" cy="22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Это же она, да. Бледная поганка? :) - альбом &quot;Deep Orange 2010-я осень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6314" y="1123823"/>
            <a:ext cx="1271877" cy="16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dshon: Гриб год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08993" y="4777453"/>
            <a:ext cx="1275190" cy="13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Грибы: плюсы и минусы hudeyka.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27768" y="865818"/>
            <a:ext cx="1833954" cy="19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Энциклопедия грибов Маслёнок настоящи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0269" y="2953853"/>
            <a:ext cx="1802262" cy="16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Гриб белый, форма сетчатая. (Читать далее &quot; &quot; &quot; ) - Грибы - …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74826" y="4791011"/>
            <a:ext cx="1847951" cy="13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Как нарисовать грибы волнушки и грузди Сайт о рисовани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2387" y="949504"/>
            <a:ext cx="1847976" cy="13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BruXsa - альбом &quot;Грибы и мхи&quot; на Яндекс.Фотках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55152" y="4712864"/>
            <a:ext cx="1261914" cy="16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ложноопенок серно-желтый (Hypholoma fasciculare - 13581)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7096" y="4747119"/>
            <a:ext cx="2128609" cy="15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Ядовитые грибы: внимание, отрава!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6612" y="1036343"/>
            <a:ext cx="1732190" cy="129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оттенок &quot; Страница 2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4089" y="2953828"/>
            <a:ext cx="1889323" cy="16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7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7037E-6 L 0.28316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593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4393 -0.23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33594 0.254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12344 0.28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Виктория\Desktop\0_df551_39c943f5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84" y="-285776"/>
            <a:ext cx="1571636" cy="21295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0"/>
            <a:ext cx="800102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Продолжи фразу: «Старичку – Лесовичку  нравятся...»</a:t>
            </a:r>
            <a:endParaRPr lang="ru-RU" sz="3200" i="1" dirty="0"/>
          </a:p>
        </p:txBody>
      </p:sp>
      <p:sp>
        <p:nvSpPr>
          <p:cNvPr id="7" name="Овал 6"/>
          <p:cNvSpPr/>
          <p:nvPr/>
        </p:nvSpPr>
        <p:spPr>
          <a:xfrm>
            <a:off x="928662" y="3500438"/>
            <a:ext cx="1571636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29388" y="3429000"/>
            <a:ext cx="2214578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29058" y="3357562"/>
            <a:ext cx="1571636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57950" y="6143644"/>
            <a:ext cx="207170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86116" y="6072230"/>
            <a:ext cx="2786082" cy="7857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0100" y="6143644"/>
            <a:ext cx="1571636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43636" y="4500570"/>
            <a:ext cx="3000364" cy="235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400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500" b="1" dirty="0" smtClean="0"/>
              <a:t>Каких грибов нет на полянке </a:t>
            </a:r>
          </a:p>
          <a:p>
            <a:pPr algn="ctr"/>
            <a:r>
              <a:rPr lang="ru-RU" sz="3500" b="1" dirty="0" smtClean="0"/>
              <a:t>Старичка-Лесовичка?</a:t>
            </a:r>
            <a:endParaRPr lang="ru-RU" sz="35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500570"/>
            <a:ext cx="3000364" cy="23574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Виктория\Desktop\0_df551_39c943f5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4286256"/>
            <a:ext cx="1571636" cy="2129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99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28662" y="1357298"/>
            <a:ext cx="3000396" cy="3000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Виктория\Desktop\0_df551_39c943f5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500174"/>
            <a:ext cx="2000264" cy="27103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500" b="1" dirty="0" smtClean="0"/>
              <a:t>Что приготовил из грибов</a:t>
            </a:r>
          </a:p>
          <a:p>
            <a:pPr algn="ctr"/>
            <a:r>
              <a:rPr lang="ru-RU" sz="3500" b="1" dirty="0" smtClean="0"/>
              <a:t>Старичок-Лесовичок?</a:t>
            </a:r>
            <a:endParaRPr lang="ru-RU" sz="3500" b="1" dirty="0"/>
          </a:p>
        </p:txBody>
      </p:sp>
      <p:sp>
        <p:nvSpPr>
          <p:cNvPr id="9" name="Овал 8"/>
          <p:cNvSpPr/>
          <p:nvPr/>
        </p:nvSpPr>
        <p:spPr>
          <a:xfrm>
            <a:off x="4929190" y="2928934"/>
            <a:ext cx="1571636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0100" y="5857892"/>
            <a:ext cx="1571636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29256" y="5786454"/>
            <a:ext cx="1571636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Виктория\Desktop\4bb936b9389a421e284cc67f0f18c5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285860"/>
            <a:ext cx="3119438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400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500" b="1" dirty="0" smtClean="0"/>
              <a:t>Из чего приготовил Старичок-Лесовичок</a:t>
            </a:r>
          </a:p>
          <a:p>
            <a:pPr algn="ctr"/>
            <a:r>
              <a:rPr lang="ru-RU" sz="3500" b="1" dirty="0" smtClean="0"/>
              <a:t> суп и запеканку?</a:t>
            </a:r>
            <a:endParaRPr lang="ru-RU" sz="3500" b="1" dirty="0"/>
          </a:p>
        </p:txBody>
      </p:sp>
      <p:pic>
        <p:nvPicPr>
          <p:cNvPr id="6147" name="Picture 3" descr="C:\Users\Виктория\Desktop\Podberyozovik-obyknovennyj-Leccinum-scabrum-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357298"/>
            <a:ext cx="3357586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Виктория\Desktop\23904458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357298"/>
            <a:ext cx="3158312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Виктория\Desktop\mokhovik-e15042657814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1357298"/>
            <a:ext cx="3238524" cy="3000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Виктория\Desktop\big561fbf84e2b5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1357298"/>
            <a:ext cx="3429023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CC~1\AppData\Local\Temp\Rar$DIa0.954\dva-belih-grib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785794"/>
            <a:ext cx="9144001" cy="6072206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7718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500" b="1" dirty="0" smtClean="0"/>
              <a:t>Помоги сосчитать грибы</a:t>
            </a:r>
            <a:br>
              <a:rPr lang="ru-RU" sz="3500" b="1" dirty="0" smtClean="0"/>
            </a:br>
            <a:r>
              <a:rPr lang="ru-RU" sz="3500" b="1" dirty="0" smtClean="0"/>
              <a:t>Старичку-Лесовичку</a:t>
            </a:r>
          </a:p>
          <a:p>
            <a:pPr algn="ctr"/>
            <a:r>
              <a:rPr lang="ru-RU" sz="3500" b="1" dirty="0" smtClean="0"/>
              <a:t> </a:t>
            </a:r>
            <a:endParaRPr lang="ru-RU" sz="3500" b="1" dirty="0"/>
          </a:p>
        </p:txBody>
      </p:sp>
      <p:sp>
        <p:nvSpPr>
          <p:cNvPr id="6" name="Овал 5"/>
          <p:cNvSpPr/>
          <p:nvPr/>
        </p:nvSpPr>
        <p:spPr>
          <a:xfrm>
            <a:off x="2571736" y="5357826"/>
            <a:ext cx="4286280" cy="12858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17718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Помоги сосчитать грибы</a:t>
            </a:r>
            <a:br>
              <a:rPr kumimoji="0" lang="ru-RU" sz="35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Старичку-Лесовичку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ADCC~1\AppData\Local\Temp\Rar$DIa0.540\gribi-pyat-muhomor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571736" y="5357826"/>
            <a:ext cx="4286280" cy="12858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иктория\Desktop\1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Виктория\Desktop\korzin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428736"/>
            <a:ext cx="395727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CC~1\AppData\Local\Temp\Rar$DIa0.734\odna-blednaya-pogan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214546" y="5357826"/>
            <a:ext cx="4929222" cy="12858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CC~1\AppData\Local\Temp\Rar$DIa0.424\gribi-tri-lisich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214546" y="5357826"/>
            <a:ext cx="4929222" cy="12858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CC~1\AppData\Local\Temp\Rar$DIa0.971\chetire-mohovi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214546" y="5357826"/>
            <a:ext cx="4929222" cy="12858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CC~1\AppData\Local\Temp\Rar$DIa0.637\gribi-mnogo-opya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214546" y="5357826"/>
            <a:ext cx="4929222" cy="12858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12845"/>
            <a:ext cx="5904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Текст: «Жили-были две белочки — брат и сестра. Брата звали Рыжик. Ты догадался, почему его так назвали? А какое еще имя можно придумать для рыжего бельчонка (Огонек,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Рыжехвостик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и т.д.). А сестричку звали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, потому что шубка у нее была золотисто- оранжевого цвета.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Рыжик был старшим братом, 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всегда и во всём старалась быть похожей на него.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Один раз пошли Рыжик 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за грибами. Рыжик прыгает по веткам, 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прыгает. Рыжик поскакал по земле, 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тоже… что сделала? ( поскакала ) по земле.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Рыжик нашел гриб, 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… что сделала? (нашла гриб). Прыгает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по земле и поет песенку: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«Я в лес пошла.</a:t>
            </a:r>
            <a:br>
              <a:rPr lang="ru-RU" sz="1200" dirty="0">
                <a:solidFill>
                  <a:prstClr val="black"/>
                </a:solidFill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</a:rPr>
              <a:t>Я грибок … (нашла).</a:t>
            </a:r>
            <a:br>
              <a:rPr lang="ru-RU" sz="1200" dirty="0">
                <a:solidFill>
                  <a:prstClr val="black"/>
                </a:solidFill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</a:rPr>
              <a:t>Рыжик в лес… (пошел).</a:t>
            </a:r>
            <a:br>
              <a:rPr lang="ru-RU" sz="1200" dirty="0">
                <a:solidFill>
                  <a:prstClr val="black"/>
                </a:solidFill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</a:rPr>
              <a:t>Рыжик гриб… (нашел).</a:t>
            </a:r>
            <a:br>
              <a:rPr lang="ru-RU" sz="1200" dirty="0">
                <a:solidFill>
                  <a:prstClr val="black"/>
                </a:solidFill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</a:rPr>
              <a:t>Мы в лес… (пошли)</a:t>
            </a:r>
            <a:br>
              <a:rPr lang="ru-RU" sz="1200" dirty="0">
                <a:solidFill>
                  <a:prstClr val="black"/>
                </a:solidFill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</a:rPr>
              <a:t>Мы грибы… (нашли)»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Рыжик сорвал гриб, 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 сорвала гриб.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Рыжик принес гриб домой в дупло, 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тоже…  ( принесла грибы домой) Они вместе — что сделали? (принесли грибы)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Рыжик вымыл гриб, 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тоже …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Рыжик высушил гриб, и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Золотинка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тоже…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И получились у них сушеные грибы на зиму!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Сидят бельчата на веточке и  радостно поют: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«Мы в лес пошли.</a:t>
            </a:r>
            <a:br>
              <a:rPr lang="ru-RU" sz="1200" dirty="0">
                <a:solidFill>
                  <a:prstClr val="black"/>
                </a:solidFill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</a:rPr>
              <a:t>Мы грибы нашли.</a:t>
            </a:r>
            <a:br>
              <a:rPr lang="ru-RU" sz="1200" dirty="0">
                <a:solidFill>
                  <a:prstClr val="black"/>
                </a:solidFill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</a:rPr>
              <a:t>Мы грибы принесли</a:t>
            </a:r>
            <a:br>
              <a:rPr lang="ru-RU" sz="1200" dirty="0">
                <a:solidFill>
                  <a:prstClr val="black"/>
                </a:solidFill>
                <a:latin typeface="Calibri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</a:rPr>
              <a:t>Засушили для зимы!»</a:t>
            </a:r>
          </a:p>
        </p:txBody>
      </p:sp>
    </p:spTree>
    <p:extLst>
      <p:ext uri="{BB962C8B-B14F-4D97-AF65-F5344CB8AC3E}">
        <p14:creationId xmlns:p14="http://schemas.microsoft.com/office/powerpoint/2010/main" xmlns="" val="21081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5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3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8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3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CC~1\AppData\Local\Temp\Rar$DIa0.424\gribi-tri-lisich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ктория\Desktop\Slajd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5429256" y="357166"/>
            <a:ext cx="3714744" cy="2071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72198" y="642918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Какие получаются грибы?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Виктория\Desktop\gr_gribnoy_syp_kartoshka_12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357298"/>
            <a:ext cx="9144001" cy="550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Если грибы варят, то получатся грибы  какие?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124" name="Picture 4" descr="грибы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496300" cy="6330950"/>
          </a:xfrm>
          <a:prstGeom prst="rect">
            <a:avLst/>
          </a:prstGeom>
          <a:solidFill>
            <a:srgbClr val="FFCC99"/>
          </a:solidFill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572000" y="4652963"/>
            <a:ext cx="381635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"/>
                <a:cs typeface="Arial"/>
              </a:rPr>
              <a:t>Грибы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3850" y="6381750"/>
            <a:ext cx="360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619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иктория\Desktop\2808b-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Если грибы </a:t>
            </a:r>
            <a:r>
              <a:rPr lang="ru-RU" sz="4000" b="1" dirty="0" smtClean="0"/>
              <a:t>жарят</a:t>
            </a:r>
            <a:r>
              <a:rPr lang="ru-RU" sz="4000" b="1" dirty="0"/>
              <a:t>, то получатся грибы  какие?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Виктория\Desktop\gr-zamorojennye-opyata_233467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Если грибы </a:t>
            </a:r>
            <a:r>
              <a:rPr lang="ru-RU" sz="4000" b="1" dirty="0" smtClean="0"/>
              <a:t>маринуют</a:t>
            </a:r>
            <a:r>
              <a:rPr lang="ru-RU" sz="4000" b="1" dirty="0"/>
              <a:t>, то получатся грибы  какие?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Если грибы </a:t>
            </a:r>
            <a:r>
              <a:rPr lang="ru-RU" sz="4000" b="1" dirty="0" smtClean="0"/>
              <a:t>тушат, </a:t>
            </a:r>
            <a:r>
              <a:rPr lang="ru-RU" sz="4000" b="1" dirty="0"/>
              <a:t>то получатся грибы  какие?</a:t>
            </a:r>
            <a:endParaRPr lang="ru-RU" sz="4000" b="1" i="1" dirty="0"/>
          </a:p>
        </p:txBody>
      </p:sp>
      <p:pic>
        <p:nvPicPr>
          <p:cNvPr id="9" name="Picture 2" descr="C:\Users\Виктория\Desktop\e99e14d673ea8726b510a67d4cce6f5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0" y="1428736"/>
            <a:ext cx="9138349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Если грибы </a:t>
            </a:r>
            <a:r>
              <a:rPr lang="ru-RU" sz="4000" b="1" dirty="0" smtClean="0"/>
              <a:t>сушат, </a:t>
            </a:r>
            <a:r>
              <a:rPr lang="ru-RU" sz="4000" b="1" dirty="0"/>
              <a:t>то получатся грибы  какие?</a:t>
            </a:r>
            <a:endParaRPr lang="ru-RU" sz="4000" b="1" i="1" dirty="0"/>
          </a:p>
        </p:txBody>
      </p:sp>
      <p:pic>
        <p:nvPicPr>
          <p:cNvPr id="2050" name="Picture 2" descr="C:\Users\Виктория\Desktop\51232.ov3irc.7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364888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Если грибы </a:t>
            </a:r>
            <a:r>
              <a:rPr lang="ru-RU" sz="4000" b="1" dirty="0" smtClean="0"/>
              <a:t>солят, </a:t>
            </a:r>
            <a:r>
              <a:rPr lang="ru-RU" sz="4000" b="1" dirty="0"/>
              <a:t>то получатся грибы  какие?</a:t>
            </a:r>
            <a:endParaRPr lang="ru-RU" sz="4000" b="1" i="1" dirty="0"/>
          </a:p>
        </p:txBody>
      </p:sp>
      <p:pic>
        <p:nvPicPr>
          <p:cNvPr id="3074" name="Picture 2" descr="C:\Users\Виктория\Desktop\s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144000" cy="5479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ктория\Desktop\Slajd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5429256" y="357166"/>
            <a:ext cx="3714744" cy="2071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86446" y="642918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Поиграем еще? </a:t>
            </a:r>
          </a:p>
          <a:p>
            <a:pPr algn="ctr"/>
            <a:r>
              <a:rPr lang="ru-RU" sz="2800" b="1" dirty="0" smtClean="0"/>
              <a:t>Скажи наоборот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тория\Desktop\картинки\1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379"/>
            <a:ext cx="10005299" cy="7010379"/>
          </a:xfrm>
          <a:prstGeom prst="rect">
            <a:avLst/>
          </a:prstGeom>
          <a:noFill/>
        </p:spPr>
      </p:pic>
      <p:pic>
        <p:nvPicPr>
          <p:cNvPr id="4099" name="Picture 3" descr="C:\Users\Виктория\Desktop\Leccinum-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00108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5643578"/>
            <a:ext cx="8572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Старый подберезовик большой, а молодой … </a:t>
            </a:r>
            <a:endParaRPr lang="ru-RU" sz="3200" b="1" i="1" dirty="0"/>
          </a:p>
        </p:txBody>
      </p:sp>
      <p:pic>
        <p:nvPicPr>
          <p:cNvPr id="9" name="Picture 3" descr="C:\Users\Виктория\Desktop\Leccinum-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6958" y="3143248"/>
            <a:ext cx="3167042" cy="2375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тория\Desktop\картинки\1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379"/>
            <a:ext cx="10005299" cy="70103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5643578"/>
            <a:ext cx="85725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У белого гриба ножка толстая, а у подосиновика...</a:t>
            </a:r>
            <a:endParaRPr lang="ru-RU" sz="3200" b="1" i="1" dirty="0"/>
          </a:p>
        </p:txBody>
      </p:sp>
      <p:pic>
        <p:nvPicPr>
          <p:cNvPr id="5122" name="Picture 2" descr="C:\Users\Виктория\Desktop\Hypholoma-capnoides-005-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"/>
            <a:ext cx="4857784" cy="5925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Виктория\Desktop\Leccinum-quercinum-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428604"/>
            <a:ext cx="4357718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тория\Desktop\картинки\1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379"/>
            <a:ext cx="10005299" cy="70103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5643578"/>
            <a:ext cx="8572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Сыроежка- съедобный гриб, а мухомор- … </a:t>
            </a:r>
            <a:endParaRPr lang="ru-RU" sz="3200" b="1" i="1" dirty="0"/>
          </a:p>
        </p:txBody>
      </p:sp>
      <p:pic>
        <p:nvPicPr>
          <p:cNvPr id="6146" name="Picture 2" descr="C:\Users\Виктория\Desktop\270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04950"/>
            <a:ext cx="508635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Виктория\Desktop\1286446023_1-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214422"/>
            <a:ext cx="4619625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аталья\Desktop\7478-192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60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378" y="1143120"/>
            <a:ext cx="46888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опёнок,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маслёнок,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красавец-боровик.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волнушка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опушке,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Шампиньон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дождевик.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лисичка-невеличка,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Подберёзовик-грибок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сморчок и строчок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ещё боровичок.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Моховик стоит на ножке,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Груздь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рыжик золотой.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привык с пустым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лукошком возвращаться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домой!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9847" y="416124"/>
            <a:ext cx="2576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Считалочка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5782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тория\Desktop\Slajd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857884" y="0"/>
            <a:ext cx="3286116" cy="3071810"/>
          </a:xfrm>
          <a:prstGeom prst="cloudCallout">
            <a:avLst>
              <a:gd name="adj1" fmla="val -57981"/>
              <a:gd name="adj2" fmla="val 18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5008" y="714356"/>
            <a:ext cx="34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Здравствуйте! 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Я Старичок-Лесовичок! Приглашаю вас 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</a:rPr>
              <a:t>на грибную полянку!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6035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/>
              <a:t>	</a:t>
            </a:r>
            <a:r>
              <a:rPr lang="ru-RU" altLang="ru-RU" sz="2800" b="1"/>
              <a:t>Да, грибы искать не просто -</a:t>
            </a:r>
            <a:br>
              <a:rPr lang="ru-RU" altLang="ru-RU" sz="2800" b="1"/>
            </a:br>
            <a:r>
              <a:rPr lang="ru-RU" altLang="ru-RU" sz="2800" b="1"/>
              <a:t>Они маленького роста.</a:t>
            </a:r>
            <a:br>
              <a:rPr lang="ru-RU" altLang="ru-RU" sz="2800" b="1"/>
            </a:br>
            <a:r>
              <a:rPr lang="ru-RU" altLang="ru-RU" sz="2800" b="1"/>
              <a:t>Прячутся под ёлками,</a:t>
            </a:r>
            <a:br>
              <a:rPr lang="ru-RU" altLang="ru-RU" sz="2800" b="1"/>
            </a:br>
            <a:r>
              <a:rPr lang="ru-RU" altLang="ru-RU" sz="2800" b="1"/>
              <a:t>Засыпаны иголками</a:t>
            </a:r>
            <a:r>
              <a:rPr lang="ru-RU" altLang="ru-RU" b="1"/>
              <a:t>.</a:t>
            </a:r>
            <a:br>
              <a:rPr lang="ru-RU" altLang="ru-RU" b="1"/>
            </a:br>
            <a:endParaRPr lang="ru-RU" altLang="ru-RU" b="1"/>
          </a:p>
        </p:txBody>
      </p:sp>
      <p:pic>
        <p:nvPicPr>
          <p:cNvPr id="3076" name="Picture 4" descr="0_55b82_2cf5e73f_-2-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34417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KP_2-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4751388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а 2 из 6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24400"/>
            <a:ext cx="1712913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Картинка 1 из 64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81525"/>
            <a:ext cx="547688" cy="4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076825" y="4868863"/>
            <a:ext cx="38877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/>
              <a:t>Как связаны между </a:t>
            </a:r>
          </a:p>
          <a:p>
            <a:r>
              <a:rPr lang="ru-RU" altLang="ru-RU" sz="2800" b="1"/>
              <a:t>собой деревья и грибы?</a:t>
            </a:r>
          </a:p>
        </p:txBody>
      </p:sp>
    </p:spTree>
    <p:extLst>
      <p:ext uri="{BB962C8B-B14F-4D97-AF65-F5344CB8AC3E}">
        <p14:creationId xmlns:p14="http://schemas.microsoft.com/office/powerpoint/2010/main" xmlns="" val="22847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altLang="ru-RU" sz="3200" b="1"/>
              <a:t>В природе всё связано.Деревья и грибы помогают друг другу.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420938"/>
            <a:ext cx="3887788" cy="10810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Грибы делятся с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деревьями водой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и солями.</a:t>
            </a:r>
          </a:p>
        </p:txBody>
      </p:sp>
      <p:pic>
        <p:nvPicPr>
          <p:cNvPr id="11276" name="Picture 12" descr="814516fd1c4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98450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0_772da_c7b9a96f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2027237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2987675" y="4149725"/>
            <a:ext cx="3889375" cy="11509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1979613" y="2492375"/>
            <a:ext cx="4105275" cy="1223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995738" y="5229225"/>
            <a:ext cx="3752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/>
              <a:t>Деревья питают грибы </a:t>
            </a:r>
          </a:p>
          <a:p>
            <a:r>
              <a:rPr lang="ru-RU" altLang="ru-RU" sz="2000" b="1"/>
              <a:t>питательными веществами </a:t>
            </a:r>
          </a:p>
          <a:p>
            <a:r>
              <a:rPr lang="ru-RU" altLang="ru-RU" sz="2000" b="1"/>
              <a:t>и сахаром.</a:t>
            </a:r>
          </a:p>
          <a:p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xmlns="" val="1018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z="3600" b="1"/>
              <a:t>Из каких частей состоит  гриб: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5445125"/>
            <a:ext cx="3898900" cy="6810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/>
              <a:t>ножка</a:t>
            </a:r>
          </a:p>
        </p:txBody>
      </p:sp>
      <p:pic>
        <p:nvPicPr>
          <p:cNvPr id="12294" name="Picture 6" descr="Картинка 18 из 1359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0768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 flipH="1" flipV="1">
            <a:off x="5508625" y="2565400"/>
            <a:ext cx="1800225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5219700" y="3284538"/>
            <a:ext cx="792163" cy="2160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79613" y="3789363"/>
            <a:ext cx="2232025" cy="14398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7092950" y="3284538"/>
            <a:ext cx="169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шляпка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55650" y="5157788"/>
            <a:ext cx="2071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/>
              <a:t>грибница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20908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132856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Крепкий, плотный, очень статный,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шляпе бурой и нарядной.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Это гордость всех лесов!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Настоящий царь грибов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белый гриб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60387039_1276666831_48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8964" y="1892155"/>
            <a:ext cx="4545405" cy="34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200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1132</TotalTime>
  <Words>732</Words>
  <Application>Microsoft Office PowerPoint</Application>
  <PresentationFormat>Экран (4:3)</PresentationFormat>
  <Paragraphs>165</Paragraphs>
  <Slides>49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Трек</vt:lpstr>
      <vt:lpstr>Дидактические игры и упражнения  по формированию лексико-грамматических категорий у дошкольников  с нарушениями речи  Тема: «Грибы»</vt:lpstr>
      <vt:lpstr>Слайд 2</vt:lpstr>
      <vt:lpstr>Слайд 3</vt:lpstr>
      <vt:lpstr>Слайд 4</vt:lpstr>
      <vt:lpstr>Слайд 5</vt:lpstr>
      <vt:lpstr>Слайд 6</vt:lpstr>
      <vt:lpstr>В природе всё связано.Деревья и грибы помогают друг другу.</vt:lpstr>
      <vt:lpstr>Из каких частей состоит  гриб:</vt:lpstr>
      <vt:lpstr>Съедобные  грибы</vt:lpstr>
      <vt:lpstr>Съедобные  грибы</vt:lpstr>
      <vt:lpstr>Съедобные  грибы</vt:lpstr>
      <vt:lpstr>Съедобные  грибы</vt:lpstr>
      <vt:lpstr>Съедобные  грибы</vt:lpstr>
      <vt:lpstr>Слайд 14</vt:lpstr>
      <vt:lpstr>Съедобные  грибы</vt:lpstr>
      <vt:lpstr>Слайд 16</vt:lpstr>
      <vt:lpstr>Слайд 17</vt:lpstr>
      <vt:lpstr>Причудливые грибы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Помоги сосчитать грибы Старичку-Лесовичку 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Детский Сад</cp:lastModifiedBy>
  <cp:revision>95</cp:revision>
  <dcterms:created xsi:type="dcterms:W3CDTF">2018-08-08T07:16:16Z</dcterms:created>
  <dcterms:modified xsi:type="dcterms:W3CDTF">2023-05-24T05:36:05Z</dcterms:modified>
</cp:coreProperties>
</file>