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57" r:id="rId2"/>
    <p:sldId id="258" r:id="rId3"/>
    <p:sldId id="296" r:id="rId4"/>
    <p:sldId id="297" r:id="rId5"/>
    <p:sldId id="307" r:id="rId6"/>
    <p:sldId id="261" r:id="rId7"/>
    <p:sldId id="314" r:id="rId8"/>
    <p:sldId id="262" r:id="rId9"/>
    <p:sldId id="263" r:id="rId10"/>
    <p:sldId id="298" r:id="rId11"/>
    <p:sldId id="265" r:id="rId12"/>
    <p:sldId id="300" r:id="rId13"/>
    <p:sldId id="266" r:id="rId14"/>
    <p:sldId id="267" r:id="rId15"/>
    <p:sldId id="268" r:id="rId16"/>
    <p:sldId id="269" r:id="rId17"/>
    <p:sldId id="271" r:id="rId18"/>
    <p:sldId id="309" r:id="rId19"/>
    <p:sldId id="311" r:id="rId20"/>
    <p:sldId id="312" r:id="rId21"/>
    <p:sldId id="306" r:id="rId22"/>
    <p:sldId id="272" r:id="rId23"/>
    <p:sldId id="276" r:id="rId24"/>
    <p:sldId id="313" r:id="rId25"/>
    <p:sldId id="279" r:id="rId26"/>
    <p:sldId id="281" r:id="rId27"/>
    <p:sldId id="282" r:id="rId28"/>
    <p:sldId id="283" r:id="rId29"/>
    <p:sldId id="284" r:id="rId30"/>
    <p:sldId id="285" r:id="rId31"/>
    <p:sldId id="286" r:id="rId32"/>
    <p:sldId id="288" r:id="rId33"/>
    <p:sldId id="291" r:id="rId34"/>
    <p:sldId id="292" r:id="rId35"/>
    <p:sldId id="289" r:id="rId36"/>
    <p:sldId id="287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860" y="-2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9225CB-DDF3-4A50-A071-F2D23742F438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DF0AE5-3180-4502-A6AA-912CC30BDF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0235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2ECF1-4AA6-4504-A1E7-D663EE377227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2ECF1-4AA6-4504-A1E7-D663EE377227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2ECF1-4AA6-4504-A1E7-D663EE377227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198FC-DC89-4AA7-B895-9C8794932208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1564-6F49-4044-B49E-4B8B2F272DC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198FC-DC89-4AA7-B895-9C8794932208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1564-6F49-4044-B49E-4B8B2F272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198FC-DC89-4AA7-B895-9C8794932208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1564-6F49-4044-B49E-4B8B2F272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198FC-DC89-4AA7-B895-9C8794932208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1564-6F49-4044-B49E-4B8B2F272DC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198FC-DC89-4AA7-B895-9C8794932208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1564-6F49-4044-B49E-4B8B2F272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198FC-DC89-4AA7-B895-9C8794932208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1564-6F49-4044-B49E-4B8B2F272DC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198FC-DC89-4AA7-B895-9C8794932208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1564-6F49-4044-B49E-4B8B2F272DC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198FC-DC89-4AA7-B895-9C8794932208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1564-6F49-4044-B49E-4B8B2F272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198FC-DC89-4AA7-B895-9C8794932208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1564-6F49-4044-B49E-4B8B2F272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198FC-DC89-4AA7-B895-9C8794932208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1564-6F49-4044-B49E-4B8B2F272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198FC-DC89-4AA7-B895-9C8794932208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1564-6F49-4044-B49E-4B8B2F272DC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B2198FC-DC89-4AA7-B895-9C8794932208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8A31564-6F49-4044-B49E-4B8B2F272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s88sar.schoolrm.ru/sveden/employees/11226/186777/" TargetMode="External"/><Relationship Id="rId2" Type="http://schemas.openxmlformats.org/officeDocument/2006/relationships/hyperlink" Target="https://ds88sar.schoolrm.ru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s88sar.schoolrm.ru/sveden/employees/11226/186777/" TargetMode="Externa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00760" y="1428736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635896" y="1977633"/>
            <a:ext cx="4392488" cy="46228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19.10.1959</a:t>
            </a:r>
            <a:r>
              <a:rPr lang="ru-RU" alt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pPr lvl="0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</a:p>
          <a:p>
            <a:pPr lvl="0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высшее, МГУ имени Н.П.Огарева, 1982 г.</a:t>
            </a:r>
          </a:p>
          <a:p>
            <a:pPr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Специальность </a:t>
            </a: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«Романо-германские языки и литература»</a:t>
            </a:r>
          </a:p>
          <a:p>
            <a:pPr lvl="0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Квалификация </a:t>
            </a: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«Филолог, преподаватель английского языка и литературы»</a:t>
            </a:r>
          </a:p>
          <a:p>
            <a:pPr lvl="0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Диплом: </a:t>
            </a: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ЗВ №661797</a:t>
            </a:r>
          </a:p>
          <a:p>
            <a:pPr lvl="0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24.06.1982 г.</a:t>
            </a:r>
          </a:p>
          <a:p>
            <a:pPr lvl="0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Общий трудовой стаж:  </a:t>
            </a: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40 лет</a:t>
            </a:r>
          </a:p>
          <a:p>
            <a:pPr lvl="0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работы: </a:t>
            </a: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40 лет</a:t>
            </a:r>
          </a:p>
          <a:p>
            <a:pPr lvl="0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первая квалификационная категория</a:t>
            </a:r>
          </a:p>
          <a:p>
            <a:pPr lvl="0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20.12.2017 г.</a:t>
            </a:r>
          </a:p>
          <a:p>
            <a:pPr lvl="0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(Приказ Министерства образования РМ</a:t>
            </a:r>
          </a:p>
          <a:p>
            <a:pPr lvl="0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 1055 от 21.12.2017 г.)</a:t>
            </a:r>
            <a:endParaRPr lang="ru-RU" altLang="ru-RU" sz="1600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188640"/>
            <a:ext cx="8064896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2400" b="1" kern="0" dirty="0">
                <a:solidFill>
                  <a:srgbClr val="7030A0"/>
                </a:solidFill>
                <a:latin typeface="Times New Roman" pitchFamily="18" charset="0"/>
                <a:cs typeface="Arial"/>
              </a:rPr>
              <a:t>ПОРТФОЛИО</a:t>
            </a:r>
          </a:p>
          <a:p>
            <a:pPr lvl="0" algn="ctr">
              <a:lnSpc>
                <a:spcPct val="7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2400" b="1" kern="0" dirty="0" smtClean="0">
                <a:solidFill>
                  <a:srgbClr val="7030A0"/>
                </a:solidFill>
                <a:latin typeface="Times New Roman" pitchFamily="18" charset="0"/>
                <a:cs typeface="Arial"/>
              </a:rPr>
              <a:t>Федотовой Екатерины Дмитриевны,</a:t>
            </a:r>
            <a:endParaRPr lang="ru-RU" altLang="ru-RU" sz="2400" b="1" kern="0" dirty="0">
              <a:solidFill>
                <a:srgbClr val="7030A0"/>
              </a:solidFill>
              <a:latin typeface="Times New Roman" pitchFamily="18" charset="0"/>
              <a:cs typeface="Arial"/>
            </a:endParaRPr>
          </a:p>
          <a:p>
            <a:pPr lvl="0" algn="ctr">
              <a:lnSpc>
                <a:spcPct val="7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2400" b="1" kern="0" dirty="0">
                <a:solidFill>
                  <a:srgbClr val="7030A0"/>
                </a:solidFill>
                <a:latin typeface="Times New Roman" pitchFamily="18" charset="0"/>
                <a:cs typeface="Arial"/>
              </a:rPr>
              <a:t> воспитателя  МДОУ «Детский сад № 88» г. о. Саранск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endParaRPr lang="ru-RU" altLang="ru-RU" b="1" kern="0" dirty="0">
              <a:solidFill>
                <a:srgbClr val="7030A0"/>
              </a:solidFill>
              <a:latin typeface="Times New Roman" pitchFamily="18" charset="0"/>
              <a:cs typeface="Arial"/>
            </a:endParaRPr>
          </a:p>
        </p:txBody>
      </p:sp>
      <p:pic>
        <p:nvPicPr>
          <p:cNvPr id="8" name="Picture 2"/>
          <p:cNvPicPr/>
          <p:nvPr/>
        </p:nvPicPr>
        <p:blipFill>
          <a:blip r:embed="rId2" cstate="print"/>
          <a:stretch/>
        </p:blipFill>
        <p:spPr>
          <a:xfrm>
            <a:off x="395536" y="2132856"/>
            <a:ext cx="3096000" cy="439200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="" xmlns:p14="http://schemas.microsoft.com/office/powerpoint/2010/main" val="222679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" descr="https://apf.mail.ru/cgi-bin/readmsg?id=15973883210641229338;0;1&amp;exif=1&amp;full=1&amp;x-email=ds88sa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28" name="AutoShape 4" descr="https://apf.mail.ru/cgi-bin/readmsg?id=15973883210641229338;0;1&amp;exif=1&amp;full=1&amp;x-email=ds88sa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0" name="AutoShape 6" descr="https://apf.mail.ru/cgi-bin/readmsg?id=15973883210641229338;0;1&amp;exif=1&amp;full=1&amp;x-email=ds88sa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2" name="AutoShape 8" descr="https://apf.mail.ru/cgi-bin/readmsg?id=15973883210641229338;0;1&amp;exif=1&amp;full=1&amp;x-email=ds88sa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C:\Users\rabotnik\Desktop\Федотова\сканы воспитанники\2в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20688"/>
            <a:ext cx="2664296" cy="3875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rabotnik\Desktop\Федотова\сканы воспитанники\4в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620688"/>
            <a:ext cx="2808312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rabotnik\Desktop\Федотова\сканы воспитанники\5в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620688"/>
            <a:ext cx="2664296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4377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" descr="https://apf.mail.ru/cgi-bin/readmsg?id=15973883210641229338;0;1&amp;exif=1&amp;full=1&amp;x-email=ds88sa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28" name="AutoShape 4" descr="https://apf.mail.ru/cgi-bin/readmsg?id=15973883210641229338;0;1&amp;exif=1&amp;full=1&amp;x-email=ds88sa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0" name="AutoShape 6" descr="https://apf.mail.ru/cgi-bin/readmsg?id=15973883210641229338;0;1&amp;exif=1&amp;full=1&amp;x-email=ds88sa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2" name="AutoShape 8" descr="https://apf.mail.ru/cgi-bin/readmsg?id=15973883210641229338;0;1&amp;exif=1&amp;full=1&amp;x-email=ds88sa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036495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3056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 b="19633"/>
          <a:stretch>
            <a:fillRect/>
          </a:stretch>
        </p:blipFill>
        <p:spPr bwMode="auto">
          <a:xfrm>
            <a:off x="251520" y="1052736"/>
            <a:ext cx="864096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19256" cy="17862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cap="all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sz="2400" b="1" cap="all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участия воспитанников  в :</a:t>
            </a:r>
            <a:br>
              <a:rPr lang="ru-RU" sz="2400" b="1" cap="all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cap="all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конкурсах, выставках, турнирах, соревнованиях,</a:t>
            </a:r>
            <a:br>
              <a:rPr lang="ru-RU" sz="2400" b="1" cap="all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cap="all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акциях, фестивалях</a:t>
            </a:r>
            <a:endParaRPr lang="ru-RU" sz="2400" b="1" dirty="0"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2708920"/>
            <a:ext cx="74168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призовые места в заочных/дистанционных мероприятиях в сети Интернет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711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rabotnik\Desktop\Федотова\сканы воспитанники\1.jpg"/>
          <p:cNvPicPr/>
          <p:nvPr/>
        </p:nvPicPr>
        <p:blipFill>
          <a:blip r:embed="rId2" cstate="print"/>
          <a:srcRect t="1235"/>
          <a:stretch>
            <a:fillRect/>
          </a:stretch>
        </p:blipFill>
        <p:spPr bwMode="auto">
          <a:xfrm>
            <a:off x="251520" y="548680"/>
            <a:ext cx="4176464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rabotnik\Desktop\Федотова\сканы воспитанники\1д.jpg"/>
          <p:cNvPicPr/>
          <p:nvPr/>
        </p:nvPicPr>
        <p:blipFill>
          <a:blip r:embed="rId3" cstate="print"/>
          <a:srcRect l="1786" t="1235"/>
          <a:stretch>
            <a:fillRect/>
          </a:stretch>
        </p:blipFill>
        <p:spPr bwMode="auto">
          <a:xfrm>
            <a:off x="4716016" y="548680"/>
            <a:ext cx="3960440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386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rabotnik\Desktop\Федотова\сканы воспитанники\2д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4104456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rabotnik\Desktop\Федотова\сканы воспитанники\3д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04664"/>
            <a:ext cx="4104456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9438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rabotnik\Desktop\Федотова\сканы воспитанники\4д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4176464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rabotnik\Desktop\Федотова\сканы воспитанники\5д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76672"/>
            <a:ext cx="3816424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6120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88640"/>
            <a:ext cx="8568952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</a:t>
            </a:r>
            <a:r>
              <a:rPr lang="ru-RU" sz="23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sz="2300" b="1" kern="0" dirty="0" err="1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очно</a:t>
            </a:r>
            <a:r>
              <a:rPr lang="ru-RU" sz="23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ctr"/>
            <a:endParaRPr lang="ru-RU" sz="2300" b="1" kern="0" dirty="0" smtClean="0">
              <a:solidFill>
                <a:srgbClr val="7030A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300" b="1" kern="0" dirty="0" smtClean="0">
              <a:solidFill>
                <a:srgbClr val="7030A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300" b="1" kern="0" dirty="0" smtClean="0">
              <a:solidFill>
                <a:srgbClr val="7030A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3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 – 2</a:t>
            </a:r>
          </a:p>
          <a:p>
            <a:pPr algn="ctr"/>
            <a:r>
              <a:rPr lang="ru-RU" sz="23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- 1</a:t>
            </a:r>
          </a:p>
          <a:p>
            <a:pPr algn="ctr"/>
            <a:r>
              <a:rPr lang="ru-RU" sz="23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– 2</a:t>
            </a:r>
          </a:p>
          <a:p>
            <a:pPr algn="ctr"/>
            <a:endParaRPr lang="ru-RU" sz="23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5520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rabotnik\Desktop\Федотова\документы ДАТА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2664296" cy="3744416"/>
          </a:xfrm>
          <a:prstGeom prst="rect">
            <a:avLst/>
          </a:prstGeom>
          <a:noFill/>
        </p:spPr>
      </p:pic>
      <p:pic>
        <p:nvPicPr>
          <p:cNvPr id="1026" name="Picture 2" descr="C:\Users\rabotnik\Desktop\Федотова\документы ДАТА\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9" y="1412776"/>
            <a:ext cx="2664295" cy="3744416"/>
          </a:xfrm>
          <a:prstGeom prst="rect">
            <a:avLst/>
          </a:prstGeom>
          <a:noFill/>
        </p:spPr>
      </p:pic>
      <p:pic>
        <p:nvPicPr>
          <p:cNvPr id="1027" name="Picture 3" descr="C:\Users\rabotnik\Desktop\Федотова\документы ДАТА\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90286" y="1412777"/>
            <a:ext cx="2758178" cy="37444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1655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88640"/>
            <a:ext cx="8568952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выступлений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sz="2300" b="1" kern="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очно</a:t>
            </a:r>
            <a:r>
              <a:rPr lang="ru-RU" sz="23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300" dirty="0">
              <a:solidFill>
                <a:srgbClr val="7030A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50633575"/>
              </p:ext>
            </p:extLst>
          </p:nvPr>
        </p:nvGraphicFramePr>
        <p:xfrm>
          <a:off x="1597246" y="1412776"/>
          <a:ext cx="6021515" cy="3189732"/>
        </p:xfrm>
        <a:graphic>
          <a:graphicData uri="http://schemas.openxmlformats.org/drawingml/2006/table">
            <a:tbl>
              <a:tblPr/>
              <a:tblGrid>
                <a:gridCol w="1143550"/>
                <a:gridCol w="1338712"/>
                <a:gridCol w="1786562"/>
                <a:gridCol w="1752691"/>
              </a:tblGrid>
              <a:tr h="4185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Дата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Место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Тема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Название мероприятия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9183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Муниципальный уровень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945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20.04.2019 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г.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МДОУ «Детский сад №88»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мастер-класс «Литературно-музыкальная гостиная «</a:t>
                      </a:r>
                      <a:r>
                        <a:rPr lang="ru-RU" sz="140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Гайгиця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баягинеть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» («Звенящие бубенцы»)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Семинар-практикум «Организация обучения мордовскому (</a:t>
                      </a:r>
                      <a:r>
                        <a:rPr lang="ru-RU" sz="140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мокшанскому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эрзянскому) языку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05520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6000" y="260648"/>
            <a:ext cx="4572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РЕДСТАВЛЕНИЕ СОБСТВЕННОГО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ПЕДАГОГИЧЕСКОГО ОПЫТА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1196752"/>
            <a:ext cx="68407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Собственный педагогический опыт на тему:</a:t>
            </a:r>
          </a:p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Духовно-нравственное воспитание детей дошкольного возраста через ознакомление с родным краем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Представлен на сайте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https://ds88sar.schoolrm.ru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Личных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страницах сети Интернет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https://ds88sar.schoolrm.ru/sveden/employees/11226/186777/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558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rabotnik\Desktop\Федотова\выступление\программка стр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60648"/>
            <a:ext cx="424847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rabotnik\Desktop\Федотова\выступление\программка стр2.jpg"/>
          <p:cNvPicPr/>
          <p:nvPr/>
        </p:nvPicPr>
        <p:blipFill>
          <a:blip r:embed="rId3" cstate="print"/>
          <a:srcRect l="1667"/>
          <a:stretch>
            <a:fillRect/>
          </a:stretch>
        </p:blipFill>
        <p:spPr bwMode="auto">
          <a:xfrm>
            <a:off x="4572000" y="3212976"/>
            <a:ext cx="424847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220072" y="5445224"/>
            <a:ext cx="1512168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C:\Users\rabotnik\Desktop\Федотова\выступление\справка-подтверждение.jpg"/>
          <p:cNvPicPr>
            <a:picLocks noChangeAspect="1" noChangeArrowheads="1"/>
          </p:cNvPicPr>
          <p:nvPr/>
        </p:nvPicPr>
        <p:blipFill>
          <a:blip r:embed="rId4" cstate="print"/>
          <a:srcRect l="1786" t="1168"/>
          <a:stretch>
            <a:fillRect/>
          </a:stretch>
        </p:blipFill>
        <p:spPr bwMode="auto">
          <a:xfrm>
            <a:off x="251520" y="260648"/>
            <a:ext cx="3960440" cy="60932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5520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88640"/>
            <a:ext cx="8568952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выступлений </a:t>
            </a:r>
            <a:r>
              <a:rPr lang="ru-RU" sz="23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sz="2300" b="1" kern="0" dirty="0" err="1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очно</a:t>
            </a:r>
            <a:r>
              <a:rPr lang="ru-RU" sz="23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300" dirty="0">
              <a:solidFill>
                <a:srgbClr val="7030A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50633575"/>
              </p:ext>
            </p:extLst>
          </p:nvPr>
        </p:nvGraphicFramePr>
        <p:xfrm>
          <a:off x="1597246" y="1412776"/>
          <a:ext cx="6021515" cy="4151546"/>
        </p:xfrm>
        <a:graphic>
          <a:graphicData uri="http://schemas.openxmlformats.org/drawingml/2006/table">
            <a:tbl>
              <a:tblPr/>
              <a:tblGrid>
                <a:gridCol w="1143550"/>
                <a:gridCol w="1338712"/>
                <a:gridCol w="1786562"/>
                <a:gridCol w="1752691"/>
              </a:tblGrid>
              <a:tr h="4185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Дата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Место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Тема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Название мероприятия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9183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Республиканский уровень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334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20.02.2020 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г.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ГБУ ДПО РМ «Центр непрерывного повышения профессионального мастерства педагогических работников – «Педагог 13.ру»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мастер-класс «Пальчиковые игры и упражнения для развития дошкольников»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рамках программы повышения квалификации «Современные подходы к организации образования дошкольников в новых условиях» для воспитателей ДОО»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304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06.03.2020 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г.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ГБУ ДПО РМ «ЦНППМ «Педагог13.ру»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«Театральная деятельность детей в ДОУ»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Образовательный форум «Инновационная деятельность педагога дошкольного образования: опыт, проблемы, перспективы»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05520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rabotnik\Desktop\Федотова\выступление\справка МРИ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241296" cy="5832648"/>
          </a:xfrm>
          <a:prstGeom prst="rect">
            <a:avLst/>
          </a:prstGeom>
          <a:noFill/>
        </p:spPr>
      </p:pic>
      <p:pic>
        <p:nvPicPr>
          <p:cNvPr id="2055" name="Picture 7" descr="C:\Users\rabotnik\Desktop\Федотова\выступление\форум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88640"/>
            <a:ext cx="4241296" cy="5832648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860032" y="2852936"/>
            <a:ext cx="3744416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2410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116632"/>
            <a:ext cx="66967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Проведение 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открытых занятий,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мастер-классов, мероприятий</a:t>
            </a:r>
          </a:p>
        </p:txBody>
      </p:sp>
      <p:pic>
        <p:nvPicPr>
          <p:cNvPr id="7170" name="Picture 2" descr="C:\Users\rabotnik\Desktop\Федотова\документы ДАТА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152847"/>
            <a:ext cx="3600400" cy="54445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864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rabotnik\Desktop\Федотова\документы ДАТА\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3960440" cy="5688632"/>
          </a:xfrm>
          <a:prstGeom prst="rect">
            <a:avLst/>
          </a:prstGeom>
          <a:noFill/>
        </p:spPr>
      </p:pic>
      <p:pic>
        <p:nvPicPr>
          <p:cNvPr id="8195" name="Picture 3" descr="C:\Users\rabotnik\Desktop\Федотова\документы ДАТА\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548680"/>
            <a:ext cx="3744416" cy="554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864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260648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 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активность педагога: участие в комиссиях, педагогических сообществах, в жюри конкурсов</a:t>
            </a:r>
          </a:p>
        </p:txBody>
      </p:sp>
      <p:pic>
        <p:nvPicPr>
          <p:cNvPr id="10242" name="Picture 2" descr="C:\Users\rabotnik\Desktop\Федотова\документы ДАТА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440879"/>
            <a:ext cx="3888431" cy="54171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31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88640"/>
            <a:ext cx="6840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Позитивные 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результаты работы с воспитанниками</a:t>
            </a:r>
          </a:p>
        </p:txBody>
      </p:sp>
      <p:pic>
        <p:nvPicPr>
          <p:cNvPr id="5" name="Рисунок 4" descr="C:\Users\rabotnik\Desktop\Федотова\Справки приказы\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6"/>
            <a:ext cx="3888432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rabotnik\Desktop\Федотова\Справки приказы\10.1.jpg"/>
          <p:cNvPicPr/>
          <p:nvPr/>
        </p:nvPicPr>
        <p:blipFill>
          <a:blip r:embed="rId3" cstate="print"/>
          <a:srcRect t="1449" r="-1961" b="-1449"/>
          <a:stretch>
            <a:fillRect/>
          </a:stretch>
        </p:blipFill>
        <p:spPr bwMode="auto">
          <a:xfrm>
            <a:off x="4644008" y="1412776"/>
            <a:ext cx="3888432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12160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rabotnik\Desktop\Федотова\Справки приказы\10.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3960440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rabotnik\Desktop\Федотова\документы ДАТА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476672"/>
            <a:ext cx="4104456" cy="59046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0420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14356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1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Качество </a:t>
            </a:r>
            <a:r>
              <a:rPr lang="ru-RU" sz="2000" b="1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взаимодействия с родителями</a:t>
            </a:r>
          </a:p>
        </p:txBody>
      </p:sp>
      <p:pic>
        <p:nvPicPr>
          <p:cNvPr id="5" name="Рисунок 4" descr="C:\Users\rabotnik\Desktop\Федотова\Справки приказы\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4032448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rabotnik\Desktop\Федотова\документы ДАТА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908720"/>
            <a:ext cx="3763463" cy="5184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8581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abotnik\Desktop\Федотова\документы ДАТА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548680"/>
            <a:ext cx="3888432" cy="5616624"/>
          </a:xfrm>
          <a:prstGeom prst="rect">
            <a:avLst/>
          </a:prstGeom>
          <a:noFill/>
        </p:spPr>
      </p:pic>
      <p:pic>
        <p:nvPicPr>
          <p:cNvPr id="3075" name="Picture 3" descr="C:\Users\rabotnik\Desktop\Федотова\Справки приказы\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548681"/>
            <a:ext cx="4104456" cy="57606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9749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abotnik\Desktop\Федотова\Справки приказы\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476672"/>
            <a:ext cx="4320480" cy="594154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347864" y="1196752"/>
            <a:ext cx="1080120" cy="144016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771800" y="2132856"/>
            <a:ext cx="1080120" cy="2880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6628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28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Работа </a:t>
            </a:r>
            <a:r>
              <a:rPr lang="ru-RU" sz="2400" b="1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с детьми из социально-неблагополучных семей</a:t>
            </a:r>
          </a:p>
        </p:txBody>
      </p:sp>
      <p:pic>
        <p:nvPicPr>
          <p:cNvPr id="5" name="Рисунок 4" descr="C:\Users\rabotnik\Desktop\Федотова\Справки приказы\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36712"/>
            <a:ext cx="4045408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rabotnik\Desktop\Федотова\документы ДАТА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836712"/>
            <a:ext cx="3888432" cy="554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0446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268760"/>
            <a:ext cx="849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28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ПРОФЕССИОНАЛЬНЫХ КОНКУРСАХ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2636912"/>
            <a:ext cx="532859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уровень -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уровень –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528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729" b="2500"/>
          <a:stretch>
            <a:fillRect/>
          </a:stretch>
        </p:blipFill>
        <p:spPr>
          <a:xfrm>
            <a:off x="251520" y="476672"/>
            <a:ext cx="4290938" cy="5976664"/>
          </a:xfrm>
          <a:prstGeom prst="rect">
            <a:avLst/>
          </a:prstGeom>
        </p:spPr>
      </p:pic>
      <p:pic>
        <p:nvPicPr>
          <p:cNvPr id="6" name="Рисунок 5" descr="C:\Users\rabotnik\Desktop\Федотова\Справки приказы\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76672"/>
            <a:ext cx="3960440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724128" y="3212976"/>
            <a:ext cx="1512168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7236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r="2839" b="3120"/>
          <a:stretch/>
        </p:blipFill>
        <p:spPr bwMode="auto">
          <a:xfrm>
            <a:off x="321890" y="332657"/>
            <a:ext cx="4140001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rabotnik\Desktop\Федотова\Справки приказы\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32656"/>
            <a:ext cx="4248472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868144" y="3140968"/>
            <a:ext cx="129614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7236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rabotnik\Desktop\Федотова\сканы воспитанники\диплом1.jpg"/>
          <p:cNvPicPr/>
          <p:nvPr/>
        </p:nvPicPr>
        <p:blipFill>
          <a:blip r:embed="rId2" cstate="print"/>
          <a:srcRect t="1205"/>
          <a:stretch>
            <a:fillRect/>
          </a:stretch>
        </p:blipFill>
        <p:spPr bwMode="auto">
          <a:xfrm>
            <a:off x="539552" y="548680"/>
            <a:ext cx="3960440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rabotnik\Desktop\Федотова\сканы воспитанники\диплом2.jpg"/>
          <p:cNvPicPr/>
          <p:nvPr/>
        </p:nvPicPr>
        <p:blipFill>
          <a:blip r:embed="rId3" cstate="print"/>
          <a:srcRect t="1205"/>
          <a:stretch>
            <a:fillRect/>
          </a:stretch>
        </p:blipFill>
        <p:spPr bwMode="auto">
          <a:xfrm>
            <a:off x="4644008" y="548680"/>
            <a:ext cx="3960440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07236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4263356" cy="594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82166"/>
            <a:ext cx="4032448" cy="592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51618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332656"/>
            <a:ext cx="6264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</a:t>
            </a:r>
            <a:r>
              <a:rPr lang="ru-RU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поощрения</a:t>
            </a:r>
          </a:p>
        </p:txBody>
      </p:sp>
      <p:pic>
        <p:nvPicPr>
          <p:cNvPr id="4" name="Рисунок 3" descr="C:\Users\rabotnik\Desktop\Федотова\blagodarnost-9-gr.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4176464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rabotnik\Desktop\Федотова\9-grupp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908720"/>
            <a:ext cx="4032448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81613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85794"/>
          </a:xfrm>
        </p:spPr>
        <p:txBody>
          <a:bodyPr>
            <a:normAutofit fontScale="90000"/>
          </a:bodyPr>
          <a:lstStyle/>
          <a:p>
            <a:pPr lvl="0" algn="ctr">
              <a:buNone/>
            </a:pPr>
            <a:r>
              <a:rPr lang="ru-RU" sz="2400" b="1" kern="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2400" b="1" kern="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инновационной (экспериментальной) деятельности</a:t>
            </a:r>
            <a:br>
              <a:rPr lang="ru-RU" sz="2400" b="1" kern="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kern="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kern="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kern="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kern="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u="sng" dirty="0" smtClean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МУНИЦИПАЛЬНЫЙ  УРОВЕНЬ:</a:t>
            </a:r>
            <a:br>
              <a:rPr lang="ru-RU" sz="2400" i="1" u="sng" dirty="0" smtClean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</a:br>
            <a:r>
              <a:rPr lang="ru-RU" sz="2400" i="1" u="sng" dirty="0" smtClean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/>
            </a:r>
            <a:br>
              <a:rPr lang="ru-RU" sz="2400" i="1" u="sng" dirty="0" smtClean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</a:br>
            <a:r>
              <a:rPr lang="ru-RU" sz="2400" i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инновационная деятельность</a:t>
            </a:r>
            <a:br>
              <a:rPr lang="ru-RU" sz="2400" i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</a:br>
            <a:r>
              <a:rPr lang="ru-RU" sz="2400" i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 МДОУ «Детский сад №88»</a:t>
            </a:r>
            <a:br>
              <a:rPr lang="ru-RU" sz="2400" i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</a:br>
            <a:r>
              <a:rPr lang="ru-RU" sz="2400" i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 </a:t>
            </a:r>
            <a:br>
              <a:rPr lang="ru-RU" sz="2400" i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«Духовно-нравственное воспитание детей дошкольного возраста через приобщение к культуре и традициям народов Поволжья»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</a:br>
            <a:r>
              <a:rPr lang="ru-RU" sz="2400" i="1" u="sng" dirty="0" smtClean="0">
                <a:solidFill>
                  <a:srgbClr val="C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/>
            </a:r>
            <a:br>
              <a:rPr lang="ru-RU" sz="2400" i="1" u="sng" dirty="0" smtClean="0">
                <a:solidFill>
                  <a:srgbClr val="C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</a:br>
            <a:endParaRPr lang="ru-RU" sz="2400" b="1" kern="0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960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rabotnik\Desktop\Федотова\Справки приказы\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809976" y="-121343"/>
            <a:ext cx="3356994" cy="4985073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355976" y="2852936"/>
            <a:ext cx="4608512" cy="21602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C:\Users\rabotnik\Desktop\Федотова\Справки приказы\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516" y="692697"/>
            <a:ext cx="3770041" cy="5184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1960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rabotnik\Desktop\Исаева-аттестация\приказ иннов3.jpg"/>
          <p:cNvPicPr/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438" t="2502"/>
          <a:stretch>
            <a:fillRect/>
          </a:stretch>
        </p:blipFill>
        <p:spPr bwMode="auto">
          <a:xfrm>
            <a:off x="395536" y="404664"/>
            <a:ext cx="4032448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rabotnik\Desktop\Федотова\Справки приказы\1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404664"/>
            <a:ext cx="3960440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724128" y="3356992"/>
            <a:ext cx="864096" cy="1692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ru-RU" sz="500" dirty="0"/>
          </a:p>
        </p:txBody>
      </p:sp>
    </p:spTree>
    <p:extLst>
      <p:ext uri="{BB962C8B-B14F-4D97-AF65-F5344CB8AC3E}">
        <p14:creationId xmlns="" xmlns:p14="http://schemas.microsoft.com/office/powerpoint/2010/main" val="375276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rabotnik\Desktop\Федотова\документы ДАТА\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32656"/>
            <a:ext cx="4104456" cy="5688632"/>
          </a:xfrm>
          <a:prstGeom prst="rect">
            <a:avLst/>
          </a:prstGeom>
          <a:noFill/>
        </p:spPr>
      </p:pic>
      <p:pic>
        <p:nvPicPr>
          <p:cNvPr id="9219" name="Picture 3" descr="C:\Users\rabotnik\Desktop\Федотова\документы ДАТА\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32656"/>
            <a:ext cx="4032448" cy="577716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03648" y="4437112"/>
            <a:ext cx="7272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5"/>
              </a:rPr>
              <a:t>https://ds88sar.schoolrm.ru/sveden/employees/11226/186777/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5276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Наставничество</a:t>
            </a:r>
            <a:endParaRPr lang="ru-RU" sz="2400" b="1" dirty="0"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rabotnik\Desktop\Федотова\Справки приказы\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0688"/>
            <a:ext cx="2827530" cy="3888432"/>
          </a:xfrm>
          <a:prstGeom prst="rect">
            <a:avLst/>
          </a:prstGeom>
          <a:noFill/>
        </p:spPr>
      </p:pic>
      <p:pic>
        <p:nvPicPr>
          <p:cNvPr id="5123" name="Picture 3" descr="C:\Users\rabotnik\Desktop\Федотова\Справки приказы\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620688"/>
            <a:ext cx="2736304" cy="384344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611560" y="2780928"/>
            <a:ext cx="2376264" cy="2880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 descr="C:\Users\rabotnik\Desktop\Федотова\документы ДАТА\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620689"/>
            <a:ext cx="2736304" cy="38164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4861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24744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3100" b="1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Наличие </a:t>
            </a:r>
            <a:r>
              <a:rPr lang="ru-RU" sz="3100" b="1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публикаций</a:t>
            </a:r>
            <a:r>
              <a:rPr lang="ru-RU" sz="2400" b="1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75656" y="836712"/>
            <a:ext cx="66064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Материалы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прошедшие экспертизу на сайтах, порталах сети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Интернет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26626" name="AutoShape 2" descr="https://apf.mail.ru/cgi-bin/readmsg?id=15973883210641229338;0;1&amp;exif=1&amp;full=1&amp;x-email=ds88sa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28" name="AutoShape 4" descr="https://apf.mail.ru/cgi-bin/readmsg?id=15973883210641229338;0;1&amp;exif=1&amp;full=1&amp;x-email=ds88sa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0" name="AutoShape 6" descr="https://apf.mail.ru/cgi-bin/readmsg?id=15973883210641229338;0;1&amp;exif=1&amp;full=1&amp;x-email=ds88sa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2" name="AutoShape 8" descr="https://apf.mail.ru/cgi-bin/readmsg?id=15973883210641229338;0;1&amp;exif=1&amp;full=1&amp;x-email=ds88sa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 descr="C:\Users\rabotnik\Desktop\Федотова\Справки приказы\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00808"/>
            <a:ext cx="3672408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rabotnik\Desktop\Федотова\сканы воспитанники\1в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700808"/>
            <a:ext cx="3312368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4377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2228</TotalTime>
  <Words>449</Words>
  <Application>Microsoft Office PowerPoint</Application>
  <PresentationFormat>Экран (4:3)</PresentationFormat>
  <Paragraphs>96</Paragraphs>
  <Slides>36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Воздушный поток</vt:lpstr>
      <vt:lpstr>Слайд 1</vt:lpstr>
      <vt:lpstr>Слайд 2</vt:lpstr>
      <vt:lpstr>Слайд 3</vt:lpstr>
      <vt:lpstr>Участие в инновационной (экспериментальной) деятельности   МУНИЦИПАЛЬНЫЙ  УРОВЕНЬ:  инновационная деятельность   МДОУ «Детский сад №88»    «Духовно-нравственное воспитание детей дошкольного возраста через приобщение к культуре и традициям народов Поволжья»  </vt:lpstr>
      <vt:lpstr>Слайд 5</vt:lpstr>
      <vt:lpstr>Слайд 6</vt:lpstr>
      <vt:lpstr>Слайд 7</vt:lpstr>
      <vt:lpstr>Наставничество</vt:lpstr>
      <vt:lpstr>Наличие публикаций   </vt:lpstr>
      <vt:lpstr>Слайд 10</vt:lpstr>
      <vt:lpstr>Слайд 11</vt:lpstr>
      <vt:lpstr>Слайд 12</vt:lpstr>
      <vt:lpstr>Результаты участия воспитанников  в : конкурсах, выставках, турнирах, соревнованиях, акциях, фестивалях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Качество взаимодействия с родителями</vt:lpstr>
      <vt:lpstr>Слайд 29</vt:lpstr>
      <vt:lpstr>Работа с детьми из социально-неблагополучных семей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Полина</dc:creator>
  <cp:lastModifiedBy>rabotnik</cp:lastModifiedBy>
  <cp:revision>234</cp:revision>
  <dcterms:created xsi:type="dcterms:W3CDTF">2021-11-05T10:39:37Z</dcterms:created>
  <dcterms:modified xsi:type="dcterms:W3CDTF">2022-12-13T13:51:29Z</dcterms:modified>
</cp:coreProperties>
</file>