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0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1" r:id="rId16"/>
    <p:sldId id="272" r:id="rId17"/>
    <p:sldId id="273" r:id="rId18"/>
    <p:sldId id="280" r:id="rId19"/>
    <p:sldId id="274" r:id="rId20"/>
    <p:sldId id="275" r:id="rId21"/>
    <p:sldId id="276" r:id="rId22"/>
    <p:sldId id="313" r:id="rId23"/>
    <p:sldId id="314" r:id="rId24"/>
    <p:sldId id="315" r:id="rId25"/>
    <p:sldId id="312" r:id="rId26"/>
    <p:sldId id="284" r:id="rId27"/>
    <p:sldId id="281" r:id="rId28"/>
    <p:sldId id="277" r:id="rId29"/>
    <p:sldId id="278" r:id="rId30"/>
    <p:sldId id="279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7" r:id="rId50"/>
    <p:sldId id="306" r:id="rId51"/>
    <p:sldId id="310" r:id="rId52"/>
    <p:sldId id="311" r:id="rId53"/>
    <p:sldId id="309" r:id="rId54"/>
    <p:sldId id="303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3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544333_300-p-foni-dlya-prezentatsii-powerpoint-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052736"/>
            <a:ext cx="7020272" cy="129614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МИНИСТЕРСТВО ОБРАЗОВАНИЯ РМ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2564904"/>
            <a:ext cx="7632848" cy="2664296"/>
          </a:xfrm>
        </p:spPr>
        <p:txBody>
          <a:bodyPr>
            <a:normAutofit lnSpcReduction="10000"/>
          </a:bodyPr>
          <a:lstStyle/>
          <a:p>
            <a:r>
              <a:rPr lang="ru-RU" b="1" i="1" dirty="0" smtClean="0">
                <a:solidFill>
                  <a:srgbClr val="FFFF00"/>
                </a:solidFill>
                <a:latin typeface="Bookman Old Style" pitchFamily="18" charset="0"/>
              </a:rPr>
              <a:t> </a:t>
            </a:r>
            <a:r>
              <a:rPr lang="ru-RU" b="1" i="1" dirty="0" smtClean="0">
                <a:solidFill>
                  <a:srgbClr val="FFFF00"/>
                </a:solidFill>
                <a:latin typeface="Georgia" pitchFamily="18" charset="0"/>
              </a:rPr>
              <a:t>ПОРТФОЛИО  </a:t>
            </a:r>
          </a:p>
          <a:p>
            <a:r>
              <a:rPr lang="ru-RU" b="1" i="1" dirty="0" smtClean="0">
                <a:solidFill>
                  <a:srgbClr val="FFFF00"/>
                </a:solidFill>
                <a:latin typeface="Georgia" pitchFamily="18" charset="0"/>
              </a:rPr>
              <a:t>Кирюшкиной Евгении Олеговны,               воспитателя МАДОУ </a:t>
            </a:r>
          </a:p>
          <a:p>
            <a:r>
              <a:rPr lang="ru-RU" b="1" i="1" dirty="0" smtClean="0">
                <a:solidFill>
                  <a:srgbClr val="FFFF00"/>
                </a:solidFill>
                <a:latin typeface="Georgia" pitchFamily="18" charset="0"/>
              </a:rPr>
              <a:t>      «Центр развития ребенка – детский сад №58»</a:t>
            </a:r>
            <a:endParaRPr lang="ru-RU" i="1" dirty="0">
              <a:solidFill>
                <a:srgbClr val="FFFF00"/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544333_300-p-foni-dlya-prezentatsii-powerpoint-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  <a:t/>
            </a:r>
            <a:br>
              <a:rPr lang="ru-RU" sz="3200" b="1" i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</a:br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  <a:t>РЕСПУБЛИКАНСКИЙ УРОВЕНЬ:                  </a:t>
            </a:r>
            <a:r>
              <a:rPr lang="ru-RU" sz="3200" b="1" i="1" dirty="0" smtClean="0">
                <a:solidFill>
                  <a:srgbClr val="FFFF00"/>
                </a:solidFill>
                <a:latin typeface="Franklin Gothic Medium" pitchFamily="34" charset="0"/>
              </a:rPr>
              <a:t>«Внедрение в работу ДОО инновационных технологий и методов экологического воспитания дошкольников в условиях реализации ФГОС ДО»</a:t>
            </a:r>
            <a:br>
              <a:rPr lang="ru-RU" sz="3200" b="1" i="1" dirty="0" smtClean="0">
                <a:solidFill>
                  <a:srgbClr val="FFFF00"/>
                </a:solidFill>
                <a:latin typeface="Franklin Gothic Medium" pitchFamily="34" charset="0"/>
              </a:rPr>
            </a:br>
            <a:endParaRPr lang="ru-RU" sz="3200" dirty="0">
              <a:solidFill>
                <a:srgbClr val="FFFF00"/>
              </a:solidFill>
              <a:latin typeface="Franklin Gothic Medium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544333_300-p-foni-dlya-prezentatsii-powerpoint-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3" descr="E:\аттестации\аттестация Русяйкиной\13 ру выпис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32656"/>
            <a:ext cx="3819311" cy="5400600"/>
          </a:xfrm>
          <a:prstGeom prst="rect">
            <a:avLst/>
          </a:prstGeom>
          <a:noFill/>
        </p:spPr>
      </p:pic>
      <p:pic>
        <p:nvPicPr>
          <p:cNvPr id="6" name="Picture 3" descr="E:\аттестации\аттестация Русяйкиной\приказ педагог 13 ру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700808"/>
            <a:ext cx="3491441" cy="4824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544333_300-p-foni-dlya-prezentatsii-powerpoint-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E:\аттестации\аттестация кирюшкиной\экология справ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32656"/>
            <a:ext cx="3513766" cy="4968552"/>
          </a:xfrm>
          <a:prstGeom prst="rect">
            <a:avLst/>
          </a:prstGeom>
          <a:noFill/>
        </p:spPr>
      </p:pic>
      <p:pic>
        <p:nvPicPr>
          <p:cNvPr id="11267" name="Picture 3" descr="E:\аттестации\аттестация кирюшкиной\экология ти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340768"/>
            <a:ext cx="3819310" cy="54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544333_300-p-foni-dlya-prezentatsii-powerpoint-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  <a:t/>
            </a:r>
            <a:br>
              <a:rPr lang="ru-RU" sz="3600" b="1" i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</a:br>
            <a:r>
              <a:rPr lang="ru-RU" sz="3600" b="1" i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  <a:t/>
            </a:r>
            <a:br>
              <a:rPr lang="ru-RU" sz="3600" b="1" i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</a:br>
            <a:r>
              <a:rPr lang="ru-RU" sz="3600" b="1" i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  <a:t>МУНИЦИПАЛЬНЫЙ УРОВЕНЬ:                  </a:t>
            </a:r>
            <a:r>
              <a:rPr lang="ru-RU" sz="3600" b="1" i="1" dirty="0" smtClean="0">
                <a:solidFill>
                  <a:srgbClr val="FFFF00"/>
                </a:solidFill>
                <a:latin typeface="Franklin Gothic Medium" pitchFamily="34" charset="0"/>
              </a:rPr>
              <a:t>«Внедрение в работу ДОО инновационных технологий по укреплению здоровья дошкольников средствами физической культуры и хореографии</a:t>
            </a:r>
            <a:r>
              <a:rPr lang="ru-RU" b="1" i="1" dirty="0" smtClean="0">
                <a:solidFill>
                  <a:srgbClr val="FFFF00"/>
                </a:solidFill>
                <a:latin typeface="Bookman Old Style" pitchFamily="18" charset="0"/>
              </a:rPr>
              <a:t>»</a:t>
            </a:r>
            <a:br>
              <a:rPr lang="ru-RU" b="1" i="1" dirty="0" smtClean="0">
                <a:solidFill>
                  <a:srgbClr val="FFFF00"/>
                </a:solidFill>
                <a:latin typeface="Bookman Old Style" pitchFamily="18" charset="0"/>
              </a:rPr>
            </a:b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544333_300-p-foni-dlya-prezentatsii-powerpoint-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3" descr="C:\Users\Gruppa 4\Downloads\выписка0003 (2)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3744416" cy="5307882"/>
          </a:xfrm>
          <a:prstGeom prst="rect">
            <a:avLst/>
          </a:prstGeom>
          <a:noFill/>
        </p:spPr>
      </p:pic>
      <p:pic>
        <p:nvPicPr>
          <p:cNvPr id="6" name="Picture 2" descr="E:\аттестации\аттестация кирюшкиной\тит.JPG"/>
          <p:cNvPicPr>
            <a:picLocks noChangeAspect="1" noChangeArrowheads="1"/>
          </p:cNvPicPr>
          <p:nvPr/>
        </p:nvPicPr>
        <p:blipFill>
          <a:blip r:embed="rId4" cstate="print"/>
          <a:srcRect l="3288" t="2326" r="2991" b="1163"/>
          <a:stretch>
            <a:fillRect/>
          </a:stretch>
        </p:blipFill>
        <p:spPr bwMode="auto">
          <a:xfrm>
            <a:off x="4860032" y="1484784"/>
            <a:ext cx="3511041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544333_300-p-foni-dlya-prezentatsii-powerpoint-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1080119"/>
          </a:xfrm>
        </p:spPr>
        <p:txBody>
          <a:bodyPr/>
          <a:lstStyle/>
          <a:p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Наставничество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E:\аттестации\аттестация Русяйкиной\наставничеств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196752"/>
            <a:ext cx="3960440" cy="5192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544333_300-p-foni-dlya-prezentatsii-powerpoint-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02624" cy="1656183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  <a:t>Наличие публикаций, включая </a:t>
            </a:r>
            <a:r>
              <a:rPr lang="ru-RU" b="1" i="1" dirty="0" err="1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  <a:t>интернет-публикации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  <a:t/>
            </a:r>
            <a:b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</a:br>
            <a:endParaRPr lang="ru-RU" dirty="0">
              <a:solidFill>
                <a:schemeClr val="tx2">
                  <a:lumMod val="50000"/>
                </a:schemeClr>
              </a:solidFill>
              <a:latin typeface="Franklin Gothic Medium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2132856"/>
            <a:ext cx="8712968" cy="3793976"/>
          </a:xfrm>
        </p:spPr>
        <p:txBody>
          <a:bodyPr>
            <a:normAutofit fontScale="85000" lnSpcReduction="20000"/>
          </a:bodyPr>
          <a:lstStyle/>
          <a:p>
            <a:pPr marL="514350" indent="-61913" algn="l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  <a:t>1) </a:t>
            </a:r>
            <a:r>
              <a:rPr lang="ru-RU" dirty="0" smtClean="0">
                <a:solidFill>
                  <a:srgbClr val="FFFF00"/>
                </a:solidFill>
                <a:latin typeface="Franklin Gothic Medium" pitchFamily="34" charset="0"/>
              </a:rPr>
              <a:t>Всероссийское образовательное издание «</a:t>
            </a:r>
            <a:r>
              <a:rPr lang="ru-RU" dirty="0" err="1" smtClean="0">
                <a:solidFill>
                  <a:srgbClr val="FFFF00"/>
                </a:solidFill>
                <a:latin typeface="Franklin Gothic Medium" pitchFamily="34" charset="0"/>
              </a:rPr>
              <a:t>Педпроспект.ру</a:t>
            </a:r>
            <a:r>
              <a:rPr lang="ru-RU" dirty="0" smtClean="0">
                <a:solidFill>
                  <a:srgbClr val="FFFF00"/>
                </a:solidFill>
                <a:latin typeface="Franklin Gothic Medium" pitchFamily="34" charset="0"/>
              </a:rPr>
              <a:t>», статья «Проблемы воспитания детей дошкольного возраста», 2020 г.                                                                             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  <a:t>2) </a:t>
            </a:r>
            <a:r>
              <a:rPr lang="ru-RU" dirty="0" smtClean="0">
                <a:solidFill>
                  <a:srgbClr val="FFFF00"/>
                </a:solidFill>
                <a:latin typeface="Franklin Gothic Medium" pitchFamily="34" charset="0"/>
              </a:rPr>
              <a:t>Электронный сборник «Лучшие практики Республики Мордовии», 2019 г.                                                           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  <a:t>3) </a:t>
            </a:r>
            <a:r>
              <a:rPr lang="ru-RU" dirty="0" smtClean="0">
                <a:solidFill>
                  <a:srgbClr val="FFFF00"/>
                </a:solidFill>
                <a:latin typeface="Franklin Gothic Medium" pitchFamily="34" charset="0"/>
              </a:rPr>
              <a:t>Сборник материалов </a:t>
            </a:r>
            <a:r>
              <a:rPr lang="en-US" dirty="0" smtClean="0">
                <a:solidFill>
                  <a:srgbClr val="FFFF00"/>
                </a:solidFill>
                <a:latin typeface="Franklin Gothic Medium" pitchFamily="34" charset="0"/>
              </a:rPr>
              <a:t>XIV </a:t>
            </a:r>
            <a:r>
              <a:rPr lang="ru-RU" dirty="0" smtClean="0">
                <a:solidFill>
                  <a:srgbClr val="FFFF00"/>
                </a:solidFill>
                <a:latin typeface="Franklin Gothic Medium" pitchFamily="34" charset="0"/>
              </a:rPr>
              <a:t>Всероссийской научно-практической педагогической конференции «Поликультурное образование: опыт и перспективы»,  статья «</a:t>
            </a:r>
            <a:r>
              <a:rPr lang="ru-RU" dirty="0" err="1" smtClean="0">
                <a:solidFill>
                  <a:srgbClr val="FFFF00"/>
                </a:solidFill>
                <a:latin typeface="Franklin Gothic Medium" pitchFamily="34" charset="0"/>
              </a:rPr>
              <a:t>Гендерные</a:t>
            </a:r>
            <a:r>
              <a:rPr lang="ru-RU" dirty="0" smtClean="0">
                <a:solidFill>
                  <a:srgbClr val="FFFF00"/>
                </a:solidFill>
                <a:latin typeface="Franklin Gothic Medium" pitchFamily="34" charset="0"/>
              </a:rPr>
              <a:t> стереотипы в процессе коммуникации детей дошкольного возраста», 2022 г.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544333_300-p-foni-dlya-prezentatsii-powerpoint-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 descr="C:\Users\Gruppa 4\Desktop\спиридонова\Новая папка (2)\публикац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88640"/>
            <a:ext cx="3384376" cy="4968552"/>
          </a:xfrm>
          <a:prstGeom prst="rect">
            <a:avLst/>
          </a:prstGeom>
          <a:noFill/>
        </p:spPr>
      </p:pic>
      <p:pic>
        <p:nvPicPr>
          <p:cNvPr id="2052" name="Picture 4" descr="C:\Users\Gruppa 4\Downloads\svidetelstvo (1)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412776"/>
            <a:ext cx="3528391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544333_300-p-foni-dlya-prezentatsii-powerpoint-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E:\аттестации\аттестация кирюшкиной\кирюшкина\Кирюшкина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1052736"/>
            <a:ext cx="3456384" cy="49901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544333_300-p-foni-dlya-prezentatsii-powerpoint-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E:\аттестации\аттестация кирюшкиной\часть 1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88640"/>
            <a:ext cx="2592288" cy="3528392"/>
          </a:xfrm>
          <a:prstGeom prst="rect">
            <a:avLst/>
          </a:prstGeom>
          <a:noFill/>
        </p:spPr>
      </p:pic>
      <p:pic>
        <p:nvPicPr>
          <p:cNvPr id="3075" name="Picture 3" descr="E:\аттестации\аттестация кирюшкиной\часть 1_page-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2335294" y="1849282"/>
            <a:ext cx="3969356" cy="2808312"/>
          </a:xfrm>
          <a:prstGeom prst="rect">
            <a:avLst/>
          </a:prstGeom>
          <a:noFill/>
        </p:spPr>
      </p:pic>
      <p:pic>
        <p:nvPicPr>
          <p:cNvPr id="3076" name="Picture 4" descr="E:\аттестации\аттестация кирюшкиной\часть 1_page-03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2492896"/>
            <a:ext cx="2880320" cy="42484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544333_300-p-foni-dlya-prezentatsii-powerpoint-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27784" y="1412776"/>
            <a:ext cx="6516216" cy="4226024"/>
          </a:xfrm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  <a:cs typeface="Mongolian Baiti" pitchFamily="66" charset="0"/>
              </a:rPr>
              <a:t>Дата рождения: 18.06. 1983 г.</a:t>
            </a:r>
          </a:p>
          <a:p>
            <a:pPr algn="l">
              <a:lnSpc>
                <a:spcPct val="120000"/>
              </a:lnSpc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  <a:cs typeface="Mongolian Baiti" pitchFamily="66" charset="0"/>
              </a:rPr>
              <a:t>Профессиональное образование: «Мордовский государственный педагогический институт им. М. Е. </a:t>
            </a:r>
            <a:r>
              <a:rPr lang="ru-RU" sz="2000" b="1" dirty="0" err="1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  <a:cs typeface="Mongolian Baiti" pitchFamily="66" charset="0"/>
              </a:rPr>
              <a:t>Евсевьева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  <a:cs typeface="Mongolian Baiti" pitchFamily="66" charset="0"/>
              </a:rPr>
              <a:t>»</a:t>
            </a:r>
          </a:p>
          <a:p>
            <a:pPr algn="l">
              <a:lnSpc>
                <a:spcPct val="120000"/>
              </a:lnSpc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  <a:cs typeface="Mongolian Baiti" pitchFamily="66" charset="0"/>
              </a:rPr>
              <a:t>Специальность: «Педагогическое образование»</a:t>
            </a:r>
          </a:p>
          <a:p>
            <a:pPr algn="l">
              <a:lnSpc>
                <a:spcPct val="120000"/>
              </a:lnSpc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  <a:cs typeface="Mongolian Baiti" pitchFamily="66" charset="0"/>
              </a:rPr>
              <a:t>Квалификация: «Бакалавр»</a:t>
            </a:r>
          </a:p>
          <a:p>
            <a:pPr algn="l">
              <a:lnSpc>
                <a:spcPct val="120000"/>
              </a:lnSpc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  <a:cs typeface="Mongolian Baiti" pitchFamily="66" charset="0"/>
              </a:rPr>
              <a:t>Диплом: №101305 0502712		</a:t>
            </a:r>
          </a:p>
          <a:p>
            <a:pPr algn="l">
              <a:lnSpc>
                <a:spcPct val="120000"/>
              </a:lnSpc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  <a:cs typeface="Mongolian Baiti" pitchFamily="66" charset="0"/>
              </a:rPr>
              <a:t>Дата выдачи: 7 февраля 2017 г.</a:t>
            </a:r>
          </a:p>
          <a:p>
            <a:pPr algn="l">
              <a:lnSpc>
                <a:spcPct val="120000"/>
              </a:lnSpc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  <a:cs typeface="Mongolian Baiti" pitchFamily="66" charset="0"/>
              </a:rPr>
              <a:t>Общий трудовой стаж: 21 год</a:t>
            </a:r>
          </a:p>
          <a:p>
            <a:pPr algn="l">
              <a:lnSpc>
                <a:spcPct val="120000"/>
              </a:lnSpc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  <a:cs typeface="Mongolian Baiti" pitchFamily="66" charset="0"/>
              </a:rPr>
              <a:t>Стаж педагогической работы (по специальности): 11 лет</a:t>
            </a:r>
          </a:p>
          <a:p>
            <a:pPr algn="l">
              <a:lnSpc>
                <a:spcPct val="120000"/>
              </a:lnSpc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  <a:cs typeface="Mongolian Baiti" pitchFamily="66" charset="0"/>
              </a:rPr>
              <a:t>Наличие квалификационной категории: высшая</a:t>
            </a:r>
          </a:p>
          <a:p>
            <a:pPr algn="l">
              <a:lnSpc>
                <a:spcPct val="120000"/>
              </a:lnSpc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  <a:cs typeface="Mongolian Baiti" pitchFamily="66" charset="0"/>
              </a:rPr>
              <a:t>Дата последней аттестации: 22.05.2017 г.</a:t>
            </a:r>
          </a:p>
          <a:p>
            <a:endParaRPr lang="ru-RU" sz="2000" dirty="0">
              <a:solidFill>
                <a:schemeClr val="tx2">
                  <a:lumMod val="50000"/>
                </a:schemeClr>
              </a:solidFill>
              <a:latin typeface="Franklin Gothic Medium" pitchFamily="34" charset="0"/>
              <a:cs typeface="Mongolian Baiti" pitchFamily="66" charset="0"/>
            </a:endParaRPr>
          </a:p>
        </p:txBody>
      </p:sp>
      <p:pic>
        <p:nvPicPr>
          <p:cNvPr id="4" name="Picture 2" descr="C:\Users\Gruppa 4\Desktop\29bcfc7dd77786ee95b13504114eb6d5.jpg"/>
          <p:cNvPicPr>
            <a:picLocks noChangeAspect="1" noChangeArrowheads="1"/>
          </p:cNvPicPr>
          <p:nvPr/>
        </p:nvPicPr>
        <p:blipFill>
          <a:blip r:embed="rId3" cstate="print"/>
          <a:srcRect l="8571" t="14129"/>
          <a:stretch>
            <a:fillRect/>
          </a:stretch>
        </p:blipFill>
        <p:spPr bwMode="auto">
          <a:xfrm>
            <a:off x="179512" y="332656"/>
            <a:ext cx="2304256" cy="35010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544333_300-p-foni-dlya-prezentatsii-powerpoint-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  <a:t/>
            </a:r>
            <a:b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</a:b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  <a:t>Результаты участия обучающихся в:                                                  выставках, турнирах, соревнованиях, акциях, фестивалях, конкурсах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  <a:t/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</a:br>
            <a:endParaRPr lang="ru-RU" dirty="0">
              <a:solidFill>
                <a:schemeClr val="tx2">
                  <a:lumMod val="50000"/>
                </a:schemeClr>
              </a:solidFill>
              <a:latin typeface="Franklin Gothic Medium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544333_300-p-foni-dlya-prezentatsii-powerpoint-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E:\аттестации\аттестация кирюшкиной\дети конкур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548680"/>
            <a:ext cx="3921159" cy="59046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544333_300-p-foni-dlya-prezentatsii-powerpoint-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99992" y="332656"/>
            <a:ext cx="4104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  <a:t>    Всероссийский уровень</a:t>
            </a:r>
            <a:endParaRPr lang="ru-RU" sz="2400" dirty="0"/>
          </a:p>
        </p:txBody>
      </p:sp>
      <p:pic>
        <p:nvPicPr>
          <p:cNvPr id="2050" name="Picture 2" descr="C:\Users\Gruppa 4\Desktop\спиридонова\для гранта\7 группа\25193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836712"/>
            <a:ext cx="3672408" cy="51916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544333_300-p-foni-dlya-prezentatsii-powerpoint-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99992" y="332656"/>
            <a:ext cx="4104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  <a:t>    </a:t>
            </a:r>
            <a:endParaRPr lang="ru-RU" sz="2400" dirty="0"/>
          </a:p>
        </p:txBody>
      </p:sp>
      <p:pic>
        <p:nvPicPr>
          <p:cNvPr id="7" name="Picture 4" descr="E:\аттестации\аттестация кирюшкиной\IMG-5bd60aec5fa732956bc7c0f9fd1c570a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980728"/>
            <a:ext cx="7454602" cy="49117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544333_300-p-foni-dlya-prezentatsii-powerpoint-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99992" y="332656"/>
            <a:ext cx="4104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  <a:t>    </a:t>
            </a:r>
            <a:endParaRPr lang="ru-RU" sz="2400" dirty="0"/>
          </a:p>
        </p:txBody>
      </p:sp>
      <p:pic>
        <p:nvPicPr>
          <p:cNvPr id="8" name="Picture 3" descr="E:\аттестации\аттестация кирюшкиной\IMG-0f0ecc9b9bcff1684721eb85f2211322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7" y="620689"/>
            <a:ext cx="3960440" cy="2744554"/>
          </a:xfrm>
          <a:prstGeom prst="rect">
            <a:avLst/>
          </a:prstGeom>
          <a:noFill/>
        </p:spPr>
      </p:pic>
      <p:pic>
        <p:nvPicPr>
          <p:cNvPr id="9" name="Picture 2" descr="E:\аттестации\аттестация кирюшкиной\IMG-b0599307793217529c27c7a8afc786e5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645024"/>
            <a:ext cx="4320480" cy="30406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544333_300-p-foni-dlya-prezentatsii-powerpoint-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Gruppa 4\Desktop\спиридонова\для гранта\7 группа\55179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980728"/>
            <a:ext cx="3528392" cy="498805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716016" y="0"/>
            <a:ext cx="40324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chemeClr val="tx2">
                  <a:lumMod val="50000"/>
                </a:schemeClr>
              </a:solidFill>
              <a:latin typeface="Franklin Gothic Medium" pitchFamily="34" charset="0"/>
            </a:endParaRPr>
          </a:p>
          <a:p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  <a:t>Региональный уровень</a:t>
            </a:r>
            <a:endParaRPr lang="ru-RU" sz="24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544333_300-p-foni-dlya-prezentatsii-powerpoint-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860032" y="188640"/>
            <a:ext cx="3888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  <a:t>Муниципальный уровень</a:t>
            </a:r>
            <a:endParaRPr lang="ru-RU" sz="2400" dirty="0"/>
          </a:p>
        </p:txBody>
      </p:sp>
      <p:pic>
        <p:nvPicPr>
          <p:cNvPr id="7" name="Picture 2" descr="E:\аттестации\аттестация кирюшкиной\IMG-9a775a2efc68ffaf1bc4f3dc10be2185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196752"/>
            <a:ext cx="7740440" cy="46036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544333_300-p-foni-dlya-prezentatsii-powerpoint-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E:\аттестации\аттестация кирюшкиной\8 группа\Диплом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340768"/>
            <a:ext cx="3744416" cy="5295809"/>
          </a:xfrm>
          <a:prstGeom prst="rect">
            <a:avLst/>
          </a:prstGeom>
          <a:noFill/>
        </p:spPr>
      </p:pic>
      <p:pic>
        <p:nvPicPr>
          <p:cNvPr id="9218" name="Picture 2" descr="E:\аттестации\аттестация кирюшкиной\IMG-bbfdcae24c84393045719f6973183eae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32656"/>
            <a:ext cx="3672408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544333_300-p-foni-dlya-prezentatsii-powerpoint-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E:\аттестации\аттестация кирюшкиной\8 группа\20200801_1934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484784"/>
            <a:ext cx="3605319" cy="5112568"/>
          </a:xfrm>
          <a:prstGeom prst="rect">
            <a:avLst/>
          </a:prstGeom>
          <a:noFill/>
        </p:spPr>
      </p:pic>
      <p:pic>
        <p:nvPicPr>
          <p:cNvPr id="7" name="Picture 2" descr="E:\аттестации\аттестация кирюшкиной\8 группа\Федяшкина Екатерин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76672"/>
            <a:ext cx="4139952" cy="4536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544333_300-p-foni-dlya-prezentatsii-powerpoint-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 descr="E:\аттестации\аттестация кирюшкиной\IMG-cd43e1c3de56b9714063aaf00240e679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88640"/>
            <a:ext cx="4104456" cy="2952328"/>
          </a:xfrm>
          <a:prstGeom prst="rect">
            <a:avLst/>
          </a:prstGeom>
          <a:noFill/>
        </p:spPr>
      </p:pic>
      <p:pic>
        <p:nvPicPr>
          <p:cNvPr id="6148" name="Picture 4" descr="E:\аттестации\аттестация кирюшкиной\IMG-efb7d549a755a95083d8072f6cb508f8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60648"/>
            <a:ext cx="4104456" cy="2880320"/>
          </a:xfrm>
          <a:prstGeom prst="rect">
            <a:avLst/>
          </a:prstGeom>
          <a:noFill/>
        </p:spPr>
      </p:pic>
      <p:pic>
        <p:nvPicPr>
          <p:cNvPr id="6149" name="Picture 5" descr="E:\аттестации\аттестация кирюшкиной\IMG-4bc83357f4eac444bb07f07b6da704ca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573016"/>
            <a:ext cx="4104456" cy="2952328"/>
          </a:xfrm>
          <a:prstGeom prst="rect">
            <a:avLst/>
          </a:prstGeom>
          <a:noFill/>
        </p:spPr>
      </p:pic>
      <p:pic>
        <p:nvPicPr>
          <p:cNvPr id="6150" name="Picture 6" descr="E:\аттестации\аттестация кирюшкиной\IMG-8afbeb650c52c69062d600cc20a38f57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7" y="3573016"/>
            <a:ext cx="4104456" cy="2952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544333_300-p-foni-dlya-prezentatsii-powerpoint-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58417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  <a:t>Представление инновационного педагогического опыта</a:t>
            </a:r>
            <a:endParaRPr lang="ru-RU" sz="3200" dirty="0">
              <a:solidFill>
                <a:schemeClr val="tx2">
                  <a:lumMod val="50000"/>
                </a:schemeClr>
              </a:solidFill>
              <a:latin typeface="Franklin Gothic Medium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2708920"/>
            <a:ext cx="7992888" cy="2929880"/>
          </a:xfrm>
        </p:spPr>
        <p:txBody>
          <a:bodyPr>
            <a:normAutofit/>
          </a:bodyPr>
          <a:lstStyle/>
          <a:p>
            <a:pPr algn="just"/>
            <a:r>
              <a:rPr lang="en-US" b="1" i="1" dirty="0" smtClean="0">
                <a:solidFill>
                  <a:srgbClr val="FFFF00"/>
                </a:solidFill>
                <a:latin typeface="Franklin Gothic Medium" pitchFamily="34" charset="0"/>
              </a:rPr>
              <a:t>https://upload2.schoolrm.ru/iblock/29f/29fd6013ac238906c054c18f2f4fbd90/Predstavlenie-pedagogicheskogo-opyta-vospitatelya-Kiryushkinoy-Evgenii-Olegovny.pdf</a:t>
            </a:r>
            <a:endParaRPr lang="ru-RU" b="1" i="1" dirty="0">
              <a:solidFill>
                <a:srgbClr val="FFFF00"/>
              </a:solidFill>
              <a:latin typeface="Franklin Gothic Medium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544333_300-p-foni-dlya-prezentatsii-powerpoint-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052737"/>
            <a:ext cx="7772400" cy="1440159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  <a:t>Наличие авторских программ, методических пособий</a:t>
            </a:r>
            <a:endParaRPr lang="ru-RU" dirty="0">
              <a:solidFill>
                <a:schemeClr val="tx2">
                  <a:lumMod val="50000"/>
                </a:schemeClr>
              </a:solidFill>
              <a:latin typeface="Franklin Gothic Medium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544333_300-p-foni-dlya-prezentatsii-powerpoint-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  <a:t/>
            </a:r>
            <a:b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</a:b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  <a:t/>
            </a:r>
            <a:b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</a:b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  <a:t/>
            </a:r>
            <a:b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</a:b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  <a:t>Выступления  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  <a:t/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  <a:t/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</a:br>
            <a:endParaRPr lang="ru-RU" dirty="0">
              <a:solidFill>
                <a:schemeClr val="tx2">
                  <a:lumMod val="50000"/>
                </a:schemeClr>
              </a:solidFill>
              <a:latin typeface="Franklin Gothic Medium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544333_300-p-foni-dlya-prezentatsii-powerpoint-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E:\аттестации\аттестация кирюшкиной\конферен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715861" y="2764859"/>
            <a:ext cx="3208221" cy="4536504"/>
          </a:xfrm>
          <a:prstGeom prst="rect">
            <a:avLst/>
          </a:prstGeom>
          <a:noFill/>
        </p:spPr>
      </p:pic>
      <p:pic>
        <p:nvPicPr>
          <p:cNvPr id="5123" name="Picture 3" descr="E:\аттестации\аттестация кирюшкиной\конфере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741323" y="-500964"/>
            <a:ext cx="3157297" cy="45365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544333_300-p-foni-dlya-prezentatsii-powerpoint-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3968" y="-99391"/>
            <a:ext cx="4174232" cy="1152127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  <a:t>Международный уровень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Franklin Gothic Medium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E:\аттестации\аттестация кирюшкиной\Справка Кирюшкина  Осовски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196752"/>
            <a:ext cx="3921160" cy="5544616"/>
          </a:xfrm>
          <a:prstGeom prst="rect">
            <a:avLst/>
          </a:prstGeom>
          <a:noFill/>
        </p:spPr>
      </p:pic>
      <p:pic>
        <p:nvPicPr>
          <p:cNvPr id="10243" name="Picture 3" descr="E:\аттестации\аттестация кирюшкиной\кирюшкин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88640"/>
            <a:ext cx="3744416" cy="5292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544333_300-p-foni-dlya-prezentatsii-powerpoint-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404664"/>
            <a:ext cx="41044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  <a:t>Всероссийский уровень</a:t>
            </a:r>
            <a:endParaRPr lang="ru-RU" sz="2800" dirty="0"/>
          </a:p>
        </p:txBody>
      </p:sp>
      <p:pic>
        <p:nvPicPr>
          <p:cNvPr id="4" name="Picture 2" descr="E:\аттестации\аттестация кирюшкиной\СЕРТИФИКАТ_08_04_ 1376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052736"/>
            <a:ext cx="7128792" cy="5040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544333_300-p-foni-dlya-prezentatsii-powerpoint-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E:\аттестации\аттестация кирюшкиной\кирюшкина\кирюш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908720"/>
            <a:ext cx="7531598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544333_300-p-foni-dlya-prezentatsii-powerpoint-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E:\аттестации\аттестация кирюшкиной\кирюшкина\Кирюшкина Евгения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4664"/>
            <a:ext cx="3816424" cy="5472608"/>
          </a:xfrm>
          <a:prstGeom prst="rect">
            <a:avLst/>
          </a:prstGeom>
          <a:noFill/>
        </p:spPr>
      </p:pic>
      <p:pic>
        <p:nvPicPr>
          <p:cNvPr id="3075" name="Picture 3" descr="E:\аттестации\аттестация кирюшкиной\кирюшкина\Кирюшкина Евген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196752"/>
            <a:ext cx="3456383" cy="48884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544333_300-p-foni-dlya-prezentatsii-powerpoint-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E:\аттестации\аттестация кирюшкиной\МРИО 03.2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484784"/>
            <a:ext cx="3168352" cy="4726746"/>
          </a:xfrm>
          <a:prstGeom prst="rect">
            <a:avLst/>
          </a:prstGeom>
          <a:noFill/>
        </p:spPr>
      </p:pic>
      <p:pic>
        <p:nvPicPr>
          <p:cNvPr id="4099" name="Picture 3" descr="E:\аттестации\аттестация кирюшкиной\МРИ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692696"/>
            <a:ext cx="3096344" cy="467759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427984" y="332656"/>
            <a:ext cx="44644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  <a:t>Муниципальный уровень</a:t>
            </a:r>
            <a:endParaRPr lang="ru-RU" sz="28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544333_300-p-foni-dlya-prezentatsii-powerpoint-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  <a:t>Проведение открытых занятий, мастер-классов, мероприятий</a:t>
            </a:r>
            <a:endParaRPr lang="ru-RU" dirty="0">
              <a:solidFill>
                <a:schemeClr val="tx2">
                  <a:lumMod val="50000"/>
                </a:schemeClr>
              </a:solidFill>
              <a:latin typeface="Franklin Gothic Medium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544333_300-p-foni-dlya-prezentatsii-powerpoint-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E:\аттестации\аттестация кирюшкиной\справка отк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822570" y="1057750"/>
            <a:ext cx="3106374" cy="4392490"/>
          </a:xfrm>
          <a:prstGeom prst="rect">
            <a:avLst/>
          </a:prstGeom>
          <a:noFill/>
        </p:spPr>
      </p:pic>
      <p:pic>
        <p:nvPicPr>
          <p:cNvPr id="7171" name="Picture 3" descr="E:\аттестации\аттестация кирюшкиной\справка подт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484784"/>
            <a:ext cx="3600400" cy="50910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544333_300-p-foni-dlya-prezentatsii-powerpoint-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584176"/>
          </a:xfrm>
        </p:spPr>
        <p:txBody>
          <a:bodyPr>
            <a:normAutofit/>
          </a:bodyPr>
          <a:lstStyle/>
          <a:p>
            <a:endParaRPr lang="ru-RU" sz="3200" dirty="0">
              <a:solidFill>
                <a:schemeClr val="tx2">
                  <a:lumMod val="50000"/>
                </a:schemeClr>
              </a:solidFill>
              <a:latin typeface="Franklin Gothic Medium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E:\аттестации\аттестация кирюшкиной\антиплагиат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260648"/>
            <a:ext cx="4248472" cy="60122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544333_300-p-foni-dlya-prezentatsii-powerpoint-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E:\аттестации\аттестация Русяйкиной\Программа марафона по ФЭМП 2019 год (мастер-классы)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6632"/>
            <a:ext cx="3960440" cy="5544616"/>
          </a:xfrm>
          <a:prstGeom prst="rect">
            <a:avLst/>
          </a:prstGeom>
          <a:noFill/>
        </p:spPr>
      </p:pic>
      <p:pic>
        <p:nvPicPr>
          <p:cNvPr id="6" name="Picture 3" descr="E:\аттестации\аттестация Русяйкиной\Программа марафона по ФЭМП 2019 год (мастер-классы)_page-0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980728"/>
            <a:ext cx="3960440" cy="5616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544333_300-p-foni-dlya-prezentatsii-powerpoint-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E:\аттестации\аттестация кирюшкиной\кирюшкина\Кирюшкина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620688"/>
            <a:ext cx="3816424" cy="54726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544333_300-p-foni-dlya-prezentatsii-powerpoint-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124743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  <a:t>Экспертная деятельность</a:t>
            </a:r>
            <a:endParaRPr lang="ru-RU" sz="3600" dirty="0">
              <a:solidFill>
                <a:schemeClr val="tx2">
                  <a:lumMod val="50000"/>
                </a:schemeClr>
              </a:solidFill>
              <a:latin typeface="Franklin Gothic Medium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" descr="E:\аттестации\аттестация максимовой\наташа жюр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980728"/>
            <a:ext cx="4073096" cy="5760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544333_300-p-foni-dlya-prezentatsii-powerpoint-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  <a:t>Общественно-педагогическая  активность педагога: участие в комиссиях, педагогических сообществах, жюри конкурсов</a:t>
            </a:r>
            <a:endParaRPr lang="ru-RU" sz="3600" dirty="0">
              <a:solidFill>
                <a:schemeClr val="tx2">
                  <a:lumMod val="50000"/>
                </a:schemeClr>
              </a:solidFill>
              <a:latin typeface="Franklin Gothic Medium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544333_300-p-foni-dlya-prezentatsii-powerpoint-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E:\аттестации\аттестация кирюшкиной\sertificat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260648"/>
            <a:ext cx="4176464" cy="6120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544333_300-p-foni-dlya-prezentatsii-powerpoint-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260648"/>
            <a:ext cx="3540093" cy="4968552"/>
          </a:xfrm>
          <a:prstGeom prst="rect">
            <a:avLst/>
          </a:prstGeom>
        </p:spPr>
      </p:pic>
      <p:pic>
        <p:nvPicPr>
          <p:cNvPr id="7170" name="Picture 2" descr="E:\аттестации\аттестация кирюшкиной\профсоюз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412776"/>
            <a:ext cx="3456384" cy="4887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544333_300-p-foni-dlya-prezentatsii-powerpoint-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268759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  <a:t>Позитивные результаты работы с обучающимися</a:t>
            </a:r>
            <a:endParaRPr lang="ru-RU" sz="3600" dirty="0">
              <a:solidFill>
                <a:schemeClr val="tx2">
                  <a:lumMod val="50000"/>
                </a:schemeClr>
              </a:solidFill>
              <a:latin typeface="Franklin Gothic Medium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E:\аттестации\аттестация кирюшкиной\справка с обуч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268760"/>
            <a:ext cx="2546207" cy="3600400"/>
          </a:xfrm>
          <a:prstGeom prst="rect">
            <a:avLst/>
          </a:prstGeom>
          <a:noFill/>
        </p:spPr>
      </p:pic>
      <p:pic>
        <p:nvPicPr>
          <p:cNvPr id="8195" name="Picture 3" descr="E:\аттестации\аттестация кирюшкиной\справка с обуч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844824"/>
            <a:ext cx="2648056" cy="3744416"/>
          </a:xfrm>
          <a:prstGeom prst="rect">
            <a:avLst/>
          </a:prstGeom>
          <a:noFill/>
        </p:spPr>
      </p:pic>
      <p:pic>
        <p:nvPicPr>
          <p:cNvPr id="8196" name="Picture 4" descr="E:\аттестации\аттестация кирюшкиной\справка с обуч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2708920"/>
            <a:ext cx="2758661" cy="39604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544333_300-p-foni-dlya-prezentatsii-powerpoint-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196751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  <a:t>Качество взаимодействия с родителями</a:t>
            </a:r>
            <a:endParaRPr lang="ru-RU" sz="3600" dirty="0">
              <a:solidFill>
                <a:schemeClr val="tx2">
                  <a:lumMod val="50000"/>
                </a:schemeClr>
              </a:solidFill>
              <a:latin typeface="Franklin Gothic Medium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E:\аттестации\аттестация кирюшкиной\справка с ро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412776"/>
            <a:ext cx="3384376" cy="4785591"/>
          </a:xfrm>
          <a:prstGeom prst="rect">
            <a:avLst/>
          </a:prstGeom>
          <a:noFill/>
        </p:spPr>
      </p:pic>
      <p:pic>
        <p:nvPicPr>
          <p:cNvPr id="9219" name="Picture 3" descr="E:\аттестации\аттестация кирюшкиной\справка с род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412776"/>
            <a:ext cx="3310070" cy="4752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544333_300-p-foni-dlya-prezentatsii-powerpoint-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E:\аттестации\аттестация кирюшкиной\анкета анализ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412776"/>
            <a:ext cx="3744416" cy="5294697"/>
          </a:xfrm>
          <a:prstGeom prst="rect">
            <a:avLst/>
          </a:prstGeom>
          <a:noFill/>
        </p:spPr>
      </p:pic>
      <p:pic>
        <p:nvPicPr>
          <p:cNvPr id="1028" name="Picture 4" descr="E:\аттестации\аттестация кирюшкиной\анкет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88640"/>
            <a:ext cx="3600400" cy="50910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544333_300-p-foni-dlya-prezentatsii-powerpoint-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340767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  <a:t>Работа с детьми из социально-неблагополучных семей</a:t>
            </a:r>
            <a:endParaRPr lang="ru-RU" sz="3600" dirty="0">
              <a:solidFill>
                <a:schemeClr val="tx2">
                  <a:lumMod val="50000"/>
                </a:schemeClr>
              </a:solidFill>
              <a:latin typeface="Franklin Gothic Medium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E:\аттестации\аттестация кирюшкиной\неблаг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268760"/>
            <a:ext cx="3888432" cy="54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544333_300-p-foni-dlya-prezentatsii-powerpoint-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12775"/>
            <a:ext cx="7772400" cy="1944217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  <a:t>Участие в инновационной (экспериментальной) деятельности</a:t>
            </a:r>
            <a:endParaRPr lang="ru-RU" sz="3600" dirty="0">
              <a:solidFill>
                <a:schemeClr val="tx2">
                  <a:lumMod val="50000"/>
                </a:schemeClr>
              </a:solidFill>
              <a:latin typeface="Franklin Gothic Medium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12976"/>
            <a:ext cx="6400800" cy="2425824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rgbClr val="FFFF00"/>
                </a:solidFill>
                <a:latin typeface="Franklin Gothic Medium" pitchFamily="34" charset="0"/>
              </a:rPr>
              <a:t>- всероссийский уровень                             - республиканский уровень                         - муниципальный уровень</a:t>
            </a:r>
            <a:endParaRPr lang="ru-RU" dirty="0">
              <a:solidFill>
                <a:srgbClr val="FFFF00"/>
              </a:solidFill>
              <a:latin typeface="Franklin Gothic Medium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544333_300-p-foni-dlya-prezentatsii-powerpoint-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124743"/>
          </a:xfrm>
        </p:spPr>
        <p:txBody>
          <a:bodyPr>
            <a:noAutofit/>
          </a:bodyPr>
          <a:lstStyle/>
          <a:p>
            <a:r>
              <a:rPr lang="ru-RU" sz="4800" b="1" i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  <a:t/>
            </a:r>
            <a:br>
              <a:rPr lang="ru-RU" sz="4800" b="1" i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</a:br>
            <a:r>
              <a:rPr lang="ru-RU" sz="4800" b="1" i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  <a:t/>
            </a:r>
            <a:br>
              <a:rPr lang="ru-RU" sz="4800" b="1" i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</a:br>
            <a:r>
              <a:rPr lang="ru-RU" sz="4800" b="1" i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  <a:t/>
            </a:r>
            <a:br>
              <a:rPr lang="ru-RU" sz="4800" b="1" i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</a:br>
            <a:r>
              <a:rPr lang="ru-RU" sz="4800" b="1" i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  <a:t/>
            </a:r>
            <a:br>
              <a:rPr lang="ru-RU" sz="4800" b="1" i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</a:br>
            <a:r>
              <a:rPr lang="ru-RU" sz="4800" b="1" i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  <a:t/>
            </a:r>
            <a:br>
              <a:rPr lang="ru-RU" sz="4800" b="1" i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</a:br>
            <a:r>
              <a:rPr lang="ru-RU" sz="4800" b="1" i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  <a:t/>
            </a:r>
            <a:br>
              <a:rPr lang="ru-RU" sz="4800" b="1" i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</a:br>
            <a:r>
              <a:rPr lang="ru-RU" sz="4800" b="1" i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  <a:t/>
            </a:r>
            <a:br>
              <a:rPr lang="ru-RU" sz="4800" b="1" i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</a:br>
            <a:r>
              <a:rPr lang="ru-RU" sz="4800" b="1" i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  <a:t>Участие педагога в профессиональных конкурсах</a:t>
            </a:r>
            <a:endParaRPr lang="ru-RU" sz="4800" dirty="0">
              <a:solidFill>
                <a:schemeClr val="tx2">
                  <a:lumMod val="50000"/>
                </a:schemeClr>
              </a:solidFill>
              <a:latin typeface="Franklin Gothic Medium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544333_300-p-foni-dlya-prezentatsii-powerpoint-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E:\аттестации\аттестация кирюшкиной\кирюшкина\кир 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2060848"/>
            <a:ext cx="4896544" cy="3623952"/>
          </a:xfrm>
          <a:prstGeom prst="rect">
            <a:avLst/>
          </a:prstGeom>
          <a:noFill/>
        </p:spPr>
      </p:pic>
      <p:pic>
        <p:nvPicPr>
          <p:cNvPr id="9219" name="Picture 3" descr="E:\аттестации\аттестация кирюшкиной\document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88640"/>
            <a:ext cx="3585561" cy="50679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544333_300-p-foni-dlya-prezentatsii-powerpoint-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Gruppa 4\Desktop\спиридонова\Новая папка (2)\конкурс воспитатель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88640"/>
            <a:ext cx="3456384" cy="4896544"/>
          </a:xfrm>
          <a:prstGeom prst="rect">
            <a:avLst/>
          </a:prstGeom>
          <a:noFill/>
        </p:spPr>
      </p:pic>
      <p:pic>
        <p:nvPicPr>
          <p:cNvPr id="11267" name="Picture 3" descr="C:\Users\Gruppa 4\Desktop\спиридонова\Новая папка (2)\диплом воспитателя Ларис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556792"/>
            <a:ext cx="3528392" cy="48850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544333_300-p-foni-dlya-prezentatsii-powerpoint-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E:\аттестации\аттестация кирюшкиной\кирюшкина\20200801_1931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412776"/>
            <a:ext cx="3600400" cy="5105593"/>
          </a:xfrm>
          <a:prstGeom prst="rect">
            <a:avLst/>
          </a:prstGeom>
          <a:noFill/>
        </p:spPr>
      </p:pic>
      <p:pic>
        <p:nvPicPr>
          <p:cNvPr id="6" name="Picture 2" descr="C:\Users\Gruppa 4\Desktop\грант сад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88640"/>
            <a:ext cx="3600400" cy="47310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544333_300-p-foni-dlya-prezentatsii-powerpoint-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792087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  <a:t>Награды и поощрения</a:t>
            </a:r>
            <a:endParaRPr lang="ru-RU" sz="3600" dirty="0">
              <a:solidFill>
                <a:schemeClr val="tx2">
                  <a:lumMod val="50000"/>
                </a:schemeClr>
              </a:solidFill>
              <a:latin typeface="Franklin Gothic Medium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F:\аттестации\аттестация\аттестация глебовой\с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760"/>
            <a:ext cx="3888432" cy="545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E:\аттестации\аттестация кирюшкиной\IMG-e3e3a9ef40ed3f3cd4f2cdf6bb4fc0c0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268760"/>
            <a:ext cx="3600400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544333_300-p-foni-dlya-prezentatsii-powerpoint-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00B050"/>
                </a:solidFill>
                <a:latin typeface="Bookman Old Style" pitchFamily="18" charset="0"/>
              </a:rPr>
              <a:t/>
            </a:r>
            <a:br>
              <a:rPr lang="ru-RU" sz="3200" b="1" i="1" dirty="0" smtClean="0">
                <a:solidFill>
                  <a:srgbClr val="00B050"/>
                </a:solidFill>
                <a:latin typeface="Bookman Old Style" pitchFamily="18" charset="0"/>
              </a:rPr>
            </a:br>
            <a:r>
              <a:rPr lang="ru-RU" sz="3200" b="1" i="1" dirty="0" smtClean="0">
                <a:solidFill>
                  <a:srgbClr val="00B050"/>
                </a:solidFill>
                <a:latin typeface="Bookman Old Style" pitchFamily="18" charset="0"/>
              </a:rPr>
              <a:t/>
            </a:r>
            <a:br>
              <a:rPr lang="ru-RU" sz="3200" b="1" i="1" dirty="0" smtClean="0">
                <a:solidFill>
                  <a:srgbClr val="00B050"/>
                </a:solidFill>
                <a:latin typeface="Bookman Old Style" pitchFamily="18" charset="0"/>
              </a:rPr>
            </a:br>
            <a:r>
              <a:rPr lang="ru-RU" sz="3200" b="1" i="1" dirty="0" smtClean="0">
                <a:solidFill>
                  <a:srgbClr val="00B050"/>
                </a:solidFill>
                <a:latin typeface="Bookman Old Style" pitchFamily="18" charset="0"/>
              </a:rPr>
              <a:t/>
            </a:r>
            <a:br>
              <a:rPr lang="ru-RU" sz="3200" b="1" i="1" dirty="0" smtClean="0">
                <a:solidFill>
                  <a:srgbClr val="00B050"/>
                </a:solidFill>
                <a:latin typeface="Bookman Old Style" pitchFamily="18" charset="0"/>
              </a:rPr>
            </a:br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  <a:latin typeface="Franklin Gothic Medium" pitchFamily="34" charset="0"/>
              </a:rPr>
              <a:t>ВСЕРОССИЙСКИЙ УРОВЕНЬ:                                    </a:t>
            </a:r>
            <a:r>
              <a:rPr lang="ru-RU" sz="3200" b="1" i="1" dirty="0" smtClean="0">
                <a:solidFill>
                  <a:srgbClr val="FFFF00"/>
                </a:solidFill>
                <a:latin typeface="Franklin Gothic Medium" pitchFamily="34" charset="0"/>
              </a:rPr>
              <a:t>«Развитие качества дошкольного образования с использованием Инструментария мониторинга качества дошкольного образования на образовательной платформе «Вдохновение»»</a:t>
            </a:r>
            <a:br>
              <a:rPr lang="ru-RU" sz="3200" b="1" i="1" dirty="0" smtClean="0">
                <a:solidFill>
                  <a:srgbClr val="FFFF00"/>
                </a:solidFill>
                <a:latin typeface="Franklin Gothic Medium" pitchFamily="34" charset="0"/>
              </a:rPr>
            </a:br>
            <a:endParaRPr lang="ru-RU" sz="3200" dirty="0">
              <a:solidFill>
                <a:srgbClr val="FFFF00"/>
              </a:solidFill>
              <a:latin typeface="Franklin Gothic Medium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544333_300-p-foni-dlya-prezentatsii-powerpoint-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C:\Users\Gruppa 4\Desktop\инновация\СвидетельствоВдохновени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772816"/>
            <a:ext cx="3384376" cy="4752528"/>
          </a:xfrm>
          <a:prstGeom prst="rect">
            <a:avLst/>
          </a:prstGeom>
          <a:noFill/>
        </p:spPr>
      </p:pic>
      <p:pic>
        <p:nvPicPr>
          <p:cNvPr id="6" name="Picture 3" descr="C:\Users\Gruppa 4\Downloads\1327152701_svidetelstvo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32656"/>
            <a:ext cx="3312368" cy="489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544333_300-p-foni-dlya-prezentatsii-powerpoint-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E:\аттестации\аттестация Русяйкиной\Выписка  инновция вдохновение и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032448" cy="5301208"/>
          </a:xfrm>
          <a:prstGeom prst="rect">
            <a:avLst/>
          </a:prstGeom>
          <a:noFill/>
        </p:spPr>
      </p:pic>
      <p:pic>
        <p:nvPicPr>
          <p:cNvPr id="7" name="Picture 2" descr="C:\Users\Gruppa 4\Downloads\Вдохновение выписка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412776"/>
            <a:ext cx="3528392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544333_300-p-foni-dlya-prezentatsii-powerpoint-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E:\аттестации\аттестация кирюшкиной\вдохновение справ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32656"/>
            <a:ext cx="3672408" cy="5256584"/>
          </a:xfrm>
          <a:prstGeom prst="rect">
            <a:avLst/>
          </a:prstGeom>
          <a:noFill/>
        </p:spPr>
      </p:pic>
      <p:pic>
        <p:nvPicPr>
          <p:cNvPr id="3074" name="Picture 2" descr="E:\аттестации\аттестация кирюшкиной\вдохновение ти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556792"/>
            <a:ext cx="3564690" cy="5040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</TotalTime>
  <Words>216</Words>
  <Application>Microsoft Office PowerPoint</Application>
  <PresentationFormat>Экран (4:3)</PresentationFormat>
  <Paragraphs>44</Paragraphs>
  <Slides>54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Тема Office</vt:lpstr>
      <vt:lpstr>МИНИСТЕРСТВО ОБРАЗОВАНИЯ РМ</vt:lpstr>
      <vt:lpstr>Слайд 2</vt:lpstr>
      <vt:lpstr>Представление инновационного педагогического опыта</vt:lpstr>
      <vt:lpstr>Слайд 4</vt:lpstr>
      <vt:lpstr> Участие в инновационной (экспериментальной) деятельности</vt:lpstr>
      <vt:lpstr>   ВСЕРОССИЙСКИЙ УРОВЕНЬ:                                    «Развитие качества дошкольного образования с использованием Инструментария мониторинга качества дошкольного образования на образовательной платформе «Вдохновение»» </vt:lpstr>
      <vt:lpstr>Слайд 7</vt:lpstr>
      <vt:lpstr>Слайд 8</vt:lpstr>
      <vt:lpstr>Слайд 9</vt:lpstr>
      <vt:lpstr> РЕСПУБЛИКАНСКИЙ УРОВЕНЬ:                  «Внедрение в работу ДОО инновационных технологий и методов экологического воспитания дошкольников в условиях реализации ФГОС ДО» </vt:lpstr>
      <vt:lpstr>Слайд 11</vt:lpstr>
      <vt:lpstr>Слайд 12</vt:lpstr>
      <vt:lpstr>  МУНИЦИПАЛЬНЫЙ УРОВЕНЬ:                  «Внедрение в работу ДОО инновационных технологий по укреплению здоровья дошкольников средствами физической культуры и хореографии» </vt:lpstr>
      <vt:lpstr>Слайд 14</vt:lpstr>
      <vt:lpstr>Наставничество</vt:lpstr>
      <vt:lpstr>Наличие публикаций, включая интернет-публикации </vt:lpstr>
      <vt:lpstr>Слайд 17</vt:lpstr>
      <vt:lpstr>Слайд 18</vt:lpstr>
      <vt:lpstr>Слайд 19</vt:lpstr>
      <vt:lpstr> Результаты участия обучающихся в:                                                  выставках, турнирах, соревнованиях, акциях, фестивалях, конкурсах 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Наличие авторских программ, методических пособий</vt:lpstr>
      <vt:lpstr>   Выступления  на заседаниях методических советов, научно-практических конференциях, педагогических чтениях, семинарах, секциях, форумах, радиопередачах  </vt:lpstr>
      <vt:lpstr>Слайд 32</vt:lpstr>
      <vt:lpstr>Международный уровень</vt:lpstr>
      <vt:lpstr>Слайд 34</vt:lpstr>
      <vt:lpstr>Слайд 35</vt:lpstr>
      <vt:lpstr>Слайд 36</vt:lpstr>
      <vt:lpstr>Слайд 37</vt:lpstr>
      <vt:lpstr>Проведение открытых занятий, мастер-классов, мероприятий</vt:lpstr>
      <vt:lpstr>Слайд 39</vt:lpstr>
      <vt:lpstr>Слайд 40</vt:lpstr>
      <vt:lpstr>Слайд 41</vt:lpstr>
      <vt:lpstr>Экспертная деятельность</vt:lpstr>
      <vt:lpstr>Общественно-педагогическая  активность педагога: участие в комиссиях, педагогических сообществах, жюри конкурсов</vt:lpstr>
      <vt:lpstr>Слайд 44</vt:lpstr>
      <vt:lpstr>Слайд 45</vt:lpstr>
      <vt:lpstr>Позитивные результаты работы с обучающимися</vt:lpstr>
      <vt:lpstr>Качество взаимодействия с родителями</vt:lpstr>
      <vt:lpstr>Слайд 48</vt:lpstr>
      <vt:lpstr>Работа с детьми из социально-неблагополучных семей</vt:lpstr>
      <vt:lpstr>       Участие педагога в профессиональных конкурсах</vt:lpstr>
      <vt:lpstr>Слайд 51</vt:lpstr>
      <vt:lpstr>Слайд 52</vt:lpstr>
      <vt:lpstr>Слайд 53</vt:lpstr>
      <vt:lpstr>Награды и поощрения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Gruppa 4</dc:creator>
  <cp:lastModifiedBy>Gruppa 4</cp:lastModifiedBy>
  <cp:revision>56</cp:revision>
  <dcterms:created xsi:type="dcterms:W3CDTF">2022-02-09T10:09:30Z</dcterms:created>
  <dcterms:modified xsi:type="dcterms:W3CDTF">2022-02-15T13:27:54Z</dcterms:modified>
</cp:coreProperties>
</file>