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87" r:id="rId3"/>
    <p:sldId id="278" r:id="rId4"/>
    <p:sldId id="281" r:id="rId5"/>
    <p:sldId id="282" r:id="rId6"/>
    <p:sldId id="257" r:id="rId7"/>
    <p:sldId id="315" r:id="rId8"/>
    <p:sldId id="289" r:id="rId9"/>
    <p:sldId id="258" r:id="rId10"/>
    <p:sldId id="283" r:id="rId11"/>
    <p:sldId id="284" r:id="rId12"/>
    <p:sldId id="259" r:id="rId13"/>
    <p:sldId id="285" r:id="rId14"/>
    <p:sldId id="286" r:id="rId15"/>
    <p:sldId id="260" r:id="rId16"/>
    <p:sldId id="290" r:id="rId17"/>
    <p:sldId id="291" r:id="rId18"/>
    <p:sldId id="292" r:id="rId19"/>
    <p:sldId id="261" r:id="rId20"/>
    <p:sldId id="277" r:id="rId21"/>
    <p:sldId id="262" r:id="rId22"/>
    <p:sldId id="295" r:id="rId23"/>
    <p:sldId id="296" r:id="rId24"/>
    <p:sldId id="294" r:id="rId25"/>
    <p:sldId id="263" r:id="rId26"/>
    <p:sldId id="293" r:id="rId27"/>
    <p:sldId id="264" r:id="rId28"/>
    <p:sldId id="297" r:id="rId29"/>
    <p:sldId id="307" r:id="rId30"/>
    <p:sldId id="314" r:id="rId31"/>
    <p:sldId id="303" r:id="rId32"/>
    <p:sldId id="304" r:id="rId33"/>
    <p:sldId id="265" r:id="rId34"/>
    <p:sldId id="298" r:id="rId35"/>
    <p:sldId id="299" r:id="rId36"/>
    <p:sldId id="300" r:id="rId37"/>
    <p:sldId id="301" r:id="rId38"/>
    <p:sldId id="302" r:id="rId39"/>
    <p:sldId id="305" r:id="rId40"/>
    <p:sldId id="306" r:id="rId41"/>
    <p:sldId id="266" r:id="rId42"/>
    <p:sldId id="312" r:id="rId43"/>
    <p:sldId id="267" r:id="rId44"/>
    <p:sldId id="308" r:id="rId45"/>
    <p:sldId id="268" r:id="rId46"/>
    <p:sldId id="310" r:id="rId47"/>
    <p:sldId id="311" r:id="rId48"/>
    <p:sldId id="269" r:id="rId49"/>
    <p:sldId id="280" r:id="rId50"/>
    <p:sldId id="273" r:id="rId51"/>
    <p:sldId id="270" r:id="rId52"/>
    <p:sldId id="271" r:id="rId53"/>
    <p:sldId id="272" r:id="rId54"/>
    <p:sldId id="309" r:id="rId55"/>
    <p:sldId id="275" r:id="rId56"/>
    <p:sldId id="274" r:id="rId57"/>
    <p:sldId id="276" r:id="rId5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30" autoAdjust="0"/>
  </p:normalViewPr>
  <p:slideViewPr>
    <p:cSldViewPr>
      <p:cViewPr varScale="1">
        <p:scale>
          <a:sx n="69" d="100"/>
          <a:sy n="69" d="100"/>
        </p:scale>
        <p:origin x="-3438" y="-10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251200" y="1689900"/>
            <a:ext cx="3611126" cy="7213269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1" y="770468"/>
            <a:ext cx="4616035" cy="4512735"/>
          </a:xfrm>
        </p:spPr>
        <p:txBody>
          <a:bodyPr anchor="b">
            <a:normAutofit/>
          </a:bodyPr>
          <a:lstStyle>
            <a:lvl1pPr algn="l">
              <a:defRPr sz="33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5552254"/>
            <a:ext cx="3715688" cy="2763895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6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6493934"/>
            <a:ext cx="4916150" cy="22013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00050" y="770467"/>
            <a:ext cx="6057900" cy="4512733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71503" y="5552252"/>
            <a:ext cx="5460999" cy="6604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8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770467"/>
            <a:ext cx="6057900" cy="4182533"/>
          </a:xfrm>
        </p:spPr>
        <p:txBody>
          <a:bodyPr anchor="ctr">
            <a:normAutofit/>
          </a:bodyPr>
          <a:lstStyle>
            <a:lvl1pPr algn="l">
              <a:defRPr sz="21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5943600"/>
            <a:ext cx="4787664" cy="2751667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81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13" y="770467"/>
            <a:ext cx="5144840" cy="4182533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00101" y="4953000"/>
            <a:ext cx="4801850" cy="697089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1" y="6212657"/>
            <a:ext cx="4786771" cy="248261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1452" y="1026456"/>
            <a:ext cx="342989" cy="84467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2152" y="3999090"/>
            <a:ext cx="342989" cy="84467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2664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4953000"/>
            <a:ext cx="4786771" cy="2451800"/>
          </a:xfrm>
        </p:spPr>
        <p:txBody>
          <a:bodyPr anchor="b">
            <a:normAutofit/>
          </a:bodyPr>
          <a:lstStyle>
            <a:lvl1pPr algn="l">
              <a:defRPr sz="21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7414306"/>
            <a:ext cx="4787664" cy="1280961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17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13" y="770467"/>
            <a:ext cx="5144840" cy="4182533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00051" y="5613400"/>
            <a:ext cx="4786771" cy="151647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7154334"/>
            <a:ext cx="4786770" cy="154093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1452" y="1026456"/>
            <a:ext cx="342989" cy="84467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2152" y="3999090"/>
            <a:ext cx="342989" cy="84467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015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770467"/>
            <a:ext cx="5644244" cy="418253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1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00051" y="5674550"/>
            <a:ext cx="4786771" cy="121073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6885285"/>
            <a:ext cx="4786770" cy="180998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3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6493934"/>
            <a:ext cx="4916150" cy="2201333"/>
          </a:xfrm>
        </p:spPr>
        <p:txBody>
          <a:bodyPr>
            <a:normAutofit/>
          </a:bodyPr>
          <a:lstStyle>
            <a:lvl1pPr algn="l">
              <a:defRPr sz="2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1" y="770468"/>
            <a:ext cx="4916150" cy="5442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5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24804" y="770467"/>
            <a:ext cx="1533146" cy="6383867"/>
          </a:xfrm>
        </p:spPr>
        <p:txBody>
          <a:bodyPr vert="eaVert">
            <a:normAutofit/>
          </a:bodyPr>
          <a:lstStyle>
            <a:lvl1pPr>
              <a:defRPr sz="2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1" y="770467"/>
            <a:ext cx="4387509" cy="79248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2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6493934"/>
            <a:ext cx="4916150" cy="22013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1" y="770467"/>
            <a:ext cx="4916150" cy="544219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8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2861732"/>
            <a:ext cx="4801851" cy="3350919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1" y="6481704"/>
            <a:ext cx="4801850" cy="221356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75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6493934"/>
            <a:ext cx="4916150" cy="220133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00052" y="770467"/>
            <a:ext cx="2962475" cy="544218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3496772" y="770467"/>
            <a:ext cx="2961179" cy="542995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40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6493934"/>
            <a:ext cx="4916150" cy="220133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1" y="770467"/>
            <a:ext cx="2787650" cy="880533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0" y="1651001"/>
            <a:ext cx="2959100" cy="4561652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1263" y="818621"/>
            <a:ext cx="2823038" cy="832379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6773" y="1651001"/>
            <a:ext cx="2967529" cy="4549422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73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6493934"/>
            <a:ext cx="4916150" cy="220133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3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3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0" y="770467"/>
            <a:ext cx="2400300" cy="2201333"/>
          </a:xfrm>
        </p:spPr>
        <p:txBody>
          <a:bodyPr anchor="b">
            <a:normAutofit/>
          </a:bodyPr>
          <a:lstStyle>
            <a:lvl1pPr algn="l">
              <a:defRPr sz="1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770467"/>
            <a:ext cx="3329066" cy="79248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0" y="3191937"/>
            <a:ext cx="2400300" cy="302071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0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1850" y="2091267"/>
            <a:ext cx="2672444" cy="16510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1500" y="1320800"/>
            <a:ext cx="2460731" cy="693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72022" y="3962400"/>
            <a:ext cx="2673167" cy="3008489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0051" y="8915401"/>
            <a:ext cx="4358793" cy="5274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4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03006" y="5625631"/>
            <a:ext cx="1852842" cy="384010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1" y="6493934"/>
            <a:ext cx="4916150" cy="22013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1" y="770468"/>
            <a:ext cx="4916150" cy="5442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72685" y="8915405"/>
            <a:ext cx="900347" cy="5274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051" y="8915401"/>
            <a:ext cx="4358793" cy="5274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0820" y="8057802"/>
            <a:ext cx="642680" cy="9676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1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91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88" y="614486"/>
            <a:ext cx="5942033" cy="22623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88" y="7383279"/>
            <a:ext cx="5942033" cy="1513071"/>
          </a:xfrm>
          <a:prstGeom prst="rect">
            <a:avLst/>
          </a:prstGeom>
        </p:spPr>
      </p:pic>
      <p:pic>
        <p:nvPicPr>
          <p:cNvPr id="12" name="Рисунок 11" descr="C:\Users\user\Desktop\IMG_1698dd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40" y="3239814"/>
            <a:ext cx="2664372" cy="3579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93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0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" y="3241018"/>
            <a:ext cx="6469380" cy="220133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3. Взаимодействие с родителями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1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317" y="3231401"/>
            <a:ext cx="5751827" cy="259427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4. Результаты участия в инновационной (экспериментальной) деятельности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</a:rPr>
              <a:t>уровень образовательной организации </a:t>
            </a:r>
            <a:endParaRPr lang="ru-RU" sz="22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8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6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8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2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18899"/>
            <a:ext cx="6858000" cy="384476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5. Участие детей в заочных олимпиадах, открытых конкурсах, конференциях, выставках, турнирах, соревнованиях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7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8379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3" r="3443" b="3100"/>
          <a:stretch/>
        </p:blipFill>
        <p:spPr>
          <a:xfrm>
            <a:off x="1" y="0"/>
            <a:ext cx="6850504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411" y="3392118"/>
            <a:ext cx="4941932" cy="222128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6. Наличие публикаций</a:t>
            </a:r>
            <a:b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</a:rPr>
              <a:t>Российский уровень – 1</a:t>
            </a:r>
            <a:br>
              <a:rPr lang="ru-RU" sz="2200" u="sng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</a:rPr>
              <a:t>муниципальный уровень - 1</a:t>
            </a:r>
            <a:endParaRPr lang="ru-RU" sz="22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4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2693194"/>
            <a:ext cx="6080760" cy="343614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7.  Наличие авторских программ, методических пособий, методических рекомендаций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u="sng" dirty="0" smtClean="0">
                <a:solidFill>
                  <a:schemeClr val="accent1">
                    <a:lumMod val="75000"/>
                  </a:schemeClr>
                </a:solidFill>
              </a:rPr>
              <a:t>муниципальный уровень - 1</a:t>
            </a:r>
            <a:endParaRPr lang="ru-RU" sz="32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8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2284571"/>
            <a:ext cx="5895703" cy="435480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8.  Выступления на заседаниях  методических советов, научно-практических конференциях, педагогических чтениях, семинарах, секциях, форумах, радиопередач (очно) 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u="sng" dirty="0" smtClean="0">
                <a:solidFill>
                  <a:schemeClr val="accent1">
                    <a:lumMod val="75000"/>
                  </a:schemeClr>
                </a:solidFill>
              </a:rPr>
              <a:t>республиканский уровень – 1</a:t>
            </a:r>
            <a:br>
              <a:rPr lang="ru-RU" sz="2000" u="sng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u="sng" dirty="0" smtClean="0">
                <a:solidFill>
                  <a:schemeClr val="accent1">
                    <a:lumMod val="75000"/>
                  </a:schemeClr>
                </a:solidFill>
              </a:rPr>
              <a:t>муниципальный уровень – 2</a:t>
            </a:r>
            <a:br>
              <a:rPr lang="ru-RU" sz="2000" u="sng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u="sng" dirty="0" smtClean="0">
                <a:solidFill>
                  <a:schemeClr val="accent1">
                    <a:lumMod val="75000"/>
                  </a:schemeClr>
                </a:solidFill>
              </a:rPr>
              <a:t>уровень образовательной организации - 2</a:t>
            </a:r>
            <a:endParaRPr lang="ru-RU" sz="20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9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2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7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5870"/>
            <a:ext cx="6858000" cy="487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4277"/>
            <a:ext cx="6858000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35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1527"/>
            <a:ext cx="6858000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0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661" y="3540708"/>
            <a:ext cx="5440679" cy="2201333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9. Проведение открытых занятий, мастер-классов, мероприятий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(очно)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u="sng" dirty="0" smtClean="0">
                <a:solidFill>
                  <a:schemeClr val="accent1">
                    <a:lumMod val="75000"/>
                  </a:schemeClr>
                </a:solidFill>
              </a:rPr>
              <a:t>республиканский уровень – 1</a:t>
            </a:r>
            <a:br>
              <a:rPr lang="ru-RU" sz="2000" u="sng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u="sng" dirty="0" smtClean="0">
                <a:solidFill>
                  <a:schemeClr val="accent1">
                    <a:lumMod val="75000"/>
                  </a:schemeClr>
                </a:solidFill>
              </a:rPr>
              <a:t>муниципальный уровень – 2</a:t>
            </a:r>
            <a:br>
              <a:rPr lang="ru-RU" sz="2000" u="sng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u="sng" dirty="0" smtClean="0">
                <a:solidFill>
                  <a:schemeClr val="accent1">
                    <a:lumMod val="75000"/>
                  </a:schemeClr>
                </a:solidFill>
              </a:rPr>
              <a:t>уровень образовательной организации - 2</a:t>
            </a:r>
            <a:endParaRPr lang="ru-RU" sz="20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11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95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61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76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05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309"/>
            <a:ext cx="6858000" cy="504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56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9062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201"/>
            <a:ext cx="6858000" cy="49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95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40" y="3540708"/>
            <a:ext cx="6035040" cy="220133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10.  Экспертная деятельность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00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64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92118"/>
            <a:ext cx="6858000" cy="220133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11. наставничество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68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" y="1875949"/>
            <a:ext cx="6309360" cy="432768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12.  Общественно-педагогическая активность педагогов: участие в работе педагогических сообществ, комиссиях, в жюри конкурсов 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13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11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6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3287554"/>
            <a:ext cx="6195060" cy="286035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13.  Участие педагога в профессиональных конкурсах</a:t>
            </a:r>
            <a:b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u="sng" dirty="0" smtClean="0">
                <a:solidFill>
                  <a:schemeClr val="accent1">
                    <a:lumMod val="75000"/>
                  </a:schemeClr>
                </a:solidFill>
              </a:rPr>
              <a:t>российский уровень</a:t>
            </a:r>
            <a:endParaRPr lang="ru-RU" sz="22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5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271" y="3633577"/>
            <a:ext cx="4916150" cy="220133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14. Награды и поощрения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91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5757"/>
            <a:ext cx="6858000" cy="51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358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1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591" y="2309170"/>
            <a:ext cx="5903844" cy="389621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Соответствие данных первичного обследования и диагноза перспективному плану индивидуальной   или групповой коррекции</a:t>
            </a:r>
            <a:endParaRPr lang="ru-RU" sz="28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1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OME\Desktop\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6098" y="18402"/>
            <a:ext cx="6884098" cy="98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39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1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" y="2878931"/>
            <a:ext cx="6469380" cy="299862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2. Динамика продвижения обучающихся в соответствии с перспективным планом коррекционной работы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146</Words>
  <Application>Microsoft Office PowerPoint</Application>
  <PresentationFormat>Лист A4 (210x297 мм)</PresentationFormat>
  <Paragraphs>14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Соответствие данных первичного обследования и диагноза перспективному плану индивидуальной   или групповой коррекции</vt:lpstr>
      <vt:lpstr>Презентация PowerPoint</vt:lpstr>
      <vt:lpstr>Презентация PowerPoint</vt:lpstr>
      <vt:lpstr>2. Динамика продвижения обучающихся в соответствии с перспективным планом коррекционной работы</vt:lpstr>
      <vt:lpstr>Презентация PowerPoint</vt:lpstr>
      <vt:lpstr>Презентация PowerPoint</vt:lpstr>
      <vt:lpstr>3. Взаимодействие с родителями</vt:lpstr>
      <vt:lpstr>Презентация PowerPoint</vt:lpstr>
      <vt:lpstr>Презентация PowerPoint</vt:lpstr>
      <vt:lpstr>4. Результаты участия в инновационной (экспериментальной) деятельности  уровень образовательной организации </vt:lpstr>
      <vt:lpstr>Презентация PowerPoint</vt:lpstr>
      <vt:lpstr>Презентация PowerPoint</vt:lpstr>
      <vt:lpstr>Презентация PowerPoint</vt:lpstr>
      <vt:lpstr>5. Участие детей в заочных олимпиадах, открытых конкурсах, конференциях, выставках, турнирах, соревнованиях</vt:lpstr>
      <vt:lpstr>Презентация PowerPoint</vt:lpstr>
      <vt:lpstr>6. Наличие публикаций  Российский уровень – 1 муниципальный уровень - 1</vt:lpstr>
      <vt:lpstr>Презентация PowerPoint</vt:lpstr>
      <vt:lpstr>Презентация PowerPoint</vt:lpstr>
      <vt:lpstr>Презентация PowerPoint</vt:lpstr>
      <vt:lpstr>7.  Наличие авторских программ, методических пособий, методических рекомендаций  муниципальный уровень - 1</vt:lpstr>
      <vt:lpstr>Презентация PowerPoint</vt:lpstr>
      <vt:lpstr>8.  Выступления на заседаниях  методических советов, научно-практических конференциях, педагогических чтениях, семинарах, секциях, форумах, радиопередач (очно)   республиканский уровень – 1 муниципальный уровень – 2 уровень образовательной организации - 2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Проведение открытых занятий, мастер-классов, мероприятий (очно)  республиканский уровень – 1 муниципальный уровень – 2 уровень образовательной организации - 2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  Экспертная деятельность</vt:lpstr>
      <vt:lpstr>Презентация PowerPoint</vt:lpstr>
      <vt:lpstr>11. наставничество</vt:lpstr>
      <vt:lpstr>Презентация PowerPoint</vt:lpstr>
      <vt:lpstr>12.  Общественно-педагогическая активность педагогов: участие в работе педагогических сообществ, комиссиях, в жюри конкурсов </vt:lpstr>
      <vt:lpstr>Презентация PowerPoint</vt:lpstr>
      <vt:lpstr>Презентация PowerPoint</vt:lpstr>
      <vt:lpstr>13.  Участие педагога в профессиональных конкурсах  российский уровень</vt:lpstr>
      <vt:lpstr>Презентация PowerPoint</vt:lpstr>
      <vt:lpstr>Презентация PowerPoint</vt:lpstr>
      <vt:lpstr>14. 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4</cp:revision>
  <dcterms:modified xsi:type="dcterms:W3CDTF">2020-01-10T17:46:34Z</dcterms:modified>
</cp:coreProperties>
</file>