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60" r:id="rId2"/>
    <p:sldId id="261" r:id="rId3"/>
    <p:sldId id="262" r:id="rId4"/>
    <p:sldId id="264" r:id="rId5"/>
    <p:sldId id="265" r:id="rId6"/>
    <p:sldId id="269" r:id="rId7"/>
    <p:sldId id="351" r:id="rId8"/>
    <p:sldId id="352" r:id="rId9"/>
    <p:sldId id="270" r:id="rId10"/>
    <p:sldId id="272" r:id="rId11"/>
    <p:sldId id="398" r:id="rId12"/>
    <p:sldId id="394" r:id="rId13"/>
    <p:sldId id="393" r:id="rId14"/>
    <p:sldId id="376" r:id="rId15"/>
    <p:sldId id="391" r:id="rId16"/>
    <p:sldId id="392" r:id="rId17"/>
    <p:sldId id="366" r:id="rId18"/>
    <p:sldId id="276" r:id="rId19"/>
    <p:sldId id="396" r:id="rId20"/>
    <p:sldId id="397" r:id="rId21"/>
    <p:sldId id="385" r:id="rId22"/>
    <p:sldId id="327" r:id="rId23"/>
    <p:sldId id="384" r:id="rId24"/>
    <p:sldId id="281" r:id="rId25"/>
    <p:sldId id="381" r:id="rId26"/>
    <p:sldId id="388" r:id="rId27"/>
    <p:sldId id="288" r:id="rId28"/>
    <p:sldId id="289" r:id="rId29"/>
    <p:sldId id="300" r:id="rId30"/>
    <p:sldId id="298" r:id="rId31"/>
    <p:sldId id="387" r:id="rId32"/>
    <p:sldId id="386" r:id="rId33"/>
    <p:sldId id="296" r:id="rId34"/>
    <p:sldId id="383" r:id="rId35"/>
    <p:sldId id="295" r:id="rId36"/>
    <p:sldId id="294" r:id="rId37"/>
    <p:sldId id="355" r:id="rId38"/>
    <p:sldId id="293" r:id="rId39"/>
    <p:sldId id="342" r:id="rId40"/>
    <p:sldId id="341" r:id="rId41"/>
    <p:sldId id="343" r:id="rId42"/>
    <p:sldId id="361" r:id="rId43"/>
    <p:sldId id="292" r:id="rId44"/>
    <p:sldId id="291" r:id="rId45"/>
    <p:sldId id="329" r:id="rId46"/>
    <p:sldId id="395" r:id="rId47"/>
    <p:sldId id="312" r:id="rId48"/>
    <p:sldId id="311" r:id="rId49"/>
    <p:sldId id="303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22" autoAdjust="0"/>
    <p:restoredTop sz="84000" autoAdjust="0"/>
  </p:normalViewPr>
  <p:slideViewPr>
    <p:cSldViewPr>
      <p:cViewPr>
        <p:scale>
          <a:sx n="110" d="100"/>
          <a:sy n="110" d="100"/>
        </p:scale>
        <p:origin x="-1740" y="-3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10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image" Target="../media/image5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FAA2F-E522-4479-AFEF-09C8691F9CB7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3B2977-141D-4143-9AFA-E8536B82ED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048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6E2C-62C3-44F1-B0A7-FD7D07F01CC7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6E2C-62C3-44F1-B0A7-FD7D07F01CC7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6E2C-62C3-44F1-B0A7-FD7D07F01CC7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6E2C-62C3-44F1-B0A7-FD7D07F01CC7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6E2C-62C3-44F1-B0A7-FD7D07F01CC7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6E2C-62C3-44F1-B0A7-FD7D07F01CC7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6E2C-62C3-44F1-B0A7-FD7D07F01CC7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6E2C-62C3-44F1-B0A7-FD7D07F01CC7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6E2C-62C3-44F1-B0A7-FD7D07F01CC7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6E2C-62C3-44F1-B0A7-FD7D07F01CC7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6E2C-62C3-44F1-B0A7-FD7D07F01CC7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36E2C-62C3-44F1-B0A7-FD7D07F01CC7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2.emf"/><Relationship Id="rId4" Type="http://schemas.openxmlformats.org/officeDocument/2006/relationships/oleObject" Target="../embeddings/oleObject3.bin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4.emf"/><Relationship Id="rId4" Type="http://schemas.openxmlformats.org/officeDocument/2006/relationships/oleObject" Target="../embeddings/oleObject4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6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55.e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8.jpeg"/><Relationship Id="rId5" Type="http://schemas.openxmlformats.org/officeDocument/2006/relationships/image" Target="../media/image57.emf"/><Relationship Id="rId4" Type="http://schemas.openxmlformats.org/officeDocument/2006/relationships/oleObject" Target="../embeddings/oleObject7.bin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5" Type="http://schemas.openxmlformats.org/officeDocument/2006/relationships/package" Target="../embeddings/_________Microsoft_Word1.docx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55924" cy="685800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694996" y="908720"/>
            <a:ext cx="39733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Times New Roman" pitchFamily="16" charset="0"/>
              <a:buNone/>
              <a:defRPr/>
            </a:pPr>
            <a:r>
              <a:rPr lang="ru-RU" sz="4000" b="1" i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ookman Old Style" pitchFamily="18" charset="0"/>
              </a:rPr>
              <a:t>Портфолио</a:t>
            </a:r>
            <a:endParaRPr lang="ru-RU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39952" y="2690336"/>
            <a:ext cx="41764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 err="1">
                <a:solidFill>
                  <a:schemeClr val="accent1"/>
                </a:solidFill>
                <a:latin typeface="Bookman Old Style" pitchFamily="18" charset="0"/>
              </a:rPr>
              <a:t>Зорькиной</a:t>
            </a:r>
            <a:r>
              <a:rPr lang="ru-RU" sz="2000" b="1" i="1" dirty="0">
                <a:solidFill>
                  <a:schemeClr val="accent1"/>
                </a:solidFill>
                <a:latin typeface="Bookman Old Style" pitchFamily="18" charset="0"/>
              </a:rPr>
              <a:t> </a:t>
            </a:r>
          </a:p>
          <a:p>
            <a:pPr algn="ctr">
              <a:defRPr/>
            </a:pPr>
            <a:r>
              <a:rPr lang="ru-RU" sz="2000" b="1" i="1" dirty="0">
                <a:solidFill>
                  <a:schemeClr val="accent1"/>
                </a:solidFill>
                <a:latin typeface="Bookman Old Style" pitchFamily="18" charset="0"/>
              </a:rPr>
              <a:t>Надежды Ивановны</a:t>
            </a:r>
            <a:br>
              <a:rPr lang="ru-RU" sz="2000" b="1" i="1" dirty="0">
                <a:solidFill>
                  <a:schemeClr val="accent1"/>
                </a:solidFill>
                <a:latin typeface="Bookman Old Style" pitchFamily="18" charset="0"/>
              </a:rPr>
            </a:br>
            <a:r>
              <a:rPr lang="ru-RU" sz="2000" b="1" i="1" dirty="0">
                <a:solidFill>
                  <a:schemeClr val="accent1"/>
                </a:solidFill>
                <a:latin typeface="Bookman Old Style" pitchFamily="18" charset="0"/>
              </a:rPr>
              <a:t>воспитателя</a:t>
            </a:r>
            <a:br>
              <a:rPr lang="ru-RU" sz="2000" b="1" i="1" dirty="0">
                <a:solidFill>
                  <a:schemeClr val="accent1"/>
                </a:solidFill>
                <a:latin typeface="Bookman Old Style" pitchFamily="18" charset="0"/>
              </a:rPr>
            </a:br>
            <a:r>
              <a:rPr lang="ru-RU" sz="2000" b="1" i="1" dirty="0">
                <a:solidFill>
                  <a:schemeClr val="accent1"/>
                </a:solidFill>
                <a:latin typeface="Bookman Old Style" pitchFamily="18" charset="0"/>
              </a:rPr>
              <a:t>МАДОУ «Детский сад № 82 комбинированного вида»</a:t>
            </a:r>
            <a:br>
              <a:rPr lang="ru-RU" sz="2000" b="1" i="1" dirty="0">
                <a:solidFill>
                  <a:schemeClr val="accent1"/>
                </a:solidFill>
                <a:latin typeface="Bookman Old Style" pitchFamily="18" charset="0"/>
              </a:rPr>
            </a:br>
            <a:r>
              <a:rPr lang="ru-RU" sz="2000" b="1" i="1" dirty="0">
                <a:solidFill>
                  <a:schemeClr val="accent1"/>
                </a:solidFill>
                <a:latin typeface="Bookman Old Style" pitchFamily="18" charset="0"/>
              </a:rPr>
              <a:t>г.о.Саранск</a:t>
            </a:r>
            <a:endParaRPr lang="ru-RU" sz="2000" b="1" dirty="0">
              <a:solidFill>
                <a:schemeClr val="accent1"/>
              </a:solidFill>
              <a:latin typeface="Bookman Old Style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451" y="2271711"/>
            <a:ext cx="1543050" cy="2314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2276872"/>
            <a:ext cx="457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3.Наличие публикаций.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2999"/>
            <a:ext cx="56166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03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-1090"/>
            <a:ext cx="9155924" cy="6858001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48" y="0"/>
            <a:ext cx="4661976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328" y="-11307"/>
            <a:ext cx="45918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2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700"/>
            <a:ext cx="4248472" cy="32002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337264"/>
            <a:ext cx="3852936" cy="331651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083" y="0"/>
            <a:ext cx="47134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59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3175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3175"/>
            <a:ext cx="457835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624" y="3175"/>
            <a:ext cx="4556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7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3175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49" y="-19532"/>
            <a:ext cx="313818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-19532"/>
            <a:ext cx="324036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1" y="-42239"/>
            <a:ext cx="28803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50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3175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13184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820" y="6350"/>
            <a:ext cx="3240360" cy="6851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020" y="6350"/>
            <a:ext cx="3042980" cy="673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1844824"/>
            <a:ext cx="51663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в:</a:t>
            </a:r>
            <a:b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конкурсах;</a:t>
            </a:r>
            <a:b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выставках;</a:t>
            </a:r>
            <a:b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турнирах; </a:t>
            </a:r>
            <a:b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соревнованиях;</a:t>
            </a:r>
            <a:b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акциях;</a:t>
            </a:r>
            <a:b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фестивалях.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39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55924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067944" y="213285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067944" y="18448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404" y="-1"/>
            <a:ext cx="499511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D2BB4704-80F4-42E4-80E1-C8E04AB3D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6" y="0"/>
            <a:ext cx="4568349" cy="6858000"/>
          </a:xfrm>
          <a:prstGeom prst="rect">
            <a:avLst/>
          </a:prstGeom>
        </p:spPr>
      </p:pic>
      <p:sp>
        <p:nvSpPr>
          <p:cNvPr id="3" name="AutoShape 2" descr="blob:https://web.whatsapp.com/04767796-d491-4cd7-aa3f-d4f7ebe6c166">
            <a:extLst>
              <a:ext uri="{FF2B5EF4-FFF2-40B4-BE49-F238E27FC236}">
                <a16:creationId xmlns="" xmlns:a16="http://schemas.microsoft.com/office/drawing/2014/main" id="{458BBDCA-A1BF-4A07-B623-D01C284D49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A889AFA-B73B-4806-B0E6-5F379B29F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885" y="0"/>
            <a:ext cx="4568349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02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27584" y="1268760"/>
            <a:ext cx="7920880" cy="363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u="sng" dirty="0">
                <a:solidFill>
                  <a:srgbClr val="FF0000"/>
                </a:solidFill>
                <a:latin typeface="Times New Roman" pitchFamily="18" charset="0"/>
              </a:rPr>
              <a:t>Дата рождения:</a:t>
            </a:r>
            <a:r>
              <a:rPr lang="ru-RU" altLang="ru-RU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altLang="ru-RU" b="1" i="1" dirty="0">
                <a:solidFill>
                  <a:srgbClr val="0070C0"/>
                </a:solidFill>
                <a:latin typeface="Times New Roman" pitchFamily="18" charset="0"/>
              </a:rPr>
              <a:t>09.10. 1985г.</a:t>
            </a:r>
            <a:endParaRPr lang="ru-RU" altLang="ru-RU" b="1" dirty="0">
              <a:solidFill>
                <a:srgbClr val="0070C0"/>
              </a:solidFill>
              <a:latin typeface="Times New Roman" pitchFamily="18" charset="0"/>
            </a:endParaRPr>
          </a:p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i="1" u="sng" dirty="0">
              <a:solidFill>
                <a:srgbClr val="B80047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u="sng" dirty="0">
                <a:solidFill>
                  <a:srgbClr val="FF0000"/>
                </a:solidFill>
                <a:latin typeface="Times New Roman" pitchFamily="18" charset="0"/>
              </a:rPr>
              <a:t>Профессиональное образование</a:t>
            </a:r>
            <a:r>
              <a:rPr lang="ru-RU" altLang="ru-RU" b="1" i="1" u="sng" dirty="0">
                <a:solidFill>
                  <a:srgbClr val="FF0000"/>
                </a:solidFill>
                <a:latin typeface="Times New Roman" pitchFamily="18" charset="0"/>
              </a:rPr>
              <a:t>:    </a:t>
            </a:r>
            <a:r>
              <a:rPr lang="ru-RU" b="1" i="1" dirty="0">
                <a:solidFill>
                  <a:srgbClr val="0070C0"/>
                </a:solidFill>
                <a:latin typeface="Times New Roman" pitchFamily="18" charset="0"/>
                <a:ea typeface="MS Gothic" pitchFamily="49" charset="-128"/>
              </a:rPr>
              <a:t>высшее. АН «Российский университет кооперации»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i="1" dirty="0">
                <a:solidFill>
                  <a:srgbClr val="0070C0"/>
                </a:solidFill>
                <a:latin typeface="Times New Roman" pitchFamily="18" charset="0"/>
                <a:ea typeface="MS Gothic" pitchFamily="49" charset="-128"/>
              </a:rPr>
              <a:t> </a:t>
            </a:r>
            <a:endParaRPr lang="ru-RU" altLang="ru-RU" i="1" u="sng" dirty="0">
              <a:solidFill>
                <a:srgbClr val="B80047"/>
              </a:solidFill>
              <a:latin typeface="Times New Roman" pitchFamily="18" charset="0"/>
            </a:endParaRPr>
          </a:p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u="sng" dirty="0">
                <a:solidFill>
                  <a:srgbClr val="FF0000"/>
                </a:solidFill>
                <a:latin typeface="Times New Roman" pitchFamily="18" charset="0"/>
              </a:rPr>
              <a:t>Квалификация по диплому: </a:t>
            </a:r>
            <a:r>
              <a:rPr lang="ru-RU" altLang="ru-RU" i="1" dirty="0">
                <a:solidFill>
                  <a:srgbClr val="0070C0"/>
                </a:solidFill>
                <a:latin typeface="Times New Roman" pitchFamily="18" charset="0"/>
              </a:rPr>
              <a:t>товаровед</a:t>
            </a:r>
          </a:p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u="sng" dirty="0">
                <a:solidFill>
                  <a:srgbClr val="FF0000"/>
                </a:solidFill>
                <a:latin typeface="Times New Roman" pitchFamily="18" charset="0"/>
              </a:rPr>
              <a:t>Профессиональная переподготовка:</a:t>
            </a:r>
            <a:r>
              <a:rPr lang="ru-RU" b="1" i="1" dirty="0">
                <a:solidFill>
                  <a:srgbClr val="0070C0"/>
                </a:solidFill>
                <a:latin typeface="Times New Roman" pitchFamily="18" charset="0"/>
                <a:ea typeface="MS Gothic" pitchFamily="49" charset="-128"/>
              </a:rPr>
              <a:t> ГОУ ВПО «Мордовский государственный педагогический институт </a:t>
            </a:r>
            <a:r>
              <a:rPr lang="ru-RU" b="1" i="1" dirty="0" err="1">
                <a:solidFill>
                  <a:srgbClr val="0070C0"/>
                </a:solidFill>
                <a:latin typeface="Times New Roman" pitchFamily="18" charset="0"/>
                <a:ea typeface="MS Gothic" pitchFamily="49" charset="-128"/>
              </a:rPr>
              <a:t>им.М.Е</a:t>
            </a:r>
            <a:r>
              <a:rPr lang="ru-RU" b="1" i="1" dirty="0">
                <a:solidFill>
                  <a:srgbClr val="0070C0"/>
                </a:solidFill>
                <a:latin typeface="Times New Roman" pitchFamily="18" charset="0"/>
                <a:ea typeface="MS Gothic" pitchFamily="49" charset="-128"/>
              </a:rPr>
              <a:t>. </a:t>
            </a:r>
            <a:r>
              <a:rPr lang="ru-RU" b="1" i="1" dirty="0" err="1">
                <a:solidFill>
                  <a:srgbClr val="0070C0"/>
                </a:solidFill>
                <a:latin typeface="Times New Roman" pitchFamily="18" charset="0"/>
                <a:ea typeface="MS Gothic" pitchFamily="49" charset="-128"/>
              </a:rPr>
              <a:t>Евсевьева</a:t>
            </a:r>
            <a:r>
              <a:rPr lang="ru-RU" b="1" i="1" dirty="0">
                <a:solidFill>
                  <a:srgbClr val="0070C0"/>
                </a:solidFill>
                <a:latin typeface="Times New Roman" pitchFamily="18" charset="0"/>
                <a:ea typeface="MS Gothic" pitchFamily="49" charset="-128"/>
              </a:rPr>
              <a:t>» по программе  «Педагог дошкольного и дополнительного образования» от 10 мая  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ea typeface="MS Gothic" pitchFamily="49" charset="-128"/>
              </a:rPr>
              <a:t>2018 года</a:t>
            </a:r>
            <a:endParaRPr lang="ru-RU" altLang="ru-RU" i="1" u="sng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u="sng" dirty="0">
                <a:solidFill>
                  <a:srgbClr val="FF0000"/>
                </a:solidFill>
                <a:latin typeface="Times New Roman" pitchFamily="18" charset="0"/>
              </a:rPr>
              <a:t>Стаж педагогической работы (по специальности):  </a:t>
            </a:r>
            <a:r>
              <a:rPr lang="ru-RU" altLang="ru-RU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altLang="ru-RU" b="1" i="1" dirty="0">
                <a:solidFill>
                  <a:srgbClr val="0070C0"/>
                </a:solidFill>
                <a:latin typeface="Times New Roman" pitchFamily="18" charset="0"/>
              </a:rPr>
              <a:t>5 лет</a:t>
            </a:r>
          </a:p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i="1" u="sng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u="sng" dirty="0">
                <a:solidFill>
                  <a:srgbClr val="FF0000"/>
                </a:solidFill>
                <a:latin typeface="Times New Roman" pitchFamily="18" charset="0"/>
              </a:rPr>
              <a:t>Общий трудовой стаж:  </a:t>
            </a:r>
            <a:r>
              <a:rPr lang="ru-RU" altLang="ru-RU" b="1" i="1" u="sng" dirty="0">
                <a:solidFill>
                  <a:srgbClr val="0070C0"/>
                </a:solidFill>
                <a:latin typeface="Times New Roman" pitchFamily="18" charset="0"/>
              </a:rPr>
              <a:t>9 лет</a:t>
            </a:r>
            <a:endParaRPr lang="ru-RU" altLang="ru-RU" b="1" i="1" dirty="0">
              <a:solidFill>
                <a:srgbClr val="0070C0"/>
              </a:solidFill>
              <a:latin typeface="Times New Roman" pitchFamily="18" charset="0"/>
            </a:endParaRPr>
          </a:p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i="1" u="sng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  <a:p>
            <a:pPr lvl="0"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u="sng" dirty="0">
                <a:solidFill>
                  <a:srgbClr val="FF0000"/>
                </a:solidFill>
                <a:latin typeface="Times New Roman" pitchFamily="18" charset="0"/>
              </a:rPr>
              <a:t>Наличие квалификационной категории: </a:t>
            </a:r>
            <a:r>
              <a:rPr lang="ru-RU" altLang="ru-RU" b="1" i="1" u="sng" dirty="0">
                <a:solidFill>
                  <a:srgbClr val="0070C0"/>
                </a:solidFill>
                <a:latin typeface="Times New Roman" pitchFamily="18" charset="0"/>
              </a:rPr>
              <a:t>не имеет</a:t>
            </a:r>
            <a:endParaRPr lang="ru-RU" altLang="ru-RU" i="1" u="sng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u="sng" dirty="0">
                <a:solidFill>
                  <a:srgbClr val="FF0000"/>
                </a:solidFill>
                <a:latin typeface="Times New Roman" pitchFamily="18" charset="0"/>
              </a:rPr>
              <a:t>Звание:</a:t>
            </a:r>
            <a:r>
              <a:rPr lang="ru-RU" altLang="ru-RU" i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 </a:t>
            </a:r>
            <a:r>
              <a:rPr lang="ru-RU" altLang="ru-RU" b="1" dirty="0">
                <a:solidFill>
                  <a:srgbClr val="0070C0"/>
                </a:solidFill>
                <a:latin typeface="Times New Roman" pitchFamily="18" charset="0"/>
              </a:rPr>
              <a:t>не имею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blob:https://web.whatsapp.com/04767796-d491-4cd7-aa3f-d4f7ebe6c166">
            <a:extLst>
              <a:ext uri="{FF2B5EF4-FFF2-40B4-BE49-F238E27FC236}">
                <a16:creationId xmlns="" xmlns:a16="http://schemas.microsoft.com/office/drawing/2014/main" id="{458BBDCA-A1BF-4A07-B623-D01C284D49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954" y="0"/>
            <a:ext cx="5322891" cy="685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90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blob:https://web.whatsapp.com/04767796-d491-4cd7-aa3f-d4f7ebe6c166">
            <a:extLst>
              <a:ext uri="{FF2B5EF4-FFF2-40B4-BE49-F238E27FC236}">
                <a16:creationId xmlns="" xmlns:a16="http://schemas.microsoft.com/office/drawing/2014/main" id="{458BBDCA-A1BF-4A07-B623-D01C284D49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5742327"/>
              </p:ext>
            </p:extLst>
          </p:nvPr>
        </p:nvGraphicFramePr>
        <p:xfrm>
          <a:off x="714375" y="595312"/>
          <a:ext cx="8020050" cy="566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Acrobat Document" r:id="rId3" imgW="8019843" imgH="5667355" progId="AcroExch.Document.DC">
                  <p:embed/>
                </p:oleObj>
              </mc:Choice>
              <mc:Fallback>
                <p:oleObj name="Acrobat Document" r:id="rId3" imgW="8019843" imgH="566735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4375" y="595312"/>
                        <a:ext cx="8020050" cy="5667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079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269033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Наличие авторских программ, методических пособий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11D1F91-BE9A-4CFE-A07F-7240F0E343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95116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B6AF6FD-A4B1-4A7D-8865-840046C59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165" y="0"/>
            <a:ext cx="4698835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8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63688" y="2204864"/>
            <a:ext cx="6192688" cy="16312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ru-RU" alt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altLang="ru-RU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4" y="3175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696" y="-2461508"/>
            <a:ext cx="6408712" cy="93195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350"/>
            <a:ext cx="44664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4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0FB82A6-2551-4BF6-8022-F9814580C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62014" cy="68367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039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80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2204865"/>
            <a:ext cx="457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Times New Roman" pitchFamily="16" charset="0"/>
              <a:buNone/>
              <a:defRPr/>
            </a:pPr>
            <a:endParaRPr lang="ru-RU" altLang="ru-RU" sz="2000" b="1" kern="0" dirty="0">
              <a:solidFill>
                <a:srgbClr val="C00000"/>
              </a:solidFill>
              <a:latin typeface="Times New Roman" pitchFamily="16" charset="0"/>
              <a:ea typeface="MS Gothic" charset="-128"/>
              <a:cs typeface="Times New Roman" pitchFamily="16" charset="0"/>
            </a:endParaRPr>
          </a:p>
          <a:p>
            <a:pPr algn="ctr">
              <a:buFont typeface="Times New Roman" pitchFamily="16" charset="0"/>
              <a:buNone/>
              <a:defRPr/>
            </a:pPr>
            <a:r>
              <a:rPr lang="ru-RU" altLang="ru-RU" sz="2000" b="1" kern="0" dirty="0">
                <a:solidFill>
                  <a:srgbClr val="C00000"/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  <a:t>7. Проведение открытых занятий, мастер-классов, мероприятий.</a:t>
            </a:r>
            <a:endParaRPr lang="ru-RU" sz="2000" dirty="0">
              <a:solidFill>
                <a:srgbClr val="C00000"/>
              </a:solidFill>
              <a:ea typeface="MS Gothic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5924" cy="6858001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-29935"/>
            <a:ext cx="499511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24" y="-5640"/>
            <a:ext cx="4655932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038" y="-16921"/>
            <a:ext cx="457796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704"/>
            <a:ext cx="9155924" cy="6858001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1" y="-12596"/>
            <a:ext cx="4666569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0"/>
            <a:ext cx="4716016" cy="6669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1916832"/>
            <a:ext cx="53823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8. Экспертная деятельность.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89C6D63-3E12-4CD8-9BEE-03A85C84A2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79"/>
            <a:ext cx="4644008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575" y="0"/>
            <a:ext cx="4320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5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1E87834-220D-49C0-B9D4-84F275C106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8" y="-12576"/>
            <a:ext cx="4752528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778" y="0"/>
            <a:ext cx="43602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331640" y="2276872"/>
            <a:ext cx="69127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педагога: </a:t>
            </a:r>
          </a:p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в комиссиях, педагогических сообществах, </a:t>
            </a:r>
          </a:p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жюри конкурсов.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3175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9117684"/>
              </p:ext>
            </p:extLst>
          </p:nvPr>
        </p:nvGraphicFramePr>
        <p:xfrm>
          <a:off x="683568" y="764704"/>
          <a:ext cx="8020050" cy="566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" name="Acrobat Document" r:id="rId4" imgW="8019843" imgH="5667355" progId="AcroExch.Document.DC">
                  <p:embed/>
                </p:oleObj>
              </mc:Choice>
              <mc:Fallback>
                <p:oleObj name="Acrobat Document" r:id="rId4" imgW="8019843" imgH="566735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3568" y="764704"/>
                        <a:ext cx="8020050" cy="5667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107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-1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83568" y="1412776"/>
            <a:ext cx="82089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воспитанниками:</a:t>
            </a:r>
          </a:p>
          <a:p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наличие системы воспитательной работы;</a:t>
            </a:r>
          </a:p>
          <a:p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наличие качественной, эстетически оформленной текущей документации;</a:t>
            </a:r>
          </a:p>
          <a:p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организация индивидуального подхода;</a:t>
            </a:r>
          </a:p>
          <a:p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снижение простудной заболеваемости воспитанников;</a:t>
            </a:r>
          </a:p>
          <a:p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отлаженная система взаимодействия с родителями;</a:t>
            </a:r>
          </a:p>
          <a:p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отсутствие жалоб и обращений родителей на неправомерные действия;</a:t>
            </a:r>
          </a:p>
          <a:p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реализация </a:t>
            </a:r>
            <a:r>
              <a:rPr lang="ru-RU" altLang="ru-RU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технологий в воспитательном процессе;</a:t>
            </a:r>
          </a:p>
          <a:p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духовно-нравственное воспитание и народные традиции.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24" y="14291"/>
            <a:ext cx="4871956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-17319"/>
            <a:ext cx="428396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" y="0"/>
            <a:ext cx="470908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85" y="22123"/>
            <a:ext cx="4430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7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331640" y="1443841"/>
            <a:ext cx="71287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11.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Качество взаимодействия с родителями:</a:t>
            </a:r>
          </a:p>
          <a:p>
            <a:pPr lvl="0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 систематическое проведение родительских собраний;</a:t>
            </a:r>
          </a:p>
          <a:p>
            <a:pPr lvl="0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проведение круглых столов, консультаций в нетрадиционной                                                    форме (педагогическое просвещение родителей);</a:t>
            </a:r>
          </a:p>
          <a:p>
            <a:pPr lvl="0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проведение экскурсий, образовательных путешествий с детьми;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-проведение совместных конкурсов, выставок;</a:t>
            </a:r>
          </a:p>
          <a:p>
            <a:pPr lvl="0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-организация родителей на субботниках, благоустройстве участков, создании развивающей среды группы.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424" y="-14330"/>
            <a:ext cx="4995116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039" y="-14330"/>
            <a:ext cx="441796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623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908721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Представление педагогического опыта воспитателя</a:t>
            </a:r>
            <a:endParaRPr lang="ru-RU" altLang="ru-RU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9672" y="2228670"/>
            <a:ext cx="6192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ru-RU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«Патриотическое воспитание детей дошкольного возраста посредством художественной литературы» 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91962" y="429309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19672" y="3831431"/>
            <a:ext cx="63367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005BD1"/>
                </a:solidFill>
                <a:latin typeface="Arial" panose="020B0604020202020204" pitchFamily="34" charset="0"/>
              </a:rPr>
              <a:t>https://ds82sar.schoolrm.ru/sveden/employees/11216/403468/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99" y="1"/>
            <a:ext cx="4995116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219" y="5640"/>
            <a:ext cx="4536401" cy="67357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95736" y="2348880"/>
            <a:ext cx="51125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12. Работа с детьми </a:t>
            </a:r>
          </a:p>
          <a:p>
            <a:pPr algn="ctr"/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 социально-неблагополучных семей.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95116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302" y="-1"/>
            <a:ext cx="4608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2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2348880"/>
            <a:ext cx="4572000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ru-RU" alt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13. Участие педагога </a:t>
            </a:r>
          </a:p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профессиональных конкурсах.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480" y="116632"/>
            <a:ext cx="499511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55924" cy="6858001"/>
          </a:xfrm>
          <a:prstGeom prst="rect">
            <a:avLst/>
          </a:prstGeom>
          <a:noFill/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3179797"/>
              </p:ext>
            </p:extLst>
          </p:nvPr>
        </p:nvGraphicFramePr>
        <p:xfrm>
          <a:off x="567937" y="764704"/>
          <a:ext cx="8020050" cy="566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Acrobat Document" r:id="rId4" imgW="8019843" imgH="5667355" progId="AcroExch.Document.DC">
                  <p:embed/>
                </p:oleObj>
              </mc:Choice>
              <mc:Fallback>
                <p:oleObj name="Acrobat Document" r:id="rId4" imgW="8019843" imgH="566735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7937" y="764704"/>
                        <a:ext cx="8020050" cy="5667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686249"/>
              </p:ext>
            </p:extLst>
          </p:nvPr>
        </p:nvGraphicFramePr>
        <p:xfrm>
          <a:off x="0" y="0"/>
          <a:ext cx="4716016" cy="676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" name="Acrobat Document" r:id="rId3" imgW="5667121" imgH="8019769" progId="AcroExch.Document.DC">
                  <p:embed/>
                </p:oleObj>
              </mc:Choice>
              <mc:Fallback>
                <p:oleObj name="Acrobat Document" r:id="rId3" imgW="5667121" imgH="801976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4716016" cy="676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7566905"/>
              </p:ext>
            </p:extLst>
          </p:nvPr>
        </p:nvGraphicFramePr>
        <p:xfrm>
          <a:off x="4716016" y="34747"/>
          <a:ext cx="4427984" cy="6852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" name="Acrobat Document" r:id="rId5" imgW="5667121" imgH="8019769" progId="AcroExch.Document.DC">
                  <p:embed/>
                </p:oleObj>
              </mc:Choice>
              <mc:Fallback>
                <p:oleObj name="Acrobat Document" r:id="rId5" imgW="5667121" imgH="801976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16016" y="34747"/>
                        <a:ext cx="4427984" cy="68522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2698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475656" y="2501026"/>
            <a:ext cx="65527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14.Награды и поощрения педагога.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4" y="-387424"/>
            <a:ext cx="9155924" cy="6858001"/>
          </a:xfrm>
          <a:prstGeom prst="rect">
            <a:avLst/>
          </a:prstGeom>
          <a:noFill/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126145"/>
              </p:ext>
            </p:extLst>
          </p:nvPr>
        </p:nvGraphicFramePr>
        <p:xfrm>
          <a:off x="18607" y="-459432"/>
          <a:ext cx="4407917" cy="6841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" name="Acrobat Document" r:id="rId4" imgW="5667121" imgH="8019769" progId="AcroExch.Document.DC">
                  <p:embed/>
                </p:oleObj>
              </mc:Choice>
              <mc:Fallback>
                <p:oleObj name="Acrobat Document" r:id="rId4" imgW="5667121" imgH="801976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607" y="-459432"/>
                        <a:ext cx="4407917" cy="68419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31" name="Picture 11" descr="C:\Users\vospital\Desktop\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006" y="-387424"/>
            <a:ext cx="4489911" cy="724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88514" y="1628800"/>
            <a:ext cx="6966971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55924" cy="6858001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92694"/>
            <a:ext cx="8193674" cy="54726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2276873"/>
            <a:ext cx="49502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Участие в инновационной (экспериментальной) деятельности.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55924" cy="6858001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F182E4C-1F69-420C-8D02-F86195D753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0"/>
            <a:ext cx="4995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2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55924" cy="6858001"/>
          </a:xfrm>
          <a:prstGeom prst="rect">
            <a:avLst/>
          </a:prstGeom>
          <a:noFill/>
        </p:spPr>
      </p:pic>
      <p:graphicFrame>
        <p:nvGraphicFramePr>
          <p:cNvPr id="3" name="Объект 2">
            <a:extLst>
              <a:ext uri="{FF2B5EF4-FFF2-40B4-BE49-F238E27FC236}">
                <a16:creationId xmlns="" xmlns:a16="http://schemas.microsoft.com/office/drawing/2014/main" id="{7354CF43-383F-4177-B00C-D0DC028EDB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213788"/>
              </p:ext>
            </p:extLst>
          </p:nvPr>
        </p:nvGraphicFramePr>
        <p:xfrm>
          <a:off x="251520" y="980728"/>
          <a:ext cx="8475988" cy="5256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Document" r:id="rId5" imgW="5929084" imgH="4602211" progId="Word.Document.12">
                  <p:embed/>
                </p:oleObj>
              </mc:Choice>
              <mc:Fallback>
                <p:oleObj name="Document" r:id="rId5" imgW="5929084" imgH="460221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1520" y="980728"/>
                        <a:ext cx="8475988" cy="52565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6674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8912" y="-22374"/>
            <a:ext cx="9285795" cy="755069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51920" y="22048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-22375"/>
            <a:ext cx="4995116" cy="75506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7745</TotalTime>
  <Words>329</Words>
  <Application>Microsoft Office PowerPoint</Application>
  <PresentationFormat>Экран (4:3)</PresentationFormat>
  <Paragraphs>62</Paragraphs>
  <Slides>49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49</vt:i4>
      </vt:variant>
    </vt:vector>
  </HeadingPairs>
  <TitlesOfParts>
    <vt:vector size="52" baseType="lpstr">
      <vt:lpstr>Тема Office</vt:lpstr>
      <vt:lpstr>Document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Сергей</dc:creator>
  <cp:lastModifiedBy>Старший воспитатель</cp:lastModifiedBy>
  <cp:revision>436</cp:revision>
  <dcterms:created xsi:type="dcterms:W3CDTF">2019-09-06T06:55:01Z</dcterms:created>
  <dcterms:modified xsi:type="dcterms:W3CDTF">2023-02-20T12:48:53Z</dcterms:modified>
</cp:coreProperties>
</file>