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08" r:id="rId13"/>
    <p:sldId id="322" r:id="rId14"/>
    <p:sldId id="323" r:id="rId15"/>
    <p:sldId id="339" r:id="rId16"/>
    <p:sldId id="268" r:id="rId17"/>
    <p:sldId id="269" r:id="rId18"/>
    <p:sldId id="298" r:id="rId19"/>
    <p:sldId id="327" r:id="rId20"/>
    <p:sldId id="271" r:id="rId21"/>
    <p:sldId id="315" r:id="rId22"/>
    <p:sldId id="272" r:id="rId23"/>
    <p:sldId id="338" r:id="rId24"/>
    <p:sldId id="329" r:id="rId25"/>
    <p:sldId id="301" r:id="rId26"/>
    <p:sldId id="295" r:id="rId27"/>
    <p:sldId id="316" r:id="rId28"/>
    <p:sldId id="273" r:id="rId29"/>
    <p:sldId id="274" r:id="rId30"/>
    <p:sldId id="331" r:id="rId31"/>
    <p:sldId id="332" r:id="rId32"/>
    <p:sldId id="335" r:id="rId33"/>
    <p:sldId id="333" r:id="rId34"/>
    <p:sldId id="334" r:id="rId35"/>
    <p:sldId id="297" r:id="rId36"/>
    <p:sldId id="279" r:id="rId37"/>
    <p:sldId id="318" r:id="rId38"/>
    <p:sldId id="281" r:id="rId39"/>
    <p:sldId id="328" r:id="rId40"/>
    <p:sldId id="319" r:id="rId41"/>
    <p:sldId id="305" r:id="rId42"/>
    <p:sldId id="283" r:id="rId43"/>
    <p:sldId id="284" r:id="rId44"/>
    <p:sldId id="286" r:id="rId45"/>
    <p:sldId id="321" r:id="rId46"/>
    <p:sldId id="288" r:id="rId47"/>
    <p:sldId id="289" r:id="rId48"/>
    <p:sldId id="325" r:id="rId49"/>
    <p:sldId id="290" r:id="rId50"/>
    <p:sldId id="317" r:id="rId51"/>
    <p:sldId id="337" r:id="rId52"/>
    <p:sldId id="291" r:id="rId53"/>
    <p:sldId id="330" r:id="rId54"/>
    <p:sldId id="32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94" autoAdjust="0"/>
  </p:normalViewPr>
  <p:slideViewPr>
    <p:cSldViewPr>
      <p:cViewPr varScale="1">
        <p:scale>
          <a:sx n="91" d="100"/>
          <a:sy n="91" d="100"/>
        </p:scale>
        <p:origin x="-48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BC668-CB0B-474E-9C41-786EA15A863E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4C800-B061-4559-B825-B96FE0673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42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72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72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0648"/>
            <a:ext cx="5328592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МИНИСТЕРСТВО ОБРАЗОВАНИЯ РМ</a:t>
            </a:r>
            <a:endParaRPr lang="en-US" sz="3200" b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628800"/>
            <a:ext cx="62646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ПОРТФОЛИО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Спиридоновой Марины Николаевны,               воспитателя                                                                                    муниципального автономного                                          дошкольного образовательного учреждения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     «Центр развития ребенка –                   детский сад №58»</a:t>
            </a:r>
          </a:p>
        </p:txBody>
      </p:sp>
      <p:sp>
        <p:nvSpPr>
          <p:cNvPr id="51202" name="AutoShape 2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E:\аттестация варнавиной\Приказ опорная площадка_page-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347005" cy="4752528"/>
          </a:xfrm>
          <a:prstGeom prst="rect">
            <a:avLst/>
          </a:prstGeom>
          <a:noFill/>
        </p:spPr>
      </p:pic>
      <p:pic>
        <p:nvPicPr>
          <p:cNvPr id="2053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92696"/>
            <a:ext cx="331560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:\аттестация варнавиной\приказ  реги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34563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аттестация варнавиной\приказ  регион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4563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E: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92696"/>
            <a:ext cx="3200205" cy="4968552"/>
          </a:xfrm>
          <a:prstGeom prst="rect">
            <a:avLst/>
          </a:prstGeom>
          <a:noFill/>
        </p:spPr>
      </p:pic>
      <p:pic>
        <p:nvPicPr>
          <p:cNvPr id="13317" name="Picture 5" descr="E:\титуль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338437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МУНИЦИПАЛЬНЫЙ УРОВЕНЬ:                  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</a:p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95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3528392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E:\1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4664"/>
            <a:ext cx="3462115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65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1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4664"/>
            <a:ext cx="3960440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65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77809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en-US" dirty="0">
              <a:solidFill>
                <a:schemeClr val="accent1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2403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36440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571184" cy="155679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публикаций,                                 включая </a:t>
            </a:r>
            <a:r>
              <a:rPr lang="ru-RU" sz="3200" b="1" i="1" dirty="0" err="1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412777"/>
            <a:ext cx="7380312" cy="4320480"/>
          </a:xfrm>
        </p:spPr>
        <p:txBody>
          <a:bodyPr>
            <a:noAutofit/>
          </a:bodyPr>
          <a:lstStyle/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Всероссийское издание «</a:t>
            </a:r>
            <a:r>
              <a:rPr lang="ru-RU" sz="2000" i="1" dirty="0" err="1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Педразвитие</a:t>
            </a: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» – «Воспитательный аспект в системе современного образования»;</a:t>
            </a:r>
          </a:p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Всероссийское издание «</a:t>
            </a:r>
            <a:r>
              <a:rPr lang="ru-RU" sz="2000" i="1" dirty="0" err="1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Педпроспект.ру</a:t>
            </a: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» – «Формирование функциональной грамотности дошкольников»;</a:t>
            </a:r>
          </a:p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Всероссийский портал образования – консультация «Одеваемся по погоде»;</a:t>
            </a:r>
          </a:p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Всероссийский образовательный портал «Завуч» – конспект досугового мероприятия «В гостях у старичка </a:t>
            </a:r>
            <a:r>
              <a:rPr lang="ru-RU" sz="2000" i="1" dirty="0" err="1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Лесовичка</a:t>
            </a: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»;</a:t>
            </a:r>
          </a:p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Образовательное СМИ «Арт-талант» – «Весенняя полянка»;</a:t>
            </a:r>
          </a:p>
          <a:p>
            <a:pPr marL="0" indent="0">
              <a:buFontTx/>
              <a:buChar char="-"/>
            </a:pPr>
            <a:r>
              <a:rPr lang="ru-RU" sz="2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электронный сборник «Лучшие практики Республики Мордовия» - «Игра как средство экологического воспитания дошкольников».</a:t>
            </a:r>
          </a:p>
          <a:p>
            <a:pPr marL="0" indent="0">
              <a:buFontTx/>
              <a:buChar char="-"/>
            </a:pPr>
            <a:endParaRPr lang="en-US" sz="2000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Всероссийский уровень</a:t>
            </a:r>
            <a:endParaRPr lang="en-US" sz="3600" i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069" y="1197708"/>
            <a:ext cx="2486358" cy="3814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3558" y="1825185"/>
            <a:ext cx="2701319" cy="4049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140" y="2708920"/>
            <a:ext cx="2798260" cy="398639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1322" y="1601369"/>
            <a:ext cx="6401355" cy="45236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706090"/>
          </a:xfrm>
        </p:spPr>
        <p:txBody>
          <a:bodyPr>
            <a:normAutofit/>
          </a:bodyPr>
          <a:lstStyle/>
          <a:p>
            <a:endParaRPr lang="en-US" sz="2000" b="1" i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2996952"/>
            <a:ext cx="7488832" cy="36724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рождения: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16.06.1978 г.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Профессиональное образование: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ФГБОУ ВПО «Мордовский государственный институт им. М. Е. </a:t>
            </a:r>
            <a:r>
              <a:rPr lang="ru-RU" sz="1600" b="1" i="1" dirty="0" err="1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Евсевьева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Специальность:</a:t>
            </a:r>
            <a:r>
              <a:rPr lang="ru-RU" sz="1600" b="1" i="1" dirty="0" smtClean="0">
                <a:solidFill>
                  <a:srgbClr val="FFC00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«Педагогика и методика дошкольного образования»</a:t>
            </a:r>
            <a:endParaRPr lang="ru-RU" sz="1600" b="1" i="1" dirty="0" smtClean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Квалификация: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«Организатор-методист дошкольного образования»</a:t>
            </a:r>
            <a:endParaRPr lang="ru-RU" sz="1600" b="1" i="1" dirty="0" smtClean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Диплом: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ОК №25332</a:t>
            </a:r>
            <a:endParaRPr lang="ru-RU" sz="1600" b="1" i="1" dirty="0" smtClean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выдачи: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30 января 2012 г.</a:t>
            </a:r>
            <a:endParaRPr lang="ru-RU" sz="1600" b="1" i="1" dirty="0" smtClean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Общий трудовой стаж: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25 лет                                                                                                 </a:t>
            </a: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Стаж педагогической работы (по специальности</a:t>
            </a: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):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17 лет</a:t>
            </a:r>
            <a:endParaRPr lang="ru-RU" sz="1600" b="1" i="1" dirty="0" smtClean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квалификационной категории: высшая                                             Дата последней аттестации</a:t>
            </a: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23.05.2018 г.</a:t>
            </a:r>
            <a:endParaRPr lang="en-US" sz="1600" b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C:\Users\Gruppa 4\Desktop\d867ad9f82d1f3657812b460d8afc9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6632"/>
            <a:ext cx="244827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871115"/>
            <a:ext cx="3438425" cy="4999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0150" y="871116"/>
            <a:ext cx="3456384" cy="49992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sz="3600" i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417638"/>
            <a:ext cx="3672408" cy="51797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556792"/>
            <a:ext cx="7139136" cy="45693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1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70583" y="-402231"/>
            <a:ext cx="3200205" cy="4525963"/>
          </a:xfrm>
          <a:prstGeom prst="rect">
            <a:avLst/>
          </a:prstGeom>
          <a:noFill/>
        </p:spPr>
      </p:pic>
      <p:pic>
        <p:nvPicPr>
          <p:cNvPr id="6147" name="Picture 3" descr="E:\1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74009" y="2806712"/>
            <a:ext cx="3003893" cy="4536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Международный уровень</a:t>
            </a:r>
            <a:endParaRPr lang="en-US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434" name="Picture 2" descr="E:\моя аттестация\для гранта\4 группа\диплом лауреа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1780" y="1268760"/>
            <a:ext cx="396044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Всероссийский уровень</a:t>
            </a:r>
            <a:endParaRPr lang="en-US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E:\моя аттестация\ДИПЛОМЫ ДЛЯ МОЕЙ АТТЕСТАЦИИ\дипломы 2019\сайт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018" y="1673227"/>
            <a:ext cx="3129324" cy="4162474"/>
          </a:xfrm>
          <a:prstGeom prst="rect">
            <a:avLst/>
          </a:prstGeom>
          <a:noFill/>
        </p:spPr>
      </p:pic>
      <p:pic>
        <p:nvPicPr>
          <p:cNvPr id="2051" name="Picture 3" descr="C:\Users\Gruppa 4\Downloads\5201-029199-d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701" y="2564904"/>
            <a:ext cx="2880660" cy="407161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86" y="1673226"/>
            <a:ext cx="2941426" cy="41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9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490066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sz="3600" i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C:\Users\Gruppa 4\Downloads\артамошкин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374441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Муниципальный	 уровень</a:t>
            </a:r>
            <a:endParaRPr lang="en-US" sz="3600" i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1692573"/>
            <a:ext cx="6624736" cy="43287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1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авторских программ, методических пособий</a:t>
            </a:r>
            <a:endParaRPr lang="en-US" sz="3600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endParaRPr lang="en-US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283152" cy="151216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Представление инновационного педагогического опыта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2276872"/>
            <a:ext cx="7344816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https://upload2.schoolrm.ru/iblock/a97/a97ddd252080733fdaf6eec50386d9f4/opyt-Spiridonovoy.pdf</a:t>
            </a:r>
            <a:endParaRPr lang="en-US" sz="4000" i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1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07902" y="-551517"/>
            <a:ext cx="3200205" cy="4824536"/>
          </a:xfrm>
          <a:prstGeom prst="rect">
            <a:avLst/>
          </a:prstGeom>
          <a:noFill/>
        </p:spPr>
      </p:pic>
      <p:pic>
        <p:nvPicPr>
          <p:cNvPr id="9219" name="Picture 3" descr="E:\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67844" y="2600908"/>
            <a:ext cx="2880320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4084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Всероссийский уровень</a:t>
            </a:r>
            <a:endParaRPr lang="ru-RU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1" y="1340768"/>
            <a:ext cx="2824985" cy="4128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3499"/>
          <a:stretch/>
        </p:blipFill>
        <p:spPr>
          <a:xfrm>
            <a:off x="3185672" y="2420888"/>
            <a:ext cx="2772654" cy="3901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9501" y="1340768"/>
            <a:ext cx="2920973" cy="41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992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76672"/>
            <a:ext cx="4330824" cy="3060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583388"/>
            <a:ext cx="4568830" cy="32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53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Региональный уровень</a:t>
            </a:r>
            <a:endParaRPr lang="ru-RU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3" y="1340768"/>
            <a:ext cx="3295252" cy="4824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5577" y="1340768"/>
            <a:ext cx="347950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381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476" y="548680"/>
            <a:ext cx="3817748" cy="576064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9759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976883"/>
            <a:ext cx="3312368" cy="4819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9045" y="983677"/>
            <a:ext cx="3383573" cy="481320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E:\1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27784" y="764704"/>
            <a:ext cx="446449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E:\10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23693" y="-163052"/>
            <a:ext cx="3600401" cy="4591818"/>
          </a:xfrm>
          <a:prstGeom prst="rect">
            <a:avLst/>
          </a:prstGeom>
          <a:noFill/>
        </p:spPr>
      </p:pic>
      <p:pic>
        <p:nvPicPr>
          <p:cNvPr id="8195" name="Picture 3" descr="E:\1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3563941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71184" cy="93610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Экспертная деятельность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E:\моя аттестация\дипломы для переделки\благодарност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13681"/>
            <a:ext cx="3202332" cy="452596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313681"/>
            <a:ext cx="3164443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моя аттестация\дипломы для переделки\эксперт 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862" y="1052737"/>
            <a:ext cx="3520938" cy="492561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8070" y="1052737"/>
            <a:ext cx="3443970" cy="49256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ruppa 4\Downloads\Документ-Microsoft-Word-_2_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76672"/>
            <a:ext cx="6242476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C00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848872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FFC00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G:\моя аттестация\ДИПЛОМЫ ДЛЯ МОЕЙ АТТЕСТАЦИИ\дипломы 2019\февраль\618b2e55a0874660833c576f1ca011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5398"/>
            <a:ext cx="3528392" cy="53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ruppa 4\Downloads\sertificat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35397"/>
            <a:ext cx="3682752" cy="5328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10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48680"/>
            <a:ext cx="403244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Позитивные результаты работы с обучающимися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E:\1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2376264" cy="3312368"/>
          </a:xfrm>
          <a:prstGeom prst="rect">
            <a:avLst/>
          </a:prstGeom>
          <a:noFill/>
        </p:spPr>
      </p:pic>
      <p:pic>
        <p:nvPicPr>
          <p:cNvPr id="4099" name="Picture 3" descr="E:\1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60848"/>
            <a:ext cx="2494759" cy="3528392"/>
          </a:xfrm>
          <a:prstGeom prst="rect">
            <a:avLst/>
          </a:prstGeom>
          <a:noFill/>
        </p:spPr>
      </p:pic>
      <p:pic>
        <p:nvPicPr>
          <p:cNvPr id="4100" name="Picture 4" descr="E:\1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24944"/>
            <a:ext cx="2448272" cy="3462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136904" cy="99412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Качество взаимодействия с родителями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 descr="E:\10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052736"/>
            <a:ext cx="3672408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FFC00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E:\10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3456384" cy="5400600"/>
          </a:xfrm>
          <a:prstGeom prst="rect">
            <a:avLst/>
          </a:prstGeom>
          <a:noFill/>
        </p:spPr>
      </p:pic>
      <p:pic>
        <p:nvPicPr>
          <p:cNvPr id="3075" name="Picture 3" descr="E:\1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625237" cy="5390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Работа с детьми из социально-неблагополучных семей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E:\1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1340768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Участие педагога в профессиональных конкурсах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уровень – 2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уровень –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Республиканский уровень – 1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уровень – 1</a:t>
            </a:r>
          </a:p>
          <a:p>
            <a:pPr marL="0" indent="0">
              <a:buNone/>
            </a:pPr>
            <a:endParaRPr lang="ru-RU" i="1" dirty="0" smtClean="0">
              <a:solidFill>
                <a:srgbClr val="00B050"/>
              </a:solidFill>
              <a:latin typeface="Palatino Linotype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055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Международный уровень</a:t>
            </a:r>
            <a:endParaRPr lang="en-US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315" name="Picture 3" descr="E:\моя аттестация\дипломы для переделки\Май Бара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73324"/>
            <a:ext cx="3600400" cy="5179714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273324"/>
            <a:ext cx="3610744" cy="515570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1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Всероссийский уровень</a:t>
            </a:r>
            <a:endParaRPr lang="en-US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15816" y="1417638"/>
            <a:ext cx="3456384" cy="47568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1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en-US" sz="3200" dirty="0">
              <a:solidFill>
                <a:schemeClr val="accent1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628800"/>
            <a:ext cx="59046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33067"/>
          </a:xfrm>
        </p:spPr>
        <p:txBody>
          <a:bodyPr/>
          <a:lstStyle/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Республиканский уровень</a:t>
            </a:r>
            <a:endParaRPr lang="en-US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268760"/>
            <a:ext cx="3528391" cy="511256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Муниципальный уровень</a:t>
            </a:r>
            <a:endParaRPr lang="ru-RU" sz="3600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1268760"/>
            <a:ext cx="367240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268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Награды и поощрения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417638"/>
            <a:ext cx="7128792" cy="489168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980728"/>
            <a:ext cx="3528392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980728"/>
            <a:ext cx="3456384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C:\Users\Gruppa 4\Downloads\Благодарственное письмо РИЦО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345" y="980728"/>
            <a:ext cx="3611255" cy="5040560"/>
          </a:xfrm>
          <a:prstGeom prst="rect">
            <a:avLst/>
          </a:prstGeom>
          <a:noFill/>
        </p:spPr>
      </p:pic>
      <p:pic>
        <p:nvPicPr>
          <p:cNvPr id="4101" name="Picture 5" descr="C:\Users\Gruppa 4\Downloads\sertificat (1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980728"/>
            <a:ext cx="3369329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8640"/>
            <a:ext cx="2497585" cy="3528392"/>
          </a:xfrm>
          <a:prstGeom prst="rect">
            <a:avLst/>
          </a:prstGeom>
          <a:noFill/>
        </p:spPr>
      </p:pic>
      <p:pic>
        <p:nvPicPr>
          <p:cNvPr id="5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700808"/>
            <a:ext cx="2520280" cy="3400100"/>
          </a:xfrm>
          <a:prstGeom prst="rect">
            <a:avLst/>
          </a:prstGeom>
          <a:noFill/>
        </p:spPr>
      </p:pic>
      <p:pic>
        <p:nvPicPr>
          <p:cNvPr id="6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852936"/>
            <a:ext cx="2394266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33843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52736"/>
            <a:ext cx="3384376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E:\1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48680"/>
            <a:ext cx="3960440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6644202_33-p-fon-dlya-kalendary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124744"/>
            <a:ext cx="7416824" cy="5001419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УРОВЕНЬ:                 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endParaRPr lang="en-US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359</Words>
  <Application>Microsoft Office PowerPoint</Application>
  <PresentationFormat>Экран (4:3)</PresentationFormat>
  <Paragraphs>58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МИНИСТЕРСТВО ОБРАЗОВАНИЯ РМ</vt:lpstr>
      <vt:lpstr>Слайд 2</vt:lpstr>
      <vt:lpstr>Представление инновационного педагогического опыта</vt:lpstr>
      <vt:lpstr>Слайд 4</vt:lpstr>
      <vt:lpstr>Участие в инновационной (экспериментальной) деятельности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Наставничество</vt:lpstr>
      <vt:lpstr>Наличие публикаций,                                 включая интернет-публикации</vt:lpstr>
      <vt:lpstr>Всероссийский уровень</vt:lpstr>
      <vt:lpstr>Слайд 19</vt:lpstr>
      <vt:lpstr>Слайд 20</vt:lpstr>
      <vt:lpstr>Республиканский уровень</vt:lpstr>
      <vt:lpstr>Слайд 22</vt:lpstr>
      <vt:lpstr>Слайд 23</vt:lpstr>
      <vt:lpstr>Международный уровень</vt:lpstr>
      <vt:lpstr>Всероссийский уровень</vt:lpstr>
      <vt:lpstr>Республиканский уровень</vt:lpstr>
      <vt:lpstr>Муниципальный  уровень</vt:lpstr>
      <vt:lpstr>Наличие авторских программ, методических пособий</vt:lpstr>
      <vt:lpstr>Слайд 29</vt:lpstr>
      <vt:lpstr>Слайд 30</vt:lpstr>
      <vt:lpstr>Всероссийский уровень</vt:lpstr>
      <vt:lpstr>Слайд 32</vt:lpstr>
      <vt:lpstr>Региональный уровень</vt:lpstr>
      <vt:lpstr>Слайд 34</vt:lpstr>
      <vt:lpstr>Слайд 35</vt:lpstr>
      <vt:lpstr>Проведение открытых занятий, мастер-классов, мероприятий</vt:lpstr>
      <vt:lpstr>Слайд 37</vt:lpstr>
      <vt:lpstr>Экспертная деятельность</vt:lpstr>
      <vt:lpstr>Слайд 39</vt:lpstr>
      <vt:lpstr>Слайд 40</vt:lpstr>
      <vt:lpstr>        </vt:lpstr>
      <vt:lpstr>Слайд 42</vt:lpstr>
      <vt:lpstr>Позитивные результаты работы с обучающимися</vt:lpstr>
      <vt:lpstr>Качество взаимодействия с родителями</vt:lpstr>
      <vt:lpstr>Слайд 45</vt:lpstr>
      <vt:lpstr>Работа с детьми из социально-неблагополучных семей</vt:lpstr>
      <vt:lpstr>Участие педагога в профессиональных конкурсах</vt:lpstr>
      <vt:lpstr>Международный уровень</vt:lpstr>
      <vt:lpstr>Всероссийский уровень</vt:lpstr>
      <vt:lpstr>Республиканский уровень</vt:lpstr>
      <vt:lpstr>Муниципальный уровень</vt:lpstr>
      <vt:lpstr>Награды и поощрения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</dc:title>
  <dc:creator>Gruppa 4</dc:creator>
  <cp:lastModifiedBy>Gruppa 4</cp:lastModifiedBy>
  <cp:revision>210</cp:revision>
  <cp:lastPrinted>2023-02-08T11:21:25Z</cp:lastPrinted>
  <dcterms:created xsi:type="dcterms:W3CDTF">2022-09-13T11:21:53Z</dcterms:created>
  <dcterms:modified xsi:type="dcterms:W3CDTF">2023-02-21T13:18:46Z</dcterms:modified>
</cp:coreProperties>
</file>