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2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620"/>
    <p:restoredTop sz="94660"/>
  </p:normalViewPr>
  <p:slideViewPr>
    <p:cSldViewPr>
      <p:cViewPr>
        <p:scale>
          <a:sx n="84" d="100"/>
          <a:sy n="84" d="100"/>
        </p:scale>
        <p:origin x="-732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82105-69D3-4B67-9C2D-8EFB0CCDDF73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B1275-295C-4155-A659-C82E785A1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82105-69D3-4B67-9C2D-8EFB0CCDDF73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B1275-295C-4155-A659-C82E785A1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82105-69D3-4B67-9C2D-8EFB0CCDDF73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B1275-295C-4155-A659-C82E785A1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82105-69D3-4B67-9C2D-8EFB0CCDDF73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B1275-295C-4155-A659-C82E785A1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82105-69D3-4B67-9C2D-8EFB0CCDDF73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B1275-295C-4155-A659-C82E785A1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82105-69D3-4B67-9C2D-8EFB0CCDDF73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B1275-295C-4155-A659-C82E785A1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82105-69D3-4B67-9C2D-8EFB0CCDDF73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B1275-295C-4155-A659-C82E785A1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82105-69D3-4B67-9C2D-8EFB0CCDDF73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B1275-295C-4155-A659-C82E785A1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82105-69D3-4B67-9C2D-8EFB0CCDDF73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B1275-295C-4155-A659-C82E785A1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82105-69D3-4B67-9C2D-8EFB0CCDDF73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B1275-295C-4155-A659-C82E785A1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82105-69D3-4B67-9C2D-8EFB0CCDDF73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B1275-295C-4155-A659-C82E785A1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82105-69D3-4B67-9C2D-8EFB0CCDDF73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B1275-295C-4155-A659-C82E785A1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30" name="Picture 6" descr="green-flowers-on-garden-backgrounds-pp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557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1031" name="WordArt 7"/>
          <p:cNvSpPr>
            <a:spLocks noChangeArrowheads="1" noChangeShapeType="1" noTextEdit="1"/>
          </p:cNvSpPr>
          <p:nvPr/>
        </p:nvSpPr>
        <p:spPr bwMode="auto">
          <a:xfrm>
            <a:off x="2589871" y="1930944"/>
            <a:ext cx="4574417" cy="7059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1800" b="1" kern="10" spc="0" dirty="0" smtClean="0">
                <a:ln w="158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173600"/>
                </a:solidFill>
                <a:effectLst>
                  <a:outerShdw dist="29783" dir="1514402" algn="ctr" rotWithShape="0">
                    <a:srgbClr val="D8D8D8">
                      <a:alpha val="74998"/>
                    </a:srgbClr>
                  </a:outerShdw>
                </a:effectLst>
                <a:latin typeface="Arial Black"/>
              </a:rPr>
              <a:t>Педагогический опыт работы</a:t>
            </a:r>
          </a:p>
          <a:p>
            <a:pPr algn="ctr" rtl="0"/>
            <a:r>
              <a:rPr lang="ru-RU" sz="1800" b="1" kern="10" spc="0" dirty="0" smtClean="0">
                <a:ln w="158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173600"/>
                </a:solidFill>
                <a:effectLst>
                  <a:outerShdw dist="29783" dir="1514402" algn="ctr" rotWithShape="0">
                    <a:srgbClr val="D8D8D8">
                      <a:alpha val="74998"/>
                    </a:srgbClr>
                  </a:outerShdw>
                </a:effectLst>
                <a:latin typeface="Arial Black"/>
              </a:rPr>
              <a:t> по экологическому образованию</a:t>
            </a:r>
            <a:endParaRPr lang="ru-RU" sz="1800" b="1" kern="10" spc="0" dirty="0">
              <a:ln w="15875">
                <a:solidFill>
                  <a:srgbClr val="1F497D"/>
                </a:solidFill>
                <a:round/>
                <a:headEnd/>
                <a:tailEnd/>
              </a:ln>
              <a:solidFill>
                <a:srgbClr val="173600"/>
              </a:solidFill>
              <a:effectLst>
                <a:outerShdw dist="29783" dir="1514402" algn="ctr" rotWithShape="0">
                  <a:srgbClr val="D8D8D8">
                    <a:alpha val="74998"/>
                  </a:srgbClr>
                </a:outerShdw>
              </a:effectLst>
              <a:latin typeface="Arial Black"/>
            </a:endParaRPr>
          </a:p>
        </p:txBody>
      </p:sp>
      <p:sp>
        <p:nvSpPr>
          <p:cNvPr id="1032" name="WordArt 8"/>
          <p:cNvSpPr>
            <a:spLocks noChangeArrowheads="1" noChangeShapeType="1" noTextEdit="1"/>
          </p:cNvSpPr>
          <p:nvPr/>
        </p:nvSpPr>
        <p:spPr bwMode="auto">
          <a:xfrm>
            <a:off x="1286645" y="2947743"/>
            <a:ext cx="7461819" cy="11293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28575">
                  <a:solidFill>
                    <a:srgbClr val="1736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29783" dir="1514402" algn="ctr" rotWithShape="0">
                    <a:srgbClr val="D8D8D8">
                      <a:alpha val="74998"/>
                    </a:srgbClr>
                  </a:outerShdw>
                </a:effectLst>
                <a:latin typeface="Arial Black"/>
              </a:rPr>
              <a:t>"Природа в детских сердцах"</a:t>
            </a:r>
            <a:endParaRPr lang="ru-RU" sz="3600" b="1" kern="10" spc="0" dirty="0">
              <a:ln w="28575">
                <a:solidFill>
                  <a:srgbClr val="1736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29783" dir="1514402" algn="ctr" rotWithShape="0">
                  <a:srgbClr val="D8D8D8">
                    <a:alpha val="74998"/>
                  </a:srgbClr>
                </a:outerShdw>
              </a:effectLst>
              <a:latin typeface="Arial Black"/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2835722" y="5620195"/>
            <a:ext cx="6308278" cy="72970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17375E"/>
                </a:solidFill>
                <a:effectLst/>
                <a:latin typeface="Calibri" pitchFamily="34" charset="0"/>
                <a:cs typeface="Arial" pitchFamily="34" charset="0"/>
              </a:rPr>
              <a:t>                                              Презентацию подготовила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17375E"/>
                </a:solidFill>
                <a:effectLst/>
                <a:latin typeface="Calibri" pitchFamily="34" charset="0"/>
                <a:cs typeface="Arial" pitchFamily="34" charset="0"/>
              </a:rPr>
              <a:t>                                                    воспитатель </a:t>
            </a:r>
            <a:r>
              <a:rPr lang="ru-RU" b="1" dirty="0">
                <a:solidFill>
                  <a:srgbClr val="17375E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17375E"/>
                </a:solidFill>
                <a:latin typeface="Calibri" pitchFamily="34" charset="0"/>
                <a:cs typeface="Arial" pitchFamily="34" charset="0"/>
              </a:rPr>
              <a:t>Сединина</a:t>
            </a:r>
            <a:r>
              <a:rPr lang="ru-RU" b="1" dirty="0" smtClean="0">
                <a:solidFill>
                  <a:srgbClr val="17375E"/>
                </a:solidFill>
                <a:latin typeface="Calibri" pitchFamily="34" charset="0"/>
                <a:cs typeface="Arial" pitchFamily="34" charset="0"/>
              </a:rPr>
              <a:t> Н.В.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17375E"/>
                </a:solidFill>
                <a:effectLst/>
                <a:latin typeface="Calibri" pitchFamily="34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276999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803300"/>
                </a:solidFill>
                <a:effectLst/>
                <a:latin typeface="Calibri" pitchFamily="34" charset="0"/>
                <a:cs typeface="Calibri" pitchFamily="34" charset="0"/>
              </a:rPr>
              <a:t>Муниципальное  бюджетное  дошкольное образовательное учреждение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803300"/>
                </a:solidFill>
                <a:effectLst/>
                <a:latin typeface="Calibri" pitchFamily="34" charset="0"/>
                <a:cs typeface="Calibri" pitchFamily="34" charset="0"/>
              </a:rPr>
              <a:t>«Детский сад 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803300"/>
                </a:solidFill>
                <a:effectLst/>
                <a:latin typeface="Calibri" pitchFamily="34" charset="0"/>
                <a:cs typeface="Arial" pitchFamily="34" charset="0"/>
              </a:rPr>
              <a:t>«</a:t>
            </a:r>
            <a:r>
              <a:rPr lang="ru-RU" b="1" dirty="0" smtClean="0">
                <a:solidFill>
                  <a:srgbClr val="803300"/>
                </a:solidFill>
                <a:latin typeface="Calibri" pitchFamily="34" charset="0"/>
                <a:cs typeface="Calibri" pitchFamily="34" charset="0"/>
              </a:rPr>
              <a:t>Звёздочка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803300"/>
                </a:solidFill>
                <a:effectLst/>
                <a:latin typeface="Calibri" pitchFamily="34" charset="0"/>
                <a:cs typeface="Arial" pitchFamily="34" charset="0"/>
              </a:rPr>
              <a:t>»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803300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Calibri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green-flowers-on-garden-backgrounds-ppt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" y="-62950"/>
            <a:ext cx="9865594" cy="696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3491880" y="332656"/>
            <a:ext cx="3458074" cy="54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800" b="1" kern="10" spc="0" dirty="0" smtClean="0">
                <a:ln w="15875" algn="ctr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4DC0"/>
                </a:solidFill>
                <a:effectLst>
                  <a:outerShdw dist="29783" dir="1514402" algn="ctr" rotWithShape="0">
                    <a:srgbClr val="D8D8D8">
                      <a:alpha val="74998"/>
                    </a:srgbClr>
                  </a:outerShdw>
                </a:effectLst>
                <a:latin typeface="Arial Black"/>
              </a:rPr>
              <a:t>Уголок природы</a:t>
            </a:r>
            <a:endParaRPr lang="ru-RU" sz="1800" b="1" kern="10" spc="0" dirty="0">
              <a:ln w="15875" algn="ctr">
                <a:solidFill>
                  <a:srgbClr val="1F497D"/>
                </a:solidFill>
                <a:round/>
                <a:headEnd/>
                <a:tailEnd/>
              </a:ln>
              <a:solidFill>
                <a:srgbClr val="004DC0"/>
              </a:solidFill>
              <a:effectLst>
                <a:outerShdw dist="29783" dir="1514402" algn="ctr" rotWithShape="0">
                  <a:srgbClr val="D8D8D8">
                    <a:alpha val="74998"/>
                  </a:srgbClr>
                </a:outerShdw>
              </a:effectLst>
              <a:latin typeface="Arial Black"/>
            </a:endParaRPr>
          </a:p>
        </p:txBody>
      </p:sp>
      <p:pic>
        <p:nvPicPr>
          <p:cNvPr id="4098" name="Picture 2" descr="C:\Users\acer\Desktop\фото садик\IMG_20190219_1042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077072"/>
            <a:ext cx="2880319" cy="278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cer\Desktop\малинка\d09f47d5-4753-4f8f-88a2-8b247e480d7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175" y="877268"/>
            <a:ext cx="2814001" cy="276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cer\Desktop\малинка\87b9cc71-0c1f-4473-90a7-3aca223ad40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841295"/>
            <a:ext cx="2588298" cy="280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cer\Desktop\малинка\20210301_1628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1798" y="856994"/>
            <a:ext cx="276775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655" y="4082845"/>
            <a:ext cx="2664891" cy="2775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 descr="C:\Users\acer\Desktop\малинка\105a8b8a-1da3-4777-81b9-4a79ec0ad6c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077072"/>
            <a:ext cx="2808313" cy="278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786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green-flowers-on-garden-backgrounds-ppt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2" y="-27384"/>
            <a:ext cx="9111138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2627784" y="3501008"/>
            <a:ext cx="4221315" cy="5766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800" b="1" kern="10" spc="0" dirty="0" smtClean="0">
                <a:ln w="15875" algn="ctr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4DC0"/>
                </a:solidFill>
                <a:effectLst>
                  <a:outerShdw dist="29783" dir="1514402" algn="ctr" rotWithShape="0">
                    <a:srgbClr val="D8D8D8">
                      <a:alpha val="74998"/>
                    </a:srgbClr>
                  </a:outerShdw>
                </a:effectLst>
                <a:latin typeface="Arial Black"/>
              </a:rPr>
              <a:t>проектная деятельность</a:t>
            </a:r>
            <a:endParaRPr lang="ru-RU" sz="1800" b="1" kern="10" spc="0" dirty="0">
              <a:ln w="15875" algn="ctr">
                <a:solidFill>
                  <a:srgbClr val="1F497D"/>
                </a:solidFill>
                <a:round/>
                <a:headEnd/>
                <a:tailEnd/>
              </a:ln>
              <a:solidFill>
                <a:srgbClr val="004DC0"/>
              </a:solidFill>
              <a:effectLst>
                <a:outerShdw dist="29783" dir="1514402" algn="ctr" rotWithShape="0">
                  <a:srgbClr val="D8D8D8">
                    <a:alpha val="74998"/>
                  </a:srgbClr>
                </a:outerShdw>
              </a:effectLst>
              <a:latin typeface="Arial Black"/>
            </a:endParaRPr>
          </a:p>
        </p:txBody>
      </p:sp>
      <p:pic>
        <p:nvPicPr>
          <p:cNvPr id="8198" name="Picture 6" descr="DSC_02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543" y="9981728"/>
            <a:ext cx="3148946" cy="2155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199" name="Picture 7" descr="DSCN52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0267436"/>
            <a:ext cx="2112667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201" name="Picture 9" descr="DSCN507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539" y="9621688"/>
            <a:ext cx="2994290" cy="224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2" name="Picture 4" descr="http://www.xn--kxalaaabyro4dcfebc7m.com/data/images/%CE%9C%CF%80%CE%BB%CE%B5-%CE%BC%CE%B1%CF%81%CE%B3%CE%B1%CF%81%CE%AF%CF%84%CE%B1,-%CE%BB%CE%BF%CF%85%CE%BB%CE%BF%CF%8D%CE%B4%CE%B9-%CF%84%CE%BF%CF%85-%CE%AD%CE%BD%CE%B1-%CF%83%CF%84%CF%81%CF%8E%CE%BC%CE%B1-%CE%B8%CE%AC%CE%BC%CE%BD%CF%89%CE%BD_50f44e74666d0-thum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3212977"/>
            <a:ext cx="732753" cy="864096"/>
          </a:xfrm>
          <a:prstGeom prst="rect">
            <a:avLst/>
          </a:prstGeom>
          <a:noFill/>
        </p:spPr>
      </p:pic>
      <p:pic>
        <p:nvPicPr>
          <p:cNvPr id="13" name="Picture 4" descr="http://www.xn--kxalaaabyro4dcfebc7m.com/data/images/%CE%9C%CF%80%CE%BB%CE%B5-%CE%BC%CE%B1%CF%81%CE%B3%CE%B1%CF%81%CE%AF%CF%84%CE%B1,-%CE%BB%CE%BF%CF%85%CE%BB%CE%BF%CF%8D%CE%B4%CE%B9-%CF%84%CE%BF%CF%85-%CE%AD%CE%BD%CE%B1-%CF%83%CF%84%CF%81%CF%8E%CE%BC%CE%B1-%CE%B8%CE%AC%CE%BC%CE%BD%CF%89%CE%BD_50f44e74666d0-thum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827584" y="3140968"/>
            <a:ext cx="851423" cy="864096"/>
          </a:xfrm>
          <a:prstGeom prst="rect">
            <a:avLst/>
          </a:prstGeom>
          <a:noFill/>
        </p:spPr>
      </p:pic>
      <p:pic>
        <p:nvPicPr>
          <p:cNvPr id="5122" name="Picture 2" descr="C:\Users\acer\Desktop\фото садик\IMG_20190211_0943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5063"/>
            <a:ext cx="2526527" cy="285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4417"/>
            <a:ext cx="3806897" cy="2951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9"/>
          <a:srcRect l="30288" t="3137" r="34295" b="10776"/>
          <a:stretch/>
        </p:blipFill>
        <p:spPr bwMode="auto">
          <a:xfrm>
            <a:off x="929070" y="267641"/>
            <a:ext cx="2274778" cy="29485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0" name="Picture 2" descr="C:\Users\acer\Desktop\малинка\defb0657-43c1-426b-8932-e71eca68a39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05064"/>
            <a:ext cx="2520279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994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green-flowers-on-garden-backgrounds-ppt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34" y="2872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1437975" y="385866"/>
            <a:ext cx="7278635" cy="550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800" b="1" kern="10" spc="0" dirty="0" smtClean="0">
                <a:ln w="15875" algn="ctr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4DC0"/>
                </a:solidFill>
                <a:effectLst>
                  <a:outerShdw dist="29783" dir="1514402" algn="ctr" rotWithShape="0">
                    <a:srgbClr val="D8D8D8">
                      <a:alpha val="74998"/>
                    </a:srgbClr>
                  </a:outerShdw>
                </a:effectLst>
                <a:latin typeface="Arial Black"/>
              </a:rPr>
              <a:t>Экологические праздники, постановки, спектакли</a:t>
            </a:r>
            <a:endParaRPr lang="ru-RU" sz="1800" b="1" kern="10" spc="0" dirty="0">
              <a:ln w="15875" algn="ctr">
                <a:solidFill>
                  <a:srgbClr val="1F497D"/>
                </a:solidFill>
                <a:round/>
                <a:headEnd/>
                <a:tailEnd/>
              </a:ln>
              <a:solidFill>
                <a:srgbClr val="004DC0"/>
              </a:solidFill>
              <a:effectLst>
                <a:outerShdw dist="29783" dir="1514402" algn="ctr" rotWithShape="0">
                  <a:srgbClr val="D8D8D8">
                    <a:alpha val="74998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0" name="Picture 9" descr="i?id=7a6db9dcd3c69b491810ad3c88827e39&amp;n=33&amp;h=215&amp;w=26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82057">
            <a:off x="4251015" y="2059021"/>
            <a:ext cx="908838" cy="74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s://im0-tub-ru.yandex.net/i?id=1a0fd1415d8451dee122394dea9a386e&amp;n=33&amp;h=215&amp;w=21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132856" y="1556792"/>
            <a:ext cx="1080120" cy="1080121"/>
          </a:xfrm>
          <a:prstGeom prst="rect">
            <a:avLst/>
          </a:prstGeom>
          <a:noFill/>
        </p:spPr>
      </p:pic>
      <p:pic>
        <p:nvPicPr>
          <p:cNvPr id="1026" name="Picture 2" descr="C:\Users\acer\Desktop\фото садик\IMG_07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19" y="4200522"/>
            <a:ext cx="4037945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00522"/>
            <a:ext cx="3476765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85" y="1024729"/>
            <a:ext cx="3620266" cy="2699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acer\Desktop\фото садик\IMG_077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90174"/>
            <a:ext cx="2448272" cy="273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646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green-flowers-on-garden-backgrounds-ppt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483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 flipV="1">
            <a:off x="1009955" y="2336300"/>
            <a:ext cx="8037291" cy="19567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endParaRPr lang="ru-RU" sz="1800" b="1" kern="10" spc="0" dirty="0">
              <a:ln w="15875" algn="ctr">
                <a:solidFill>
                  <a:srgbClr val="1F497D"/>
                </a:solidFill>
                <a:round/>
                <a:headEnd/>
                <a:tailEnd/>
              </a:ln>
              <a:solidFill>
                <a:srgbClr val="004DC0"/>
              </a:solidFill>
              <a:effectLst>
                <a:outerShdw dist="29783" dir="1514402" algn="ctr" rotWithShape="0">
                  <a:srgbClr val="D8D8D8">
                    <a:alpha val="74998"/>
                  </a:srgbClr>
                </a:outerShdw>
              </a:effectLst>
              <a:latin typeface="Arial Black"/>
            </a:endParaRPr>
          </a:p>
        </p:txBody>
      </p:sp>
      <p:pic>
        <p:nvPicPr>
          <p:cNvPr id="3074" name="Picture 2" descr="https://im0-tub-ru.yandex.net/i?id=e1d35c1210831d33a1c4ffb7ca0c8481&amp;n=33&amp;h=215&amp;w=23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b="8578"/>
          <a:stretch>
            <a:fillRect/>
          </a:stretch>
        </p:blipFill>
        <p:spPr bwMode="auto">
          <a:xfrm>
            <a:off x="3851920" y="836712"/>
            <a:ext cx="1444869" cy="1224136"/>
          </a:xfrm>
          <a:prstGeom prst="rect">
            <a:avLst/>
          </a:prstGeom>
          <a:noFill/>
        </p:spPr>
      </p:pic>
      <p:pic>
        <p:nvPicPr>
          <p:cNvPr id="3076" name="Picture 4" descr="http://www.xn--kxalaaabyro4dcfebc7m.com/data/images/%CE%9C%CF%80%CE%BB%CE%B5-%CE%BC%CE%B1%CF%81%CE%B3%CE%B1%CF%81%CE%AF%CF%84%CE%B1,-%CE%BB%CE%BF%CF%85%CE%BB%CE%BF%CF%8D%CE%B4%CE%B9-%CF%84%CE%BF%CF%85-%CE%AD%CE%BD%CE%B1-%CF%83%CF%84%CF%81%CF%8E%CE%BC%CE%B1-%CE%B8%CE%AC%CE%BC%CE%BD%CF%89%CE%BD_50f44e74666d0-thum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27584" y="2996952"/>
            <a:ext cx="1008112" cy="1103897"/>
          </a:xfrm>
          <a:prstGeom prst="rect">
            <a:avLst/>
          </a:prstGeom>
          <a:noFill/>
        </p:spPr>
      </p:pic>
      <p:pic>
        <p:nvPicPr>
          <p:cNvPr id="14" name="Picture 4" descr="http://www.xn--kxalaaabyro4dcfebc7m.com/data/images/%CE%9C%CF%80%CE%BB%CE%B5-%CE%BC%CE%B1%CF%81%CE%B3%CE%B1%CF%81%CE%AF%CF%84%CE%B1,-%CE%BB%CE%BF%CF%85%CE%BB%CE%BF%CF%8D%CE%B4%CE%B9-%CF%84%CE%BF%CF%85-%CE%AD%CE%BD%CE%B1-%CF%83%CF%84%CF%81%CF%8E%CE%BC%CE%B1-%CE%B8%CE%AC%CE%BC%CE%BD%CF%89%CE%BD_50f44e74666d0-thum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3068960"/>
            <a:ext cx="936104" cy="1103897"/>
          </a:xfrm>
          <a:prstGeom prst="rect">
            <a:avLst/>
          </a:prstGeom>
          <a:noFill/>
        </p:spPr>
      </p:pic>
      <p:pic>
        <p:nvPicPr>
          <p:cNvPr id="15" name="Picture 2" descr="https://im0-tub-ru.yandex.net/i?id=1a0fd1415d8451dee122394dea9a386e&amp;n=33&amp;h=215&amp;w=21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5085184"/>
            <a:ext cx="1080120" cy="108012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331640" y="3244334"/>
            <a:ext cx="64447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kern="10" dirty="0" smtClean="0">
                <a:ln w="15875" algn="ctr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4DC0"/>
                </a:solidFill>
                <a:effectLst>
                  <a:outerShdw dist="29783" dir="1514402" algn="ctr" rotWithShape="0">
                    <a:srgbClr val="D8D8D8">
                      <a:alpha val="74998"/>
                    </a:srgbClr>
                  </a:outerShdw>
                </a:effectLst>
                <a:latin typeface="Arial Black"/>
              </a:rPr>
              <a:t>Спасибо за внимание!</a:t>
            </a:r>
            <a:endParaRPr lang="ru-RU" sz="3200" b="1" kern="10" dirty="0">
              <a:ln w="15875" algn="ctr">
                <a:solidFill>
                  <a:srgbClr val="1F497D"/>
                </a:solidFill>
                <a:round/>
                <a:headEnd/>
                <a:tailEnd/>
              </a:ln>
              <a:solidFill>
                <a:srgbClr val="004DC0"/>
              </a:solidFill>
              <a:effectLst>
                <a:outerShdw dist="29783" dir="1514402" algn="ctr" rotWithShape="0">
                  <a:srgbClr val="D8D8D8">
                    <a:alpha val="74998"/>
                  </a:srgbClr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064579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green-flowers-on-garden-backgrounds-ppt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799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338262" y="493713"/>
            <a:ext cx="7324851" cy="462257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331966"/>
              </a:solidFill>
              <a:effectLst/>
              <a:latin typeface="Calibri" pitchFamily="34" charset="0"/>
              <a:cs typeface="Arial" pitchFamily="34" charset="0"/>
            </a:endParaRPr>
          </a:p>
          <a:p>
            <a:r>
              <a:rPr lang="ru-RU" sz="2800" b="1" dirty="0"/>
              <a:t> </a:t>
            </a:r>
            <a:r>
              <a:rPr lang="ru-RU" sz="2800" b="1" dirty="0" smtClean="0"/>
              <a:t>задачи экологического воспитания:</a:t>
            </a:r>
            <a:endParaRPr lang="ru-RU" sz="2800" dirty="0"/>
          </a:p>
          <a:p>
            <a:pPr fontAlgn="base"/>
            <a:r>
              <a:rPr lang="ru-RU" sz="2800" dirty="0"/>
              <a:t>- </a:t>
            </a:r>
            <a:r>
              <a:rPr lang="ru-RU" sz="2000" dirty="0"/>
              <a:t>Формирование у дошкольников осознанного отношения к природе, ее явлениям и объектам;</a:t>
            </a:r>
          </a:p>
          <a:p>
            <a:pPr fontAlgn="base"/>
            <a:r>
              <a:rPr lang="ru-RU" sz="2000" dirty="0"/>
              <a:t>– формирование основ собственной безопасности и безопасности окружающего мира (в быту, социуме, природе);</a:t>
            </a:r>
          </a:p>
          <a:p>
            <a:pPr fontAlgn="base"/>
            <a:r>
              <a:rPr lang="ru-RU" sz="2000" dirty="0"/>
              <a:t>– развитие эмоционально-ценностного восприятия произведений искусства (словесного, музыкального, изобразительного), мира природы.</a:t>
            </a:r>
          </a:p>
          <a:p>
            <a:pPr fontAlgn="base"/>
            <a:r>
              <a:rPr lang="ru-RU" sz="2000" dirty="0"/>
              <a:t>- Совершенствование умений и навыков наблюдений за живыми и неживыми объектами природы;</a:t>
            </a:r>
          </a:p>
          <a:p>
            <a:pPr fontAlgn="base"/>
            <a:r>
              <a:rPr lang="ru-RU" sz="2000" dirty="0"/>
              <a:t>- Развитие экологического мышления и творческого воображения в процессе исследования объектов окружающего мира и экспериментирования с ними;</a:t>
            </a:r>
          </a:p>
          <a:p>
            <a:pPr fontAlgn="base"/>
            <a:r>
              <a:rPr lang="ru-RU" sz="2000" dirty="0"/>
              <a:t>- Воспитание элементарных норм  поведения по отношению к миру природы и окружающему миру в целом.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green-flowers-on-garden-backgrounds-ppt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-27384"/>
            <a:ext cx="9144000" cy="685799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1547664" y="476672"/>
            <a:ext cx="7139480" cy="6049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12700" algn="ctr">
                  <a:solidFill>
                    <a:srgbClr val="1736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29783" dir="1514402" algn="ctr" rotWithShape="0">
                    <a:srgbClr val="D8D8D8">
                      <a:alpha val="74998"/>
                    </a:srgbClr>
                  </a:outerShdw>
                </a:effectLst>
                <a:latin typeface="Arial Black"/>
              </a:rPr>
              <a:t>Экологическое воспитание в детском саду</a:t>
            </a:r>
            <a:endParaRPr lang="ru-RU" sz="3600" b="1" kern="10" spc="0" dirty="0">
              <a:ln w="12700" algn="ctr">
                <a:solidFill>
                  <a:srgbClr val="173600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29783" dir="1514402" algn="ctr" rotWithShape="0">
                  <a:srgbClr val="D8D8D8">
                    <a:alpha val="74998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026" name="Picture 2" descr="C:\Users\acer\Desktop\фото садик\IMG_06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52" y="1081588"/>
            <a:ext cx="1916998" cy="251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5" descr="blob:https://web.whatsapp.com/256bca32-11b5-4c7f-ab4e-fcbe81af624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blob:https://web.whatsapp.com/256bca32-11b5-4c7f-ab4e-fcbe81af624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blob:https://web.whatsapp.com/256bca32-11b5-4c7f-ab4e-fcbe81af624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1" descr="blob:https://web.whatsapp.com/256bca32-11b5-4c7f-ab4e-fcbe81af6243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3" descr="blob:https://web.whatsapp.com/256bca32-11b5-4c7f-ab4e-fcbe81af6243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5" descr="blob:https://web.whatsapp.com/256bca32-11b5-4c7f-ab4e-fcbe81af6243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1" name="Picture 17" descr="C:\Users\acer\Desktop\фото садик\92aa886e-47fa-4d87-9740-4f9e953a48f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277" y="1110982"/>
            <a:ext cx="1924819" cy="248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cer\Desktop\малинка\0e8fa5a2-7d5b-4bbf-829d-46da682135e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51" y="3861048"/>
            <a:ext cx="2133873" cy="286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cer\Desktop\малинка\20210301_1627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49717" y="1422220"/>
            <a:ext cx="2489904" cy="186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cer\Desktop\малинка\7d8ea8ef-2100-4575-8fd5-5313904b2ae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810" y="3849092"/>
            <a:ext cx="2128302" cy="283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cer\Desktop\малинка\20210301_16300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01643" y="4197068"/>
            <a:ext cx="2855712" cy="214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green-flowers-on-garden-backgrounds-ppt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363"/>
            <a:ext cx="9144000" cy="684263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5123" name="WordArt 3"/>
          <p:cNvSpPr>
            <a:spLocks noChangeArrowheads="1" noChangeShapeType="1" noTextEdit="1"/>
          </p:cNvSpPr>
          <p:nvPr/>
        </p:nvSpPr>
        <p:spPr bwMode="auto">
          <a:xfrm>
            <a:off x="1282035" y="300645"/>
            <a:ext cx="7638128" cy="5670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200" b="1" kern="10" spc="0" dirty="0" smtClean="0">
                <a:ln w="12700" algn="ctr">
                  <a:solidFill>
                    <a:srgbClr val="1736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29783" dir="1514402" algn="ctr" rotWithShape="0">
                    <a:srgbClr val="D8D8D8">
                      <a:alpha val="74998"/>
                    </a:srgbClr>
                  </a:outerShdw>
                </a:effectLst>
                <a:latin typeface="Arial Black"/>
              </a:rPr>
              <a:t>Экология в системе работы детского сада</a:t>
            </a:r>
            <a:endParaRPr lang="ru-RU" sz="3200" b="1" kern="10" spc="0" dirty="0">
              <a:ln w="12700" algn="ctr">
                <a:solidFill>
                  <a:srgbClr val="173600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29783" dir="1514402" algn="ctr" rotWithShape="0">
                  <a:srgbClr val="D8D8D8">
                    <a:alpha val="74998"/>
                  </a:srgbClr>
                </a:outerShdw>
              </a:effectLst>
              <a:latin typeface="Arial Black"/>
            </a:endParaRPr>
          </a:p>
        </p:txBody>
      </p:sp>
      <p:sp>
        <p:nvSpPr>
          <p:cNvPr id="5124" name="WordArt 4"/>
          <p:cNvSpPr>
            <a:spLocks noChangeArrowheads="1" noChangeShapeType="1" noTextEdit="1"/>
          </p:cNvSpPr>
          <p:nvPr/>
        </p:nvSpPr>
        <p:spPr bwMode="auto">
          <a:xfrm>
            <a:off x="3131841" y="3212976"/>
            <a:ext cx="2880320" cy="4568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1800" b="1" kern="10" spc="0" dirty="0" smtClean="0">
                <a:ln w="15875" algn="ctr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29783" dir="1514402" algn="ctr" rotWithShape="0">
                    <a:srgbClr val="D8D8D8">
                      <a:alpha val="74998"/>
                    </a:srgbClr>
                  </a:outerShdw>
                </a:effectLst>
                <a:latin typeface="Arial Black"/>
              </a:rPr>
              <a:t>Занятия</a:t>
            </a:r>
            <a:endParaRPr lang="ru-RU" sz="1800" b="1" kern="10" spc="0" dirty="0">
              <a:ln w="15875" algn="ctr">
                <a:solidFill>
                  <a:srgbClr val="1F497D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29783" dir="1514402" algn="ctr" rotWithShape="0">
                  <a:srgbClr val="D8D8D8">
                    <a:alpha val="74998"/>
                  </a:srgbClr>
                </a:outerShdw>
              </a:effectLst>
              <a:latin typeface="Arial Black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3162"/>
            <a:ext cx="2016223" cy="2686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cer\Desktop\фото садик\IMG_06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9" y="3933057"/>
            <a:ext cx="2448271" cy="276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cer\Desktop\фото садик\IMG_07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33056"/>
            <a:ext cx="2736304" cy="276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83162"/>
            <a:ext cx="2115914" cy="2686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009018"/>
            <a:ext cx="3407753" cy="19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reen-flowers-on-garden-backgrounds-ppt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5" y="-78423"/>
            <a:ext cx="9201425" cy="696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3529607" y="3166046"/>
            <a:ext cx="2660849" cy="4238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800" b="1" kern="10" spc="0" dirty="0" smtClean="0">
                <a:ln w="15875" algn="ctr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29783" dir="1514402" algn="ctr" rotWithShape="0">
                    <a:srgbClr val="D8D8D8">
                      <a:alpha val="74998"/>
                    </a:srgbClr>
                  </a:outerShdw>
                </a:effectLst>
                <a:latin typeface="Arial Black"/>
              </a:rPr>
              <a:t>Наблюдения</a:t>
            </a:r>
            <a:endParaRPr lang="ru-RU" sz="1800" b="1" kern="10" spc="0" dirty="0">
              <a:ln w="15875" algn="ctr">
                <a:solidFill>
                  <a:srgbClr val="1F497D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29783" dir="1514402" algn="ctr" rotWithShape="0">
                  <a:srgbClr val="D8D8D8">
                    <a:alpha val="74998"/>
                  </a:srgbClr>
                </a:outerShdw>
              </a:effectLst>
              <a:latin typeface="Arial Black"/>
            </a:endParaRPr>
          </a:p>
        </p:txBody>
      </p:sp>
      <p:pic>
        <p:nvPicPr>
          <p:cNvPr id="2050" name="Picture 2" descr="C:\Users\acer\Desktop\фото садик\IMG_20181205_1057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455" y="0"/>
            <a:ext cx="2774033" cy="282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cer\Desktop\фото садик\IMG_20190213_091026 —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832" y="3819393"/>
            <a:ext cx="2570656" cy="279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cer\Desktop\фото садик\IMG_20190218_0930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-144463"/>
            <a:ext cx="2877845" cy="283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blob:https://web.whatsapp.com/69cc295b-382e-4ccd-82f4-9381880188b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blob:https://web.whatsapp.com/69cc295b-382e-4ccd-82f4-9381880188b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9" name="Picture 11" descr="C:\Users\acer\Desktop\фото садик\аквариум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606" y="-2233"/>
            <a:ext cx="2482553" cy="283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cer\Desktop\малинка\20210301_1627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84249" y="3883007"/>
            <a:ext cx="279152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cer\Desktop\малинка\a260bfb3-56a1-4bb8-aa27-bab7db613c8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819393"/>
            <a:ext cx="2679849" cy="279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494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green-flowers-on-garden-backgrounds-ppt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46297" cy="6758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2123728" y="188640"/>
            <a:ext cx="6010502" cy="4535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800" b="1" kern="10" spc="0" dirty="0" smtClean="0">
                <a:ln w="15875" algn="ctr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29783" dir="1514402" algn="ctr" rotWithShape="0">
                    <a:srgbClr val="D8D8D8">
                      <a:alpha val="74998"/>
                    </a:srgbClr>
                  </a:outerShdw>
                </a:effectLst>
                <a:latin typeface="Arial Black"/>
              </a:rPr>
              <a:t>Использование художественной литературы</a:t>
            </a:r>
            <a:endParaRPr lang="ru-RU" sz="1800" b="1" kern="10" spc="0" dirty="0">
              <a:ln w="15875" algn="ctr">
                <a:solidFill>
                  <a:srgbClr val="1F497D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29783" dir="1514402" algn="ctr" rotWithShape="0">
                  <a:srgbClr val="D8D8D8">
                    <a:alpha val="74998"/>
                  </a:srgbClr>
                </a:outerShdw>
              </a:effectLst>
              <a:latin typeface="Arial Black"/>
            </a:endParaRPr>
          </a:p>
        </p:txBody>
      </p:sp>
      <p:pic>
        <p:nvPicPr>
          <p:cNvPr id="3074" name="Picture 2" descr="C:\Users\acer\Desktop\фото садик\4595b303-7c80-4fc5-a13d-bd20953253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273630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cer\Desktop\фото садик\IMG_07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429000"/>
            <a:ext cx="268606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cer\Desktop\фото садик\aрепк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342445"/>
            <a:ext cx="2232248" cy="267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cer\Desktop\малинка\be450988-a42e-40d0-9b53-3c0204a0c3e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56" y="642226"/>
            <a:ext cx="2013663" cy="259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cer\Desktop\малинка\c50d9e81-f099-4e08-9303-b46db8b305e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714097"/>
            <a:ext cx="2232248" cy="244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194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green-flowers-on-garden-backgrounds-ppt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0164"/>
            <a:ext cx="9144000" cy="690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3568167" y="3180371"/>
            <a:ext cx="2800708" cy="5036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800" b="1" kern="10" spc="0" dirty="0" smtClean="0">
                <a:ln w="15875" algn="ctr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29783" dir="1514402" algn="ctr" rotWithShape="0">
                    <a:srgbClr val="D8D8D8">
                      <a:alpha val="74998"/>
                    </a:srgbClr>
                  </a:outerShdw>
                </a:effectLst>
                <a:latin typeface="Arial Black"/>
              </a:rPr>
              <a:t>Игры</a:t>
            </a:r>
            <a:endParaRPr lang="ru-RU" sz="1800" b="1" kern="10" spc="0" dirty="0">
              <a:ln w="15875" algn="ctr">
                <a:solidFill>
                  <a:srgbClr val="1F497D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29783" dir="1514402" algn="ctr" rotWithShape="0">
                  <a:srgbClr val="D8D8D8">
                    <a:alpha val="74998"/>
                  </a:srgbClr>
                </a:outerShdw>
              </a:effectLst>
              <a:latin typeface="Arial Black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547" y="24815376"/>
            <a:ext cx="24325614" cy="3280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acer\Desktop\фото садик\IMG_20190128_1058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60647"/>
            <a:ext cx="2232247" cy="27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cer\Desktop\фото садик\IMG_20190205_1041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16632"/>
            <a:ext cx="2128888" cy="306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cer\Desktop\фото садик\IMG_20190227_1042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498" y="260647"/>
            <a:ext cx="2316622" cy="27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498" y="3789040"/>
            <a:ext cx="2520279" cy="2163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21088"/>
            <a:ext cx="2520280" cy="2402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acer\Desktop\малинка\20210301_16500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87439" y="4249862"/>
            <a:ext cx="2402461" cy="234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748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green-flowers-on-garden-backgrounds-ppt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20340"/>
            <a:ext cx="9144000" cy="687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2966244" y="2711450"/>
            <a:ext cx="3054350" cy="552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800" b="1" kern="10" spc="0" dirty="0" smtClean="0">
                <a:ln w="15875" algn="ctr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29783" dir="1514402" algn="ctr" rotWithShape="0">
                    <a:srgbClr val="D8D8D8">
                      <a:alpha val="74998"/>
                    </a:srgbClr>
                  </a:outerShdw>
                </a:effectLst>
                <a:latin typeface="Arial Black"/>
              </a:rPr>
              <a:t>Опыты</a:t>
            </a:r>
            <a:endParaRPr lang="ru-RU" sz="1800" b="1" kern="10" spc="0" dirty="0">
              <a:ln w="15875" algn="ctr">
                <a:solidFill>
                  <a:srgbClr val="1F497D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29783" dir="1514402" algn="ctr" rotWithShape="0">
                  <a:srgbClr val="D8D8D8">
                    <a:alpha val="74998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3"/>
          <a:srcRect l="13301" t="6843" r="53846" b="16192"/>
          <a:stretch/>
        </p:blipFill>
        <p:spPr bwMode="auto">
          <a:xfrm>
            <a:off x="5508105" y="3455689"/>
            <a:ext cx="2952328" cy="32800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acer\Desktop\фото садик\малинка\d7198cc7-9215-4c11-9c3c-9c9663fee5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55688"/>
            <a:ext cx="3168352" cy="328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cer\Desktop\фото садик\малинка\a2bcbd75-790c-4aae-b9d7-d383da525a6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2900"/>
            <a:ext cx="2498700" cy="304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cer\Desktop\фото садик\2a799dd8-6e63-4a0d-94de-377f706cf7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806" y="222901"/>
            <a:ext cx="2663689" cy="304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515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green-flowers-on-garden-backgrounds-ppt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81" y="0"/>
            <a:ext cx="94316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2904573" y="341360"/>
            <a:ext cx="5906792" cy="445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800" b="1" kern="10" spc="0" dirty="0" smtClean="0">
                <a:ln w="15875" algn="ctr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66A3FF"/>
                </a:solidFill>
                <a:effectLst>
                  <a:outerShdw dist="29783" dir="1514402" algn="ctr" rotWithShape="0">
                    <a:srgbClr val="D8D8D8">
                      <a:alpha val="74998"/>
                    </a:srgbClr>
                  </a:outerShdw>
                </a:effectLst>
                <a:latin typeface="Arial Black"/>
              </a:rPr>
              <a:t>2 направления работы с детьми</a:t>
            </a:r>
            <a:endParaRPr lang="ru-RU" sz="1800" b="1" kern="10" spc="0" dirty="0">
              <a:ln w="15875" algn="ctr">
                <a:solidFill>
                  <a:srgbClr val="1F497D"/>
                </a:solidFill>
                <a:round/>
                <a:headEnd/>
                <a:tailEnd/>
              </a:ln>
              <a:solidFill>
                <a:srgbClr val="66A3FF"/>
              </a:solidFill>
              <a:effectLst>
                <a:outerShdw dist="29783" dir="1514402" algn="ctr" rotWithShape="0">
                  <a:srgbClr val="D8D8D8">
                    <a:alpha val="74998"/>
                  </a:srgbClr>
                </a:outerShdw>
              </a:effectLst>
              <a:latin typeface="Arial Black"/>
            </a:endParaRP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823495" y="971806"/>
            <a:ext cx="3174753" cy="3701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b="1" kern="10" spc="0" dirty="0" smtClean="0">
                <a:ln w="15875" algn="ctr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331966"/>
                </a:solidFill>
                <a:effectLst>
                  <a:outerShdw dist="29783" dir="1514402" algn="ctr" rotWithShape="0">
                    <a:srgbClr val="D8D8D8">
                      <a:alpha val="74998"/>
                    </a:srgbClr>
                  </a:outerShdw>
                </a:effectLst>
                <a:latin typeface="Arial Black"/>
              </a:rPr>
              <a:t>живая природа</a:t>
            </a:r>
            <a:endParaRPr lang="ru-RU" sz="1400" b="1" kern="10" spc="0" dirty="0">
              <a:ln w="15875" algn="ctr">
                <a:solidFill>
                  <a:srgbClr val="1F497D"/>
                </a:solidFill>
                <a:round/>
                <a:headEnd/>
                <a:tailEnd/>
              </a:ln>
              <a:solidFill>
                <a:srgbClr val="331966"/>
              </a:solidFill>
              <a:effectLst>
                <a:outerShdw dist="29783" dir="1514402" algn="ctr" rotWithShape="0">
                  <a:srgbClr val="D8D8D8">
                    <a:alpha val="74998"/>
                  </a:srgbClr>
                </a:outerShdw>
              </a:effectLst>
              <a:latin typeface="Arial Black"/>
            </a:endParaRPr>
          </a:p>
        </p:txBody>
      </p:sp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4684748" y="3665539"/>
            <a:ext cx="3174753" cy="3701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b="1" kern="10" spc="0" dirty="0" smtClean="0">
                <a:ln w="15875" algn="ctr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333333"/>
                </a:solidFill>
                <a:effectLst>
                  <a:outerShdw dist="29783" dir="1514402" algn="ctr" rotWithShape="0">
                    <a:srgbClr val="D8D8D8">
                      <a:alpha val="74998"/>
                    </a:srgbClr>
                  </a:outerShdw>
                </a:effectLst>
                <a:latin typeface="Arial Black"/>
              </a:rPr>
              <a:t>неживая природа</a:t>
            </a:r>
            <a:endParaRPr lang="ru-RU" sz="1400" b="1" kern="10" spc="0" dirty="0">
              <a:ln w="15875" algn="ctr">
                <a:solidFill>
                  <a:srgbClr val="1F497D"/>
                </a:solidFill>
                <a:round/>
                <a:headEnd/>
                <a:tailEnd/>
              </a:ln>
              <a:solidFill>
                <a:srgbClr val="333333"/>
              </a:solidFill>
              <a:effectLst>
                <a:outerShdw dist="29783" dir="1514402" algn="ctr" rotWithShape="0">
                  <a:srgbClr val="D8D8D8">
                    <a:alpha val="74998"/>
                  </a:srgbClr>
                </a:outerShdw>
              </a:effectLst>
              <a:latin typeface="Arial Black"/>
            </a:endParaRPr>
          </a:p>
        </p:txBody>
      </p:sp>
      <p:pic>
        <p:nvPicPr>
          <p:cNvPr id="9218" name="Picture 2" descr="https://im0-tub-ru.yandex.net/i?id=b1ff80028575712152db34664c82dd50&amp;n=33&amp;h=215&amp;w=24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2729" y="5301208"/>
            <a:ext cx="1470972" cy="1296144"/>
          </a:xfrm>
          <a:prstGeom prst="rect">
            <a:avLst/>
          </a:prstGeom>
          <a:noFill/>
        </p:spPr>
      </p:pic>
      <p:pic>
        <p:nvPicPr>
          <p:cNvPr id="3074" name="Picture 2" descr="C:\Users\acer\Desktop\фото садик\IMG_20190211_0942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1947"/>
            <a:ext cx="2556164" cy="269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cer\Desktop\малинка\defb0657-43c1-426b-8932-e71eca68a3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124" y="971806"/>
            <a:ext cx="2332324" cy="253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cer\Desktop\малинка\92d75067-15cf-44ad-99cf-01a12864b5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149081"/>
            <a:ext cx="2448272" cy="257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cer\Desktop\фото садик\ca163ea1-6719-43eb-a4a3-8b38615b483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261" y="4149081"/>
            <a:ext cx="2478227" cy="257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1437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73</Words>
  <Application>Microsoft Office PowerPoint</Application>
  <PresentationFormat>Экран (4:3)</PresentationFormat>
  <Paragraphs>31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HKA</dc:creator>
  <cp:lastModifiedBy>acer</cp:lastModifiedBy>
  <cp:revision>87</cp:revision>
  <dcterms:created xsi:type="dcterms:W3CDTF">2017-04-18T09:48:42Z</dcterms:created>
  <dcterms:modified xsi:type="dcterms:W3CDTF">2021-03-03T19:30:53Z</dcterms:modified>
</cp:coreProperties>
</file>