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1"/>
  </p:notesMasterIdLst>
  <p:sldIdLst>
    <p:sldId id="256" r:id="rId2"/>
    <p:sldId id="257" r:id="rId3"/>
    <p:sldId id="288" r:id="rId4"/>
    <p:sldId id="327" r:id="rId5"/>
    <p:sldId id="289" r:id="rId6"/>
    <p:sldId id="290" r:id="rId7"/>
    <p:sldId id="328" r:id="rId8"/>
    <p:sldId id="287" r:id="rId9"/>
    <p:sldId id="267" r:id="rId10"/>
    <p:sldId id="269" r:id="rId11"/>
    <p:sldId id="268" r:id="rId12"/>
    <p:sldId id="270" r:id="rId13"/>
    <p:sldId id="329" r:id="rId14"/>
    <p:sldId id="272" r:id="rId15"/>
    <p:sldId id="295" r:id="rId16"/>
    <p:sldId id="317" r:id="rId17"/>
    <p:sldId id="324" r:id="rId18"/>
    <p:sldId id="325" r:id="rId19"/>
    <p:sldId id="342" r:id="rId20"/>
    <p:sldId id="348" r:id="rId21"/>
    <p:sldId id="320" r:id="rId22"/>
    <p:sldId id="326" r:id="rId23"/>
    <p:sldId id="321" r:id="rId24"/>
    <p:sldId id="276" r:id="rId25"/>
    <p:sldId id="291" r:id="rId26"/>
    <p:sldId id="298" r:id="rId27"/>
    <p:sldId id="280" r:id="rId28"/>
    <p:sldId id="299" r:id="rId29"/>
    <p:sldId id="322" r:id="rId30"/>
    <p:sldId id="330" r:id="rId31"/>
    <p:sldId id="282" r:id="rId32"/>
    <p:sldId id="338" r:id="rId33"/>
    <p:sldId id="339" r:id="rId34"/>
    <p:sldId id="336" r:id="rId35"/>
    <p:sldId id="344" r:id="rId36"/>
    <p:sldId id="340" r:id="rId37"/>
    <p:sldId id="341" r:id="rId38"/>
    <p:sldId id="333" r:id="rId39"/>
    <p:sldId id="300" r:id="rId40"/>
    <p:sldId id="301" r:id="rId41"/>
    <p:sldId id="302" r:id="rId42"/>
    <p:sldId id="331" r:id="rId43"/>
    <p:sldId id="332" r:id="rId44"/>
    <p:sldId id="343" r:id="rId45"/>
    <p:sldId id="283" r:id="rId46"/>
    <p:sldId id="323" r:id="rId47"/>
    <p:sldId id="345" r:id="rId48"/>
    <p:sldId id="346" r:id="rId49"/>
    <p:sldId id="34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45" autoAdjust="0"/>
  </p:normalViewPr>
  <p:slideViewPr>
    <p:cSldViewPr>
      <p:cViewPr varScale="1">
        <p:scale>
          <a:sx n="85" d="100"/>
          <a:sy n="85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593ED-E7A3-4F0C-94DE-E9F6AFACBB9E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E458F-9B64-45F7-96AB-4220266AD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81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E458F-9B64-45F7-96AB-4220266AD4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9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E458F-9B64-45F7-96AB-4220266AD4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27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E458F-9B64-45F7-96AB-4220266AD4E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9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E458F-9B64-45F7-96AB-4220266AD4E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1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215C3C0-F332-4006-A18E-26D3B0140E21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E5DACA0-15B8-4683-86F2-0C9CCC1AE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Атюрьевский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Республики Мордовия</a:t>
            </a:r>
            <a:endParaRPr lang="ru-RU" sz="31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1" y="2205038"/>
            <a:ext cx="4499992" cy="4506912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ПОРТФОЛИО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Андиной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Елены Сергеевны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педагога-психолога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МБОУ «</a:t>
            </a:r>
            <a:r>
              <a:rPr lang="ru-RU" sz="23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Атюрьевская</a:t>
            </a: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средняя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общеобразовательная</a:t>
            </a: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школа №1» </a:t>
            </a:r>
          </a:p>
        </p:txBody>
      </p:sp>
      <p:pic>
        <p:nvPicPr>
          <p:cNvPr id="1027" name="Picture 3" descr="C:\Users\User\Desktop\я психолог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1307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2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069" y="908720"/>
            <a:ext cx="4156411" cy="5760640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08720"/>
            <a:ext cx="4214475" cy="5760640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" y="476672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Взаимодействие с педагогами</a:t>
            </a:r>
            <a:endParaRPr lang="ru-RU" sz="2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85852" y="1357298"/>
            <a:ext cx="6500858" cy="5715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с педагогами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2844" y="2143116"/>
            <a:ext cx="3571900" cy="27860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Психологическая профилактика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целенаправленная систематическая совместная  работа психолога, педагогов и воспитателей по предупреждению возможных социально-психологических проблем у обучающихся разных классов; по созданию благоприятного микроклимата в педагогическом и ученическом коллективах; по выявлению детей «группы риска» (по различным основаниям). 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2066" y="4857760"/>
            <a:ext cx="2643206" cy="1785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–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бесед с обучающимися, классных часов, лекций, родительских собраний.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85984" y="5072074"/>
            <a:ext cx="2571768" cy="15716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Психологическое консультирование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оказание конкретной помощи обратившимся.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29322" y="2285992"/>
            <a:ext cx="2714612" cy="20002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Психологическое просвещение –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психологической культуры педагогов и формирование запроса на психологические услуги и обеспечение  информацией по психологическим проблемам. 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2071670" y="1928802"/>
            <a:ext cx="285752" cy="21431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929454" y="1928802"/>
            <a:ext cx="285752" cy="35719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857620" y="1928802"/>
            <a:ext cx="285752" cy="314327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5286380" y="1928802"/>
            <a:ext cx="285752" cy="292895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Взаимодействие с педагогами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321082" cy="5590974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Систематически осуществляю тесное взаимодействие с педагогическим коллективом школы. </a:t>
            </a:r>
          </a:p>
          <a:p>
            <a:pPr algn="just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результате взаимодействия с педагогами начальных классов, совместного анализа результатов диагностических исследований, успеваемости обучающихся, особенностей поведения и деятельности происходит отбор обучающихся, которым требуется коррекционная и(или) развивающая работа, разрабатываются рекомендации родителям учащихся.  Педагоги получают рекомендации психолога по организации работы с детьми, по использованию различных методов и приемов развития познавательной сферы  учащихся.</a:t>
            </a:r>
          </a:p>
          <a:p>
            <a:pPr algn="just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сотрудничестве с классными руководителями ведется работа по профилактике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дезадаптации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учащихся, работа с  учащимися «группы риска» , с детьми с ОВЗ.   Совместно с классными руководителями провожу классные часы по интересующим и актуальным темам. Веду работу по запросу в случае обращения педагога при возникновении проблемы.</a:t>
            </a:r>
          </a:p>
          <a:p>
            <a:pPr algn="just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учительской мною размещена и постоянно обновляется папка «Школьный психолог педагогу», которая содержит информацию и рекомендации психолога по различным вопросам. </a:t>
            </a:r>
          </a:p>
          <a:p>
            <a:pPr algn="just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Осуществляю психологическое просвещение педагогов (выступления на педагогических советах, заседаниях методических объединений). </a:t>
            </a:r>
          </a:p>
          <a:p>
            <a:pPr algn="just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Педагоги получают индивидуальные консультации по запросу и  консультации по результатам диагностических исследований. </a:t>
            </a: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307" y="1052736"/>
            <a:ext cx="4137165" cy="5689818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193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36727"/>
            <a:ext cx="7992888" cy="5805518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33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104456" cy="5472608"/>
          </a:xfrm>
        </p:spPr>
        <p:txBody>
          <a:bodyPr>
            <a:normAutofit/>
          </a:bodyPr>
          <a:lstStyle/>
          <a:p>
            <a:pPr marL="0" indent="0" algn="just" defTabSz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Использую как групповые, так и индивидуальные формы работы: занятие развивающее, коррекционно-развивающее занятие, занятие с элементами тренинга, </a:t>
            </a:r>
          </a:p>
          <a:p>
            <a:pPr marL="0" indent="0" algn="just" defTabSz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психологический тренинг, беседа с элементами практикума, консультация, психологическая лекция, психологическая игра, психологический урок, психологическая акция, самодиагностика (обучающая диагностика), диагностическое занятие, тестирование, дискуссия.</a:t>
            </a:r>
          </a:p>
          <a:p>
            <a:pPr marL="0" indent="0" algn="just" defTabSz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Работа ведется со всеми категориями обучающихся, в том числе с теми кому требуется особое внимание педагога-психолога: детьми группы риска, детьми с ОВЗ.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60" y="1196752"/>
            <a:ext cx="4031586" cy="5544616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Ежегодно проводятся следующие диагностические исследования:</a:t>
            </a:r>
          </a:p>
          <a:p>
            <a:r>
              <a:rPr lang="ru-RU" sz="1050" u="sng" dirty="0">
                <a:latin typeface="Times New Roman" pitchFamily="18" charset="0"/>
                <a:cs typeface="Times New Roman" pitchFamily="18" charset="0"/>
              </a:rPr>
              <a:t>1. групповые диагностические исследования: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произвольности учебной деятельности у учащихся 1 класса;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мотивации учебной деятельности учащихся 1 класса;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социально-психологической адаптации учащихся 1 класса к школе;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изучение адаптации учащихся 5 класса в среднем звене;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изучение школьной тревожности учащихся 5 класса;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мотивации учебной деятельности учащихся 5 класса;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социально-психологической адаптации учащихся 5 класса к школе;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учебных интересов, отношения к учебным предметам и чувств, испытываемых в школе у учащихся 5 класса; 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наблюдения за учащимися 1-х, 5-х, 10-х классов во время уроков и во внеурочное время, с целью отследить различные поведенческие проявления, являющиеся показателями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дезадаптации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социально-психологического тестирование обучающихся 7-11 классов на предмет раннего выявления групп риска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аддиктивного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поведения, ведущего к возможному немедицинскому потреблению наркотических средств и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 веществ;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психологического климата в коллективе учащихся 10 класса;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изучение профессиональных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интересов, склонностей и способностей к отдельным типам профессий у учащихся 9-11 классов;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умственного развития у учащихся 4-х классов с целью определения интеллектуальной готовности учащихся к обучению в среднем звене;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тревожности учащихся 4 класса на этапе перехода в среднее звено;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социально-психологической адаптации ребенка к школе  (Экспертная оценка учителя),  учащиеся 4 класса на этапе перехода в среднее звено для последующего отслеживания динамики адаптации в 5 классе;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определение готовности детей группы кратковременного пребывания  (ГКП) к началу регулярного обучения.</a:t>
            </a:r>
          </a:p>
          <a:p>
            <a:r>
              <a:rPr lang="ru-RU" sz="1050" u="sng" dirty="0">
                <a:latin typeface="Times New Roman" pitchFamily="18" charset="0"/>
                <a:cs typeface="Times New Roman" pitchFamily="18" charset="0"/>
              </a:rPr>
              <a:t>2. индивидуальные диагностические исследования: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учащихся коррекционно-развивающих групп из начального звена с целью наблюдения за динамикой психического развития;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– изучение школьной готовности будущих первоклассников, оценка готовности к началу регулярного обучения;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обследования (по запросу) – изучение профессиональных интересов, склонностей, способностей, качеств личности у учащихся 9-11  классов с целью профориентации;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обследования по запросу, с целью изучения психологических особенностей детей проходящих обследование Психолого-медико-педагогической комиссией;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обследования учащихся, требующих особого внимания педагога-психолога (дети группы риска, трудные школьники, дети с ОВЗ и т.д.);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обследования обучающихся по запросу педагогов и родителей, в том числе при консультировании.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5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897921"/>
            <a:ext cx="4392488" cy="5843447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38912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185634"/>
              </p:ext>
            </p:extLst>
          </p:nvPr>
        </p:nvGraphicFramePr>
        <p:xfrm>
          <a:off x="323528" y="1052736"/>
          <a:ext cx="8496944" cy="5601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4692"/>
                <a:gridCol w="2289201"/>
                <a:gridCol w="3931543"/>
                <a:gridCol w="1151508"/>
              </a:tblGrid>
              <a:tr h="57606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6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Психопрофилактические, адаптационные, коррекционно-развивающие, развивающие программы, используемые в работе с обучающимися</a:t>
                      </a:r>
                      <a:r>
                        <a:rPr lang="ru-RU" sz="18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ru-RU" sz="900" kern="50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endParaRPr lang="ru-RU" sz="9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50746" marR="50746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endParaRPr lang="ru-RU" sz="9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50746" marR="50746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endParaRPr lang="ru-RU" sz="9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50746" marR="50746" marT="0" marB="0"/>
                </a:tc>
              </a:tr>
              <a:tr h="270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программы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Основная направленность программы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Контингент 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41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в школе», цикл адаптационных занятий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Психологическая адаптация учащихся 1-х классов к школе, к новой социальной ситуации, развитие коллектива, сплочение детей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1-х классов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7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«Лесная школа», программа адаптационных занятий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Психологическая адаптация учащихся к школе, формирование правильного отношения к учению, социальных навыков, учебной мотивации, снижение школьной тревожности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1-х классов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пятиклассник», программа адаптационных психологических часов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Психологическая адаптация учащихся пятых классов в среднем звене, формирование социальных навыков, учебной мотивации, профилактика </a:t>
                      </a:r>
                      <a:r>
                        <a:rPr lang="ru-RU" sz="12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дезадаптации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5-х классов 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«Старшая школа. Что это?», цикл адаптационных психологических часов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Психопрофилактика</a:t>
                      </a: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оказание психолого-педагогической поддержки учащимся 10-х классов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10 класса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скоро стану пятиклассником», цикл психологических  занятий 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Психопрофилактическая работа на этапе окончания начальной школы, в преддверии перехода в пятый класс.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4-х классов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«Уроки психологического развития»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познавательных процессов, формирование психологических предпосылок овладения учебной деятельностью, произвольности, учебной мотивации младших школьников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1-4 классов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в мире профессий»,  программа профориентационных занятий</a:t>
                      </a:r>
                      <a:endParaRPr lang="ru-RU" sz="12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мотивов саморазвития, познание учащимися самих себя, оказание помощи в профессиональном самоопределении 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9-х классов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0" kern="5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200" b="0" kern="5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«Тропинка к своему Я», программа психологических занятий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 сохранение психологического здоровья младших школьников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Учащиеся 2-3 классов</a:t>
                      </a:r>
                      <a:endParaRPr lang="ru-RU" sz="12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50746" marR="50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6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980728"/>
            <a:ext cx="4176463" cy="5743865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3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4206"/>
            <a:ext cx="4104456" cy="5649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095240" cy="5635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1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46226"/>
              </p:ext>
            </p:extLst>
          </p:nvPr>
        </p:nvGraphicFramePr>
        <p:xfrm>
          <a:off x="500034" y="1357298"/>
          <a:ext cx="8143932" cy="51050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28958"/>
                <a:gridCol w="5214974"/>
              </a:tblGrid>
              <a:tr h="500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рождения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28.10.1979 г.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образовательного учреждения 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униципальное бюджетное общеобразовательное учреждение «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Атюрьевская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средняя общеобразовательная школа №1»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17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Сведения об образовании 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Высшее, в 2001 году окончила Мордовский государственный педагогический институт им. М.Е. </a:t>
                      </a:r>
                      <a:r>
                        <a:rPr kumimoji="0" lang="ru-RU" sz="16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факультет коррекционной педагогики, специальность «</a:t>
                      </a:r>
                      <a:r>
                        <a:rPr kumimoji="0" lang="ru-RU" sz="16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Олигофренопедагог</a:t>
                      </a:r>
                      <a:r>
                        <a:rPr kumimoji="0"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«Педагог-психолог» 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Квалификационная категория 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последней аттестации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19.11.2015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Общий трудовой стаж 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лет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Стаж педагогической работы  по специальности</a:t>
                      </a:r>
                    </a:p>
                  </a:txBody>
                  <a:tcPr marL="91439" marR="91439" marT="45718" marB="45718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18,5 лет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829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Результаты участия в инновационной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1772816"/>
            <a:ext cx="3630312" cy="49880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109038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диагностическом тестировании профессиональных компетенций специалистов ПМПК на платформе Системы диагностики профессиональных компетенций (СДПК) в 2019-2020 учебном году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39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Позитивные результаты внеурочной деятельности</a:t>
            </a:r>
            <a:endParaRPr lang="ru-RU" sz="2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92764"/>
              </p:ext>
            </p:extLst>
          </p:nvPr>
        </p:nvGraphicFramePr>
        <p:xfrm>
          <a:off x="251521" y="1628800"/>
          <a:ext cx="864096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327"/>
                <a:gridCol w="2837064"/>
                <a:gridCol w="1541925"/>
                <a:gridCol w="1356845"/>
                <a:gridCol w="1356845"/>
                <a:gridCol w="8569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Участник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 конференция учебно-исследовательских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проектных работ «Шаг в будущее»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Кулягина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Виктория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 конференция учебно-исследовательских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проектных работ «Шаг в будущее»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Гулькина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Екатерина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 конференция учебно-исследовательских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проектных работ «Шаг в будущее»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Пугайкина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Алина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2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9134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Позитивные результаты внеурочной деятельности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568" y="980728"/>
            <a:ext cx="4167647" cy="5731740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84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Позитивные результаты внеурочной деятельности</a:t>
            </a:r>
            <a:endParaRPr lang="ru-RU" sz="2200" dirty="0"/>
          </a:p>
        </p:txBody>
      </p:sp>
      <p:pic>
        <p:nvPicPr>
          <p:cNvPr id="2050" name="Picture 2" descr="C:\Users\User\Desktop\андина сканы\алина призер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214736"/>
            <a:ext cx="3294365" cy="43924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ндина сканы\WhatsApp Image 2020-09-20 at 15.52.50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910" y="1965211"/>
            <a:ext cx="3127605" cy="451590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андина сканы\вика громота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260352" cy="448394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Наличие публикаций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052736"/>
            <a:ext cx="1748159" cy="5688632"/>
          </a:xfrm>
          <a:ln>
            <a:solidFill>
              <a:schemeClr val="tx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452" y="980728"/>
            <a:ext cx="4091760" cy="5760640"/>
          </a:xfrm>
          <a:ln>
            <a:solidFill>
              <a:schemeClr val="tx1"/>
            </a:solidFill>
          </a:ln>
        </p:spPr>
      </p:pic>
      <p:pic>
        <p:nvPicPr>
          <p:cNvPr id="3075" name="Picture 3" descr="C:\Users\User\Desktop\сканы справок\20200928_1407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1069596" cy="5688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718001"/>
              </p:ext>
            </p:extLst>
          </p:nvPr>
        </p:nvGraphicFramePr>
        <p:xfrm>
          <a:off x="683568" y="1340768"/>
          <a:ext cx="7887045" cy="5307737"/>
        </p:xfrm>
        <a:graphic>
          <a:graphicData uri="http://schemas.openxmlformats.org/drawingml/2006/table">
            <a:tbl>
              <a:tblPr firstRow="1" firstCol="1" bandRow="1"/>
              <a:tblGrid>
                <a:gridCol w="880169"/>
                <a:gridCol w="1393599"/>
                <a:gridCol w="3376444"/>
                <a:gridCol w="2236833"/>
              </a:tblGrid>
              <a:tr h="318465">
                <a:tc>
                  <a:txBody>
                    <a:bodyPr/>
                    <a:lstStyle/>
                    <a:p>
                      <a:pPr indent="158750"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Times New Roman"/>
                          <a:ea typeface="Andale Sans UI"/>
                        </a:rPr>
                        <a:t>Учебный</a:t>
                      </a:r>
                    </a:p>
                    <a:p>
                      <a:pPr indent="158750"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Times New Roman"/>
                          <a:ea typeface="Andale Sans UI"/>
                        </a:rPr>
                        <a:t> год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Times New Roman"/>
                          <a:ea typeface="Andale Sans UI"/>
                        </a:rPr>
                        <a:t>Место проведения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Times New Roman"/>
                          <a:ea typeface="Andale Sans UI"/>
                        </a:rPr>
                        <a:t>Тема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Times New Roman"/>
                          <a:ea typeface="Andale Sans UI"/>
                        </a:rPr>
                        <a:t>Название мероприятия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9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2016-2017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«Проблемы инклюзивного образования в связи с внедрением ФГОС НОО ОВЗ»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Педагогический совет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«Создание благоприятного психологического климата в коллективе.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Критерии комфортности и сплоченности»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Педагогический совет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2017-2018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«Причины асоциального поведения подростков»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Педагогический совет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2018-2019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«Поколение </a:t>
                      </a:r>
                      <a:r>
                        <a:rPr lang="en-US" sz="1200" kern="50" dirty="0">
                          <a:effectLst/>
                          <a:latin typeface="Times New Roman"/>
                          <a:ea typeface="Andale Sans UI"/>
                        </a:rPr>
                        <a:t>Z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: основные характеристики и специфика работы с современной молодежью»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Педагогический совет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2019-2020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«Совместная работа педагогов и педагога-психолога по профилактике и коррекции асоциального поведения обучающихся»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Районное МО классных руководителей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69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ежегодно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«Адаптация пятиклассников в среднем звене»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производственное совещание по вопросам адаптации пятиклассников 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«Адаптация учащихся первых классов к школе»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производственное совещание по вопросам адаптации первоклассников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МБОУ «</a:t>
                      </a:r>
                      <a:r>
                        <a:rPr lang="ru-RU" sz="1200" kern="50" dirty="0" err="1">
                          <a:effectLst/>
                          <a:latin typeface="Times New Roman"/>
                          <a:ea typeface="Andale Sans UI"/>
                        </a:rPr>
                        <a:t>Атюрьевская</a:t>
                      </a: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 СОШ №1»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Times New Roman"/>
                          <a:ea typeface="Andale Sans UI"/>
                        </a:rPr>
                        <a:t>«Адаптация учащихся 10 классов»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Times New Roman"/>
                          <a:ea typeface="Andale Sans UI"/>
                        </a:rPr>
                        <a:t>производственное совещание по вопросам адаптации первоклассников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7937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Выступления на заседаниях методических советов, научно-практических конференциях, педагогических чтениях,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семинарах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секциях, форумах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196752"/>
            <a:ext cx="3926651" cy="5400300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Проведение открытых занятий, мероприятий, мастер-классов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189135"/>
              </p:ext>
            </p:extLst>
          </p:nvPr>
        </p:nvGraphicFramePr>
        <p:xfrm>
          <a:off x="611560" y="1340768"/>
          <a:ext cx="8064896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8"/>
                <a:gridCol w="1512168"/>
                <a:gridCol w="3240360"/>
                <a:gridCol w="216024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проведения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Атюрьевская</a:t>
                      </a: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«Как добиться успеха?»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Открытое мероприятие с учащимися 3 класса</a:t>
                      </a:r>
                      <a:endParaRPr lang="ru-RU" sz="14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Атюрьевская</a:t>
                      </a: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«Ты и твоя будущая профессия»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Открытое занятие с учащимися 11 класса</a:t>
                      </a:r>
                      <a:endParaRPr lang="ru-RU" sz="14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Атюрьевская</a:t>
                      </a: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«Дорога длиною в </a:t>
                      </a:r>
                      <a:r>
                        <a:rPr lang="ru-RU" sz="1400" kern="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жизнь»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Открытое занятие с учащимися 8-х классов</a:t>
                      </a:r>
                      <a:endParaRPr lang="ru-RU" sz="1400" kern="5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Атюрьевская</a:t>
                      </a: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«Впереди у нас  - пятый класс!»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Психологическая игра с учащимися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4-х классов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400" kern="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kern="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Атюрьевская</a:t>
                      </a: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№1»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внимательный!»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Открытое групповое развивающее занятие, 1 класс</a:t>
                      </a:r>
                      <a:endParaRPr lang="ru-RU" sz="1400" kern="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Проведение открытых занятий, мероприятий, мастер-классов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052736"/>
            <a:ext cx="4104456" cy="5644834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Экспертная деятельность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41143"/>
            <a:ext cx="3744416" cy="5154079"/>
          </a:xfr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07504" y="1052736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муниципальной 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 -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педагогической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комиссии с 2012 года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1412776"/>
            <a:ext cx="3749238" cy="5143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2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коррекционно-развивающих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развивающих программ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412605"/>
              </p:ext>
            </p:extLst>
          </p:nvPr>
        </p:nvGraphicFramePr>
        <p:xfrm>
          <a:off x="428596" y="1428736"/>
          <a:ext cx="8229600" cy="52149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663724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Динамика психического развития обучающихся начальных классов,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итогам коррекционно-развивающей и развивающей работы: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585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Учебный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год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/>
                          <a:ea typeface="Andale Sans UI"/>
                        </a:rPr>
                        <a:t>Всего </a:t>
                      </a: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обучающихся, </a:t>
                      </a:r>
                      <a:r>
                        <a:rPr lang="ru-RU" sz="1400" kern="50" dirty="0">
                          <a:effectLst/>
                          <a:latin typeface="Times New Roman"/>
                          <a:ea typeface="Andale Sans UI"/>
                        </a:rPr>
                        <a:t>посещавших коррекционно-развивающие занятия (чел.)</a:t>
                      </a: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Результативность по итогам коррекционно-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развивающей работы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1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Значительная динамика в психическом развитии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Позитивная динамика в психическом развитии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Отсутствует динамика в психическом развитии (%)</a:t>
                      </a:r>
                    </a:p>
                  </a:txBody>
                  <a:tcPr marL="68580" marR="68580" marT="0" marB="0"/>
                </a:tc>
              </a:tr>
              <a:tr h="75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2017-2018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/>
                          <a:ea typeface="Andale Sans UI"/>
                        </a:rPr>
                        <a:t>40,63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56,25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3,13</a:t>
                      </a:r>
                    </a:p>
                  </a:txBody>
                  <a:tcPr marL="68580" marR="68580" marT="0" marB="0"/>
                </a:tc>
              </a:tr>
              <a:tr h="75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2018-2019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43,48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56,52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-</a:t>
                      </a:r>
                    </a:p>
                  </a:txBody>
                  <a:tcPr marL="68580" marR="68580" marT="0" marB="0"/>
                </a:tc>
              </a:tr>
              <a:tr h="75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2019-2020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44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  <a:latin typeface="Times New Roman"/>
                          <a:ea typeface="Andale Sans UI"/>
                        </a:rPr>
                        <a:t>56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/>
                          <a:ea typeface="Andale Sans UI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Times New Roman"/>
                          <a:ea typeface="Andale Sans UI"/>
                        </a:rPr>
                        <a:t>-</a:t>
                      </a:r>
                    </a:p>
                  </a:txBody>
                  <a:tcPr marL="68580" marR="68580" marT="0" marB="0"/>
                </a:tc>
              </a:tr>
              <a:tr h="50569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Практически у всех обучающихся посещавших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коррекционно-развивающие занятия в разной степени наблюдается положительная динамика в психическом развитии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Экспертная деятельность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832648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Научно-практической конференции «Шаг в будущее»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User\Desktop\сканы справок\цим 2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313750"/>
            <a:ext cx="3946772" cy="54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4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5256584"/>
          </a:xfrm>
        </p:spPr>
        <p:txBody>
          <a:bodyPr>
            <a:normAutofit lnSpcReduction="10000"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в Республиканском образовательном форуме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«Образовательная экосистема Республики Мордовия: новые вызовы и приоритеты развития», 2020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в Межрегиональной научно-практической конференции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«Создание коррекционно-реабилитационной и развивающей среды для работы с детьми с ОВЗ и детьми инвалидами : лучшие практики», 2019 г. </a:t>
            </a:r>
          </a:p>
          <a:p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Участие в Республиканском образовательном форуме практических психологов образовательных учреждений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«Актуальные вопросы психолого-педагогического сопровождения обучающихся в образовательной организации», 2018 г.</a:t>
            </a:r>
          </a:p>
          <a:p>
            <a:endParaRPr lang="ru-RU" sz="18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мониторинга информатизации системы образования, 2018 г.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Участие в «Большом этнографическом диктанте»,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2017г.</a:t>
            </a:r>
          </a:p>
          <a:p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Участие в международной акции «Сад памяти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1196752"/>
            <a:ext cx="3888432" cy="5502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868576" cy="5484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5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1600" y="1413849"/>
            <a:ext cx="6840759" cy="4987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052736"/>
            <a:ext cx="4007511" cy="5670630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1070218"/>
            <a:ext cx="4007879" cy="5671150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51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4834880" cy="341073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2020 аттестация Андина\IMG-20200930-WA00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693523" cy="527646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64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Организатор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ГИА 9 классов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общеобразовательных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Атюрьевского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муниципального района в 2018-2019 учебном году </a:t>
            </a:r>
          </a:p>
          <a:p>
            <a:endParaRPr lang="ru-RU" sz="1800" dirty="0" smtClean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005422"/>
            <a:ext cx="3502732" cy="48172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99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88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Школьный </a:t>
            </a:r>
            <a:r>
              <a:rPr lang="ru-RU" sz="18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  <a:p>
            <a:pPr marL="0" indent="0" algn="ctr">
              <a:buNone/>
            </a:pPr>
            <a:endParaRPr lang="ru-RU" sz="1900" b="1" u="sng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профсоюзного комитета школы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школьного Психолого-медико-педагогического консилиума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школьной службы медиации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Постоянный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школьного Совета профилактики правонарушений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школьного методического совета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школьной комиссии по урегулированию споров между участниками образовательных отношений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жюри конкурсов</a:t>
            </a:r>
            <a:r>
              <a:rPr 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 различной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направленности проводимых в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21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836" y="1196753"/>
            <a:ext cx="3940372" cy="5414434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56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5715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268760"/>
            <a:ext cx="3888432" cy="5282398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40768"/>
            <a:ext cx="3822153" cy="5256584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коррекционно-развивающих 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развивающих программ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124743"/>
            <a:ext cx="4032448" cy="5545801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78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3536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48267"/>
            <a:ext cx="2736304" cy="3764952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513731"/>
            <a:ext cx="2771799" cy="3813791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170" name="Picture 2" descr="C:\Users\User\Desktop\2020 аттестация Андина\андина сканы\приказ медиация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513731"/>
            <a:ext cx="2787785" cy="38340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246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40768"/>
            <a:ext cx="3822152" cy="5256584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836" y="1340768"/>
            <a:ext cx="3822152" cy="5256584"/>
          </a:xfr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49352"/>
            <a:ext cx="4032448" cy="5545803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20" y="1268760"/>
            <a:ext cx="4018336" cy="5526395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17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 активность педагога: участие в работе педагогических сообществ, комиссиях, в жюри конкурсов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2736"/>
            <a:ext cx="4103403" cy="5643387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477" y="1052736"/>
            <a:ext cx="4109995" cy="5652453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3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sz="2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204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Почетная грамота Государственного Собрания Республики Мордовия, 2018 г.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Благодарность Общественной палаты Республики Мордовия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большой вклад в обеспечение избирательных прав граждан при голосовании на выборах Президента Российской Федерации 18 марта 2018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Благодарность администрации МБОУ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Атюрьевская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 №1», 2020г.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432229" cy="4718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3429507" cy="4718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1"/>
            <a:ext cx="3965961" cy="5454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960440" cy="5446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0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17. Повышение квалификации,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профессиональная переподготовка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«Национальный исследовательский мордовский государственный университет им. Н.П. Огарева»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программе: «Актуальные 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психолого-педагогического сопровождения обучающихся в образовательной организации», </a:t>
            </a:r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18.10.2018 по 19.10.2018г., в объёме 16 часов. Удостоверение  ПК № 0099444;</a:t>
            </a:r>
          </a:p>
          <a:p>
            <a:pPr algn="just"/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ДПО (ПК) с «МРИО» по программе</a:t>
            </a:r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«Деятельность психологических служб образовательных организаций в условиях реализации ФГОС», с 31.08.2016 по 05.09.2016 г. 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объёме 36 </a:t>
            </a:r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часов. Удостоверение № 132403600998;</a:t>
            </a:r>
          </a:p>
          <a:p>
            <a:pPr algn="just"/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ГБОУ ВО г. Москвы «Московский городской педагогический университет» 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программе</a:t>
            </a:r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«Организация инклюзивного образования детей-инвалидов, детей с ОВЗ в общеобразовательных организациях» с 17.04.2015 по 01.10.2015г., в объеме 72 часа. Удостоверение 20/17934;</a:t>
            </a:r>
          </a:p>
          <a:p>
            <a:pPr algn="just"/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 «Российский государственный университет инновационных технологий и предпринимательства» по программе «Личностные результаты обучающихся как предмет </a:t>
            </a:r>
            <a:r>
              <a:rPr lang="ru-RU" sz="15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диагностико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-аналитической деятельности» с 19.03.2013 по 13.05.2013 г. в объёме 72 часа. Удостоверение № ПФ- 153;</a:t>
            </a:r>
          </a:p>
          <a:p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ГБОУ ДПО «Пензенский институт развития образования» по программе: «Профилактика </a:t>
            </a:r>
            <a:r>
              <a:rPr lang="ru-RU" sz="15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девиантного</a:t>
            </a:r>
            <a:r>
              <a:rPr lang="ru-RU" sz="1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поведения школьников» с 19.09.2011 по 29.09.2011г., в объёме 72 часа. Удостоверение № 3148;</a:t>
            </a:r>
          </a:p>
          <a:p>
            <a:pPr algn="just"/>
            <a:r>
              <a:rPr lang="ru-RU" sz="15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ДПО (ПК) с «МРИО» по программе: «Психолого-педагогические и технологические подходы к выявлению и развитию одаренности учащихся» с 02.12.2010 по 11.02.2011г., в объёме 90 часов. Удостоверение № 7338;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5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17. Повышение квалификации,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профессиональная переподготовка</a:t>
            </a:r>
            <a:endParaRPr lang="ru-RU" sz="22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762150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2020 аттестация Андина\андина сканы\пов. квал 16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8514" y="1196752"/>
            <a:ext cx="3679453" cy="26753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286" y="3980029"/>
            <a:ext cx="3928940" cy="28577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45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464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17. Повышение квалификации,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профессиональная переподготовка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лена\Desktop\сканер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4048" y="1193482"/>
            <a:ext cx="3856872" cy="28029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C:\Users\Елена\Desktop\сканер\Изображение 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93480"/>
            <a:ext cx="3871654" cy="28143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C:\Users\Елена\Desktop\сканер\Изображение 0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5776" y="4071991"/>
            <a:ext cx="3795496" cy="27105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37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коррекционно-развивающих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развивающих программ</a:t>
            </a:r>
            <a:endParaRPr lang="ru-RU" sz="20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430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625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коррекционно-развивающих 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развивающих программ</a:t>
            </a:r>
            <a:endParaRPr lang="ru-RU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44962" cy="415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коррекционно-развивающих 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развивающих программ</a:t>
            </a:r>
            <a:endParaRPr lang="ru-RU" sz="2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643" y="1340768"/>
            <a:ext cx="3926869" cy="5256584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35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9134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Качество организации деятельности в соответствии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всеми направлениями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3816424" cy="54726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деятельности при организации психологического сопровождения являются: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профилактика, диагностика, просвещение, консультирование, коррекционная и развивающая работа и экспертная деятельность. 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ведется успешно   по всем направлениям деятельности.  Планируемые мероприятия взаимосвязаны  между собой и определяются общими целями и задачами. 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Психологическое сопровождение охватывает всех участников образовательного процесса: обучающихся, педагогов, родителей. 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Особое внимание уделяется на сложных этапах учебной деятельности: при поступлении в первый класс, при переходе в среднюю  и старшую школу,  а также в период возрастных кризисов. 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Ведется работа со всеми категориями детей которым требуется особое внимание педагога-психолога (дети группы риска; трудновоспитуемые подростки; дети с ОВЗ; учащиеся, прибывшие в школу из других ОУ; учащиеся из неблагополучных семей)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Осуществляется помощь учащимся в профессиональном самоопределении: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диагностика и консультирование.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4104455" cy="56474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143372" y="1214422"/>
            <a:ext cx="4786346" cy="5643578"/>
          </a:xfrm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Осуществляю постоянное взаимодействие с родителями учащихся по выработанной системе: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поступлении ребенка в школу знакомлюсь не только с самим ребенком, но и его родителями, провожу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родителей, в ходе которого собираю первичные данные о ребенке, особенностях семьи, особенностях развития ребенка до школы. 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последующем родители учащихся имеют возможность посещать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индивидуальные консультации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психолога, обязательно осуществляется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консультирование родителей по результатам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проводимых психодиагностических исследований. Родители учащихся группы риска (детей посещающих развивающие занятии, трудных школьников, детей с ОВЗ) в ходе индивидуальных консультаций получают психологическую поддержку и   адресные рекомендации.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 работу по психологическому просвещению родителей. Организую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тематические родительские собрания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ходе которых освещаются различные вопросы: особенности и трудности детей на разных возрастных этапах, вопросы воспитания, подготовки детей к обучению в школе и др. Родительские собрания проводятся своевременно, в то время,  когда разговор наиболее актуален.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Проводимые мероприятия способствуют повышению психологической культуры родителей, привлекают внимание родителей к школьным проблемам, способствуют проявлению заинтересованности родителей школьной жизнью детей.</a:t>
            </a:r>
          </a:p>
          <a:p>
            <a:pPr algn="just"/>
            <a:endParaRPr lang="ru-RU" sz="12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14282" y="1357274"/>
            <a:ext cx="3857652" cy="550072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2071678"/>
            <a:ext cx="2700964" cy="21494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Психологическое просвещение –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психологической культуры   родителей, формирование запроса на психологические услуги и обеспечение  информацией по психологическим проблемам.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1285860"/>
            <a:ext cx="3857652" cy="5715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с родителями: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85852" y="4429132"/>
            <a:ext cx="2786082" cy="2214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Психологическое консультирование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оказание конкретной помощи обратившимся взрослым и детям, информирование, консультирование по результатам диагностики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285852" y="1857364"/>
            <a:ext cx="285752" cy="21431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143240" y="1857364"/>
            <a:ext cx="285752" cy="257176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2714</TotalTime>
  <Words>2738</Words>
  <Application>Microsoft Office PowerPoint</Application>
  <PresentationFormat>Экран (4:3)</PresentationFormat>
  <Paragraphs>348</Paragraphs>
  <Slides>49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Andale Sans UI</vt:lpstr>
      <vt:lpstr>Arial</vt:lpstr>
      <vt:lpstr>Calibri</vt:lpstr>
      <vt:lpstr>Times New Roman</vt:lpstr>
      <vt:lpstr>Ясность</vt:lpstr>
      <vt:lpstr>Атюрьевский муниципальный район  Республики Мордовия</vt:lpstr>
      <vt:lpstr>Общие сведения</vt:lpstr>
      <vt:lpstr>1. Качество реализации коррекционно-развивающих  и  развивающих программ</vt:lpstr>
      <vt:lpstr>1. Качество реализации коррекционно-развивающих  и  развивающих программ</vt:lpstr>
      <vt:lpstr>1. Качество реализации коррекционно-развивающих  и  развивающих программ</vt:lpstr>
      <vt:lpstr>1. Качество реализации коррекционно-развивающих  и  развивающих программ</vt:lpstr>
      <vt:lpstr>1. Качество реализации коррекционно-развивающих  и  развивающих программ</vt:lpstr>
      <vt:lpstr>2. Качество организации деятельности в соответствии  со всеми направлениями</vt:lpstr>
      <vt:lpstr>3. Взаимодействие с родителями</vt:lpstr>
      <vt:lpstr>3. Взаимодействие с родителями</vt:lpstr>
      <vt:lpstr>4. Взаимодействие с педагогами</vt:lpstr>
      <vt:lpstr>4. Взаимодействие с педагогами</vt:lpstr>
      <vt:lpstr>5. Взаимодействие с обучающимися</vt:lpstr>
      <vt:lpstr>5. Взаимодействие с обучающимися</vt:lpstr>
      <vt:lpstr>5. Взаимодействие с обучающимися</vt:lpstr>
      <vt:lpstr>5. Взаимодействие с обучающимися</vt:lpstr>
      <vt:lpstr>5. Взаимодействие с обучающимися</vt:lpstr>
      <vt:lpstr>5. Взаимодействие с обучающимися</vt:lpstr>
      <vt:lpstr>5. Взаимодействие с обучающимися</vt:lpstr>
      <vt:lpstr>6. Результаты участия в инновационной  (экспериментальной) деятельности</vt:lpstr>
      <vt:lpstr>7. Позитивные результаты внеурочной деятельности</vt:lpstr>
      <vt:lpstr>7. Позитивные результаты внеурочной деятельности</vt:lpstr>
      <vt:lpstr>7. Позитивные результаты внеурочной деятельности</vt:lpstr>
      <vt:lpstr>8. Наличие публикаций  </vt:lpstr>
      <vt:lpstr>10. Выступления на заседаниях методических советов, научно-практических конференциях, педагогических чтениях, семинарах, секциях, форумах</vt:lpstr>
      <vt:lpstr>10. Выступления на заседаниях методических советов, научно-практических конференциях, педагогических чтениях, семинарах, секциях, форумах</vt:lpstr>
      <vt:lpstr>11. Проведение открытых занятий, мероприятий, мастер-классов</vt:lpstr>
      <vt:lpstr>11. Проведение открытых занятий, мероприятий, мастер-классов</vt:lpstr>
      <vt:lpstr>12. Экспертная деятельность</vt:lpstr>
      <vt:lpstr>12. Экспертная деятельность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13. Общественно-педагогическая  активность педагога: участие в работе педагогических сообществ, комиссиях, в жюри конкурсов</vt:lpstr>
      <vt:lpstr>16. Награды и поощрения</vt:lpstr>
      <vt:lpstr>16. Награды и поощрения</vt:lpstr>
      <vt:lpstr>16. Награды и поощрения</vt:lpstr>
      <vt:lpstr>17. Повышение квалификации,  профессиональная переподготовка</vt:lpstr>
      <vt:lpstr>17. Повышение квалификации,  профессиональная переподготовка</vt:lpstr>
      <vt:lpstr>17. Повышение квалификации,  профессиональная переподготовка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User</dc:creator>
  <cp:lastModifiedBy>Lenovo</cp:lastModifiedBy>
  <cp:revision>402</cp:revision>
  <dcterms:created xsi:type="dcterms:W3CDTF">2015-09-24T17:27:22Z</dcterms:created>
  <dcterms:modified xsi:type="dcterms:W3CDTF">2020-10-13T11:06:17Z</dcterms:modified>
</cp:coreProperties>
</file>