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4" r:id="rId1"/>
  </p:sldMasterIdLst>
  <p:sldIdLst>
    <p:sldId id="256" r:id="rId2"/>
    <p:sldId id="290" r:id="rId3"/>
    <p:sldId id="303" r:id="rId4"/>
    <p:sldId id="280" r:id="rId5"/>
    <p:sldId id="288" r:id="rId6"/>
    <p:sldId id="297" r:id="rId7"/>
    <p:sldId id="294" r:id="rId8"/>
    <p:sldId id="271" r:id="rId9"/>
    <p:sldId id="302" r:id="rId10"/>
    <p:sldId id="295" r:id="rId11"/>
    <p:sldId id="270" r:id="rId12"/>
    <p:sldId id="275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147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7" name="Picture 6" descr="SD-PanelTitle-V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 rot="5400000">
              <a:off x="3739196" y="525780"/>
              <a:ext cx="1664208" cy="612648"/>
            </a:xfrm>
            <a:prstGeom prst="rect">
              <a:avLst/>
            </a:prstGeom>
          </p:spPr>
        </p:pic>
        <p:pic>
          <p:nvPicPr>
            <p:cNvPr id="14" name="Picture 13" descr="HDRibbonTitle-UniformTrim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 rot="5400000">
              <a:off x="3739196" y="5719572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10.12.2019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8701792"/>
      </p:ext>
    </p:extLst>
  </p:cSld>
  <p:clrMapOvr>
    <a:masterClrMapping/>
  </p:clrMapOvr>
  <p:transition>
    <p:diamond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3284223"/>
      </p:ext>
    </p:extLst>
  </p:cSld>
  <p:clrMapOvr>
    <a:masterClrMapping/>
  </p:clrMapOvr>
  <p:transition>
    <p:diamond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6907541"/>
      </p:ext>
    </p:extLst>
  </p:cSld>
  <p:clrMapOvr>
    <a:masterClrMapping/>
  </p:clrMapOvr>
  <p:transition>
    <p:diamond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2736104"/>
      </p:ext>
    </p:extLst>
  </p:cSld>
  <p:clrMapOvr>
    <a:masterClrMapping/>
  </p:clrMapOvr>
  <p:transition>
    <p:diamond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7618081"/>
      </p:ext>
    </p:extLst>
  </p:cSld>
  <p:clrMapOvr>
    <a:masterClrMapping/>
  </p:clrMapOvr>
  <p:transition>
    <p:diamond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5809671"/>
      </p:ext>
    </p:extLst>
  </p:cSld>
  <p:clrMapOvr>
    <a:masterClrMapping/>
  </p:clrMapOvr>
  <p:transition>
    <p:diamond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8206911"/>
      </p:ext>
    </p:extLst>
  </p:cSld>
  <p:clrMapOvr>
    <a:masterClrMapping/>
  </p:clrMapOvr>
  <p:transition>
    <p:diamond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0449603"/>
      </p:ext>
    </p:extLst>
  </p:cSld>
  <p:clrMapOvr>
    <a:masterClrMapping/>
  </p:clrMapOvr>
  <p:transition>
    <p:diamond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0136704"/>
      </p:ext>
    </p:extLst>
  </p:cSld>
  <p:clrMapOvr>
    <a:masterClrMapping/>
  </p:clrMapOvr>
  <p:transition>
    <p:diamond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6" y="2354670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4146464"/>
      </p:ext>
    </p:extLst>
  </p:cSld>
  <p:clrMapOvr>
    <a:masterClrMapping/>
  </p:clrMapOvr>
  <p:transition>
    <p:diamond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8215466"/>
      </p:ext>
    </p:extLst>
  </p:cSld>
  <p:clrMapOvr>
    <a:masterClrMapping/>
  </p:clrMapOvr>
  <p:transition>
    <p:diamond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5939588"/>
      </p:ext>
    </p:extLst>
  </p:cSld>
  <p:clrMapOvr>
    <a:masterClrMapping/>
  </p:clrMapOvr>
  <p:transition>
    <p:diamond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0451747"/>
      </p:ext>
    </p:extLst>
  </p:cSld>
  <p:clrMapOvr>
    <a:masterClrMapping/>
  </p:clrMapOvr>
  <p:transition>
    <p:diamond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8274812"/>
      </p:ext>
    </p:extLst>
  </p:cSld>
  <p:clrMapOvr>
    <a:masterClrMapping/>
  </p:clrMapOvr>
  <p:transition>
    <p:diamond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027207"/>
      </p:ext>
    </p:extLst>
  </p:cSld>
  <p:clrMapOvr>
    <a:masterClrMapping/>
  </p:clrMapOvr>
  <p:transition>
    <p:diamond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0231713"/>
      </p:ext>
    </p:extLst>
  </p:cSld>
  <p:clrMapOvr>
    <a:masterClrMapping/>
  </p:clrMapOvr>
  <p:transition>
    <p:diamond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70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4153354"/>
      </p:ext>
    </p:extLst>
  </p:cSld>
  <p:clrMapOvr>
    <a:masterClrMapping/>
  </p:clrMapOvr>
  <p:transition>
    <p:diamond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44000" cy="6858001"/>
            <a:chOff x="0" y="0"/>
            <a:chExt cx="9144000" cy="6858001"/>
          </a:xfrm>
        </p:grpSpPr>
        <p:pic>
          <p:nvPicPr>
            <p:cNvPr id="8" name="Picture 7" descr="SD-PanelContent-V.png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 rot="5400000">
              <a:off x="4221675" y="39689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 rot="5400000">
              <a:off x="4221675" y="6211888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B106E36-FD25-4E2D-B0AA-010F637433A0}" type="datetimeFigureOut">
              <a:rPr lang="ru-RU" smtClean="0"/>
              <a:pPr/>
              <a:t>10.12.2019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9536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5" r:id="rId1"/>
    <p:sldLayoutId id="2147483966" r:id="rId2"/>
    <p:sldLayoutId id="2147483967" r:id="rId3"/>
    <p:sldLayoutId id="2147483968" r:id="rId4"/>
    <p:sldLayoutId id="2147483969" r:id="rId5"/>
    <p:sldLayoutId id="2147483970" r:id="rId6"/>
    <p:sldLayoutId id="2147483971" r:id="rId7"/>
    <p:sldLayoutId id="2147483972" r:id="rId8"/>
    <p:sldLayoutId id="2147483973" r:id="rId9"/>
    <p:sldLayoutId id="2147483974" r:id="rId10"/>
    <p:sldLayoutId id="2147483975" r:id="rId11"/>
    <p:sldLayoutId id="2147483976" r:id="rId12"/>
    <p:sldLayoutId id="2147483977" r:id="rId13"/>
    <p:sldLayoutId id="2147483978" r:id="rId14"/>
    <p:sldLayoutId id="2147483979" r:id="rId15"/>
    <p:sldLayoutId id="2147483980" r:id="rId16"/>
    <p:sldLayoutId id="2147483981" r:id="rId17"/>
  </p:sldLayoutIdLst>
  <p:transition>
    <p:diamond/>
  </p:transition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620688"/>
            <a:ext cx="7158775" cy="3032059"/>
          </a:xfrm>
        </p:spPr>
        <p:txBody>
          <a:bodyPr>
            <a:normAutofit/>
          </a:bodyPr>
          <a:lstStyle/>
          <a:p>
            <a:r>
              <a:rPr lang="ru-RU" sz="2700" b="1" dirty="0" smtClean="0">
                <a:solidFill>
                  <a:schemeClr val="accent4">
                    <a:lumMod val="50000"/>
                  </a:schemeClr>
                </a:solidFill>
              </a:rPr>
              <a:t>Народная деревянная игрушка</a:t>
            </a:r>
            <a:br>
              <a:rPr lang="ru-RU" sz="2700" b="1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sz="2700" b="1" dirty="0" smtClean="0">
                <a:solidFill>
                  <a:schemeClr val="accent4">
                    <a:lumMod val="50000"/>
                  </a:schemeClr>
                </a:solidFill>
              </a:rPr>
              <a:t>как средство воспитания и</a:t>
            </a:r>
            <a:br>
              <a:rPr lang="ru-RU" sz="2700" b="1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sz="2700" b="1" dirty="0" smtClean="0">
                <a:solidFill>
                  <a:schemeClr val="accent4">
                    <a:lumMod val="50000"/>
                  </a:schemeClr>
                </a:solidFill>
              </a:rPr>
              <a:t>эстетического восприятия на уроках</a:t>
            </a:r>
            <a:br>
              <a:rPr lang="ru-RU" sz="2700" b="1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sz="2700" b="1" dirty="0" smtClean="0">
                <a:solidFill>
                  <a:schemeClr val="accent4">
                    <a:lumMod val="50000"/>
                  </a:schemeClr>
                </a:solidFill>
              </a:rPr>
              <a:t>резьбы по дереву</a:t>
            </a:r>
            <a:br>
              <a:rPr lang="ru-RU" sz="2700" b="1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b="1" dirty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ru-RU" b="1" dirty="0">
                <a:solidFill>
                  <a:schemeClr val="accent4">
                    <a:lumMod val="50000"/>
                  </a:schemeClr>
                </a:solidFill>
              </a:rPr>
            </a:br>
            <a:endParaRPr lang="ru-RU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5597800" y="5722531"/>
            <a:ext cx="304025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МБУДО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Детская школа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№ 1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Преподаватель: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Гаушев</a:t>
            </a:r>
            <a:r>
              <a:rPr kumimoji="0" lang="ru-RU" sz="1600" b="1" i="0" u="none" strike="noStrike" cap="none" normalizeH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А. В.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 descr="C:\Users\Proff240913\Desktop\общее семья\фото шумбрат\DSC_02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2420888"/>
            <a:ext cx="4896544" cy="3267388"/>
          </a:xfrm>
          <a:prstGeom prst="rect">
            <a:avLst/>
          </a:prstGeom>
          <a:noFill/>
          <a:effectLst>
            <a:softEdge rad="63500"/>
          </a:effectLst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Proff240913\Desktop\общее семья\фото шумбрат\DSC_02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836712"/>
            <a:ext cx="7769663" cy="5184576"/>
          </a:xfrm>
          <a:prstGeom prst="rect">
            <a:avLst/>
          </a:prstGeom>
          <a:noFill/>
        </p:spPr>
      </p:pic>
    </p:spTree>
  </p:cSld>
  <p:clrMapOvr>
    <a:masterClrMapping/>
  </p:clrMapOvr>
  <p:transition>
    <p:diamond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roff240913\Desktop\общее семья\фото шумбрат\DSC_02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620688"/>
            <a:ext cx="7553840" cy="50405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48508835"/>
      </p:ext>
    </p:extLst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СПАСИБО ЗА ВНИМАНИЕ!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286000" y="2776770"/>
            <a:ext cx="4572000" cy="162300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400" dirty="0">
                <a:solidFill>
                  <a:schemeClr val="accent2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Подготовила преподаватель 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400" dirty="0">
                <a:solidFill>
                  <a:schemeClr val="accent2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«Детской школы искусств № 1»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400" dirty="0">
                <a:solidFill>
                  <a:schemeClr val="accent2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chemeClr val="accent2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Гаушев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А. В.</a:t>
            </a:r>
            <a:endParaRPr lang="ru-RU" sz="2400" dirty="0">
              <a:solidFill>
                <a:schemeClr val="accent2">
                  <a:lumMod val="50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2804570"/>
      </p:ext>
    </p:extLst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Proff240913\Desktop\общее семья\фото шумбрат\играй гармонь\Новая папка\DSC_11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836712"/>
            <a:ext cx="7445927" cy="4968552"/>
          </a:xfrm>
          <a:prstGeom prst="rect">
            <a:avLst/>
          </a:prstGeom>
          <a:noFill/>
        </p:spPr>
      </p:pic>
    </p:spTree>
  </p:cSld>
  <p:clrMapOvr>
    <a:masterClrMapping/>
  </p:clrMapOvr>
  <p:transition>
    <p:diamond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5360600"/>
            <a:ext cx="6798728" cy="1468800"/>
          </a:xfrm>
        </p:spPr>
        <p:txBody>
          <a:bodyPr>
            <a:normAutofit fontScale="90000"/>
          </a:bodyPr>
          <a:lstStyle/>
          <a:p>
            <a:r>
              <a:rPr lang="ru-RU" sz="27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  <a:r>
              <a:rPr lang="ru-RU" sz="27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7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проанализировать роль народной деревянной  игрушки как </a:t>
            </a:r>
            <a:r>
              <a:rPr lang="ru-RU" sz="27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средство воспитания и</a:t>
            </a:r>
            <a:br>
              <a:rPr lang="ru-RU" sz="27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эстетического восприятия на уроках</a:t>
            </a:r>
            <a:br>
              <a:rPr lang="ru-RU" sz="27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резьбы по </a:t>
            </a:r>
            <a:r>
              <a:rPr lang="ru-RU" sz="27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дереву</a:t>
            </a:r>
            <a:r>
              <a:rPr lang="ru-RU" sz="27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Экспериментальная база: </a:t>
            </a:r>
            <a:r>
              <a:rPr lang="ru-RU" sz="27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МБУДО </a:t>
            </a:r>
            <a:r>
              <a:rPr lang="ru-RU" sz="27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«Детская школа искусств № 1» г. </a:t>
            </a:r>
            <a:r>
              <a:rPr lang="ru-RU" sz="27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Саранск</a:t>
            </a:r>
            <a:br>
              <a:rPr lang="ru-RU" sz="27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  <a:r>
              <a:rPr lang="ru-RU" sz="27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br>
              <a:rPr lang="ru-RU" sz="27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  формировать навыки резьбы по дереву и работы с инструментами;</a:t>
            </a:r>
            <a:br>
              <a:rPr lang="ru-RU" sz="27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  развить конструктивное мышление и творческие способности детей;</a:t>
            </a:r>
            <a:br>
              <a:rPr lang="ru-RU" sz="27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воспитывать трудолюбие, усидчивость, стремление к лучшему результату творческой деятельности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2280876"/>
      </p:ext>
    </p:extLst>
  </p:cSld>
  <p:clrMapOvr>
    <a:masterClrMapping/>
  </p:clrMapOvr>
  <p:transition>
    <p:diamond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476672"/>
            <a:ext cx="6798735" cy="1303867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Выставка учащихся начальных и средних классов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5" name="Picture 2" descr="C:\Users\Proff240913\Desktop\общее семья\фото шумбрат\фото шумбрат. город!\DSC_035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844824"/>
            <a:ext cx="6624736" cy="4420583"/>
          </a:xfrm>
          <a:prstGeom prst="rect">
            <a:avLst/>
          </a:prstGeom>
          <a:noFill/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908720"/>
            <a:ext cx="6595534" cy="1822514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Основные виды художественной резьбы по дереву </a:t>
            </a:r>
            <a:endParaRPr lang="ru-RU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63688" y="3501008"/>
            <a:ext cx="4896544" cy="2016224"/>
          </a:xfrm>
        </p:spPr>
        <p:txBody>
          <a:bodyPr>
            <a:noAutofit/>
          </a:bodyPr>
          <a:lstStyle/>
          <a:p>
            <a:pPr algn="l"/>
            <a:r>
              <a:rPr lang="ru-RU" sz="3200" dirty="0" smtClean="0">
                <a:solidFill>
                  <a:srgbClr val="C00000"/>
                </a:solidFill>
              </a:rPr>
              <a:t>• геометрическая</a:t>
            </a:r>
            <a:br>
              <a:rPr lang="ru-RU" sz="3200" dirty="0" smtClean="0">
                <a:solidFill>
                  <a:srgbClr val="C00000"/>
                </a:solidFill>
              </a:rPr>
            </a:br>
            <a:r>
              <a:rPr lang="ru-RU" sz="3200" dirty="0" smtClean="0">
                <a:solidFill>
                  <a:srgbClr val="C00000"/>
                </a:solidFill>
              </a:rPr>
              <a:t>• скульптурная</a:t>
            </a:r>
            <a:r>
              <a:rPr lang="ru-RU" sz="3200" dirty="0" smtClean="0">
                <a:solidFill>
                  <a:srgbClr val="C00000"/>
                </a:solidFill>
              </a:rPr>
              <a:t/>
            </a:r>
            <a:br>
              <a:rPr lang="ru-RU" sz="3200" dirty="0" smtClean="0">
                <a:solidFill>
                  <a:srgbClr val="C00000"/>
                </a:solidFill>
              </a:rPr>
            </a:br>
            <a:r>
              <a:rPr lang="ru-RU" sz="3200" dirty="0" smtClean="0">
                <a:solidFill>
                  <a:srgbClr val="C00000"/>
                </a:solidFill>
              </a:rPr>
              <a:t>• плоскорельефная</a:t>
            </a:r>
            <a:r>
              <a:rPr lang="ru-RU" sz="3200" dirty="0" smtClean="0">
                <a:solidFill>
                  <a:srgbClr val="C00000"/>
                </a:solidFill>
              </a:rPr>
              <a:t/>
            </a:r>
            <a:br>
              <a:rPr lang="ru-RU" sz="3200" dirty="0" smtClean="0">
                <a:solidFill>
                  <a:srgbClr val="C00000"/>
                </a:solidFill>
              </a:rPr>
            </a:br>
            <a:r>
              <a:rPr lang="ru-RU" sz="3200" dirty="0" smtClean="0">
                <a:solidFill>
                  <a:srgbClr val="C00000"/>
                </a:solidFill>
              </a:rPr>
              <a:t>• контурная</a:t>
            </a:r>
            <a:r>
              <a:rPr lang="ru-RU" sz="3200" dirty="0" smtClean="0">
                <a:solidFill>
                  <a:srgbClr val="C00000"/>
                </a:solidFill>
              </a:rPr>
              <a:t/>
            </a:r>
            <a:br>
              <a:rPr lang="ru-RU" sz="3200" dirty="0" smtClean="0">
                <a:solidFill>
                  <a:srgbClr val="C00000"/>
                </a:solidFill>
              </a:rPr>
            </a:br>
            <a:r>
              <a:rPr lang="ru-RU" sz="3200" dirty="0" smtClean="0">
                <a:solidFill>
                  <a:srgbClr val="C00000"/>
                </a:solidFill>
              </a:rPr>
              <a:t>• домовая</a:t>
            </a:r>
            <a:endParaRPr lang="ru-RU" sz="3200" dirty="0" smtClean="0">
              <a:solidFill>
                <a:srgbClr val="C00000"/>
              </a:solidFill>
            </a:endParaRPr>
          </a:p>
          <a:p>
            <a:endParaRPr lang="ru-RU" sz="32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diamond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Proff240913\Desktop\общее семья\фото шумбрат\фото шумбрат. город!\DSC_04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124744"/>
            <a:ext cx="6906367" cy="4608512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ransition>
    <p:diamond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Proff240913\Desktop\общее семья\фото шумбрат\DSC_02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290935" y="1661393"/>
            <a:ext cx="4896544" cy="3247182"/>
          </a:xfrm>
          <a:prstGeom prst="rect">
            <a:avLst/>
          </a:prstGeom>
          <a:noFill/>
        </p:spPr>
      </p:pic>
      <p:pic>
        <p:nvPicPr>
          <p:cNvPr id="3075" name="Picture 3" descr="C:\Users\Proff240913\Desktop\общее семья\фото шумбрат\DSC_022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4047155" y="1721597"/>
            <a:ext cx="4886321" cy="3260567"/>
          </a:xfrm>
          <a:prstGeom prst="rect">
            <a:avLst/>
          </a:prstGeom>
          <a:noFill/>
        </p:spPr>
      </p:pic>
    </p:spTree>
  </p:cSld>
  <p:clrMapOvr>
    <a:masterClrMapping/>
  </p:clrMapOvr>
  <p:transition>
    <p:diamond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Proff240913\Desktop\общее семья\фото шумбрат\DSC_02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764704"/>
            <a:ext cx="7510612" cy="501171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62347097"/>
      </p:ext>
    </p:extLst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Виды деревянных игрушек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Сюжетные</a:t>
            </a:r>
            <a:r>
              <a:rPr lang="ru-RU" b="1" dirty="0" smtClean="0">
                <a:solidFill>
                  <a:srgbClr val="FF0000"/>
                </a:solidFill>
              </a:rPr>
              <a:t>, игрушки в движении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3" name="Picture 2" descr="C:\Users\Proff240913\Desktop\общее семья\фото шумбрат\DSC_02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2348880"/>
            <a:ext cx="5400600" cy="3603737"/>
          </a:xfrm>
          <a:prstGeom prst="rect">
            <a:avLst/>
          </a:prstGeom>
          <a:noFill/>
        </p:spPr>
      </p:pic>
    </p:spTree>
  </p:cSld>
  <p:clrMapOvr>
    <a:masterClrMapping/>
  </p:clrMapOvr>
  <p:transition>
    <p:diamond/>
  </p:transition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Натуральные материалы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2773</TotalTime>
  <Words>55</Words>
  <Application>Microsoft Office PowerPoint</Application>
  <PresentationFormat>Экран (4:3)</PresentationFormat>
  <Paragraphs>12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Calibri</vt:lpstr>
      <vt:lpstr>Garamond</vt:lpstr>
      <vt:lpstr>Times New Roman</vt:lpstr>
      <vt:lpstr>Натуральные материалы</vt:lpstr>
      <vt:lpstr>Народная деревянная игрушка как средство воспитания и эстетического восприятия на уроках резьбы по дереву  </vt:lpstr>
      <vt:lpstr>Презентация PowerPoint</vt:lpstr>
      <vt:lpstr>Цель: проанализировать роль народной деревянной  игрушки как средство воспитания и эстетического восприятия на уроках резьбы по дереву Экспериментальная база: МБУДО «Детская школа искусств № 1» г. Саранск  Задачи:  –   формировать навыки резьбы по дереву и работы с инструментами; –   развить конструктивное мышление и творческие способности детей; – воспитывать трудолюбие, усидчивость, стремление к лучшему результату творческой деятельности  </vt:lpstr>
      <vt:lpstr>Выставка учащихся начальных и средних классов</vt:lpstr>
      <vt:lpstr>Основные виды художественной резьбы по дереву </vt:lpstr>
      <vt:lpstr>Презентация PowerPoint</vt:lpstr>
      <vt:lpstr>Презентация PowerPoint</vt:lpstr>
      <vt:lpstr>Презентация PowerPoint</vt:lpstr>
      <vt:lpstr>Виды деревянных игрушек Сюжетные, игрушки в движении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Proff240913</dc:creator>
  <cp:lastModifiedBy>Илоночка</cp:lastModifiedBy>
  <cp:revision>389</cp:revision>
  <dcterms:created xsi:type="dcterms:W3CDTF">2018-03-09T16:19:05Z</dcterms:created>
  <dcterms:modified xsi:type="dcterms:W3CDTF">2019-12-10T21:25:24Z</dcterms:modified>
</cp:coreProperties>
</file>