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32" r:id="rId2"/>
    <p:sldId id="264" r:id="rId3"/>
    <p:sldId id="267" r:id="rId4"/>
    <p:sldId id="269" r:id="rId5"/>
    <p:sldId id="274" r:id="rId6"/>
    <p:sldId id="275" r:id="rId7"/>
    <p:sldId id="276" r:id="rId8"/>
    <p:sldId id="279" r:id="rId9"/>
    <p:sldId id="283" r:id="rId10"/>
    <p:sldId id="284" r:id="rId11"/>
    <p:sldId id="288" r:id="rId12"/>
    <p:sldId id="290" r:id="rId13"/>
    <p:sldId id="292" r:id="rId14"/>
    <p:sldId id="293" r:id="rId15"/>
    <p:sldId id="313" r:id="rId16"/>
    <p:sldId id="314" r:id="rId17"/>
    <p:sldId id="315" r:id="rId18"/>
    <p:sldId id="316"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C84"/>
    <a:srgbClr val="DF21AD"/>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94590" autoAdjust="0"/>
  </p:normalViewPr>
  <p:slideViewPr>
    <p:cSldViewPr>
      <p:cViewPr>
        <p:scale>
          <a:sx n="114" d="100"/>
          <a:sy n="114" d="100"/>
        </p:scale>
        <p:origin x="-1554"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94380F1-C409-4536-AE81-8FA18FB1EA8C}" type="datetimeFigureOut">
              <a:rPr lang="ru-RU" smtClean="0"/>
              <a:pPr/>
              <a:t>27.04.2020</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DD9E88-D0CB-42F2-8F72-4A2578FF75C3}" type="slidenum">
              <a:rPr lang="ru-RU" smtClean="0"/>
              <a:pPr/>
              <a:t>‹#›</a:t>
            </a:fld>
            <a:endParaRPr lang="ru-RU"/>
          </a:p>
        </p:txBody>
      </p:sp>
    </p:spTree>
    <p:extLst>
      <p:ext uri="{BB962C8B-B14F-4D97-AF65-F5344CB8AC3E}">
        <p14:creationId xmlns:p14="http://schemas.microsoft.com/office/powerpoint/2010/main" val="783137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1F430B-3FAB-4E5E-9C36-DB90A832595E}" type="datetimeFigureOut">
              <a:rPr lang="ru-RU" smtClean="0"/>
              <a:pPr/>
              <a:t>27.04.2020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F9F64F-1965-4F46-9AB1-B4E9184B1863}" type="slidenum">
              <a:rPr lang="ru-RU" smtClean="0"/>
              <a:pPr/>
              <a:t>‹#›</a:t>
            </a:fld>
            <a:endParaRPr lang="ru-RU"/>
          </a:p>
        </p:txBody>
      </p:sp>
    </p:spTree>
    <p:extLst>
      <p:ext uri="{BB962C8B-B14F-4D97-AF65-F5344CB8AC3E}">
        <p14:creationId xmlns:p14="http://schemas.microsoft.com/office/powerpoint/2010/main" val="1707806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6F9F64F-1965-4F46-9AB1-B4E9184B1863}"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27.04.2020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27.04.2020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27.04.2020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27.04.2020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27.04.2020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27.04.2020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Заголовок 1"/>
          <p:cNvSpPr>
            <a:spLocks noGrp="1"/>
          </p:cNvSpPr>
          <p:nvPr>
            <p:ph type="title"/>
          </p:nvPr>
        </p:nvSpPr>
        <p:spPr>
          <a:xfrm>
            <a:off x="539552" y="404664"/>
            <a:ext cx="8229600" cy="1143000"/>
          </a:xfrm>
        </p:spPr>
        <p:txBody>
          <a:bodyPr>
            <a:normAutofit fontScale="90000"/>
          </a:bodyPr>
          <a:lstStyle/>
          <a:p>
            <a:r>
              <a:rPr lang="ru-RU" sz="3600" dirty="0" smtClean="0">
                <a:solidFill>
                  <a:srgbClr val="7030A0"/>
                </a:solidFill>
              </a:rPr>
              <a:t/>
            </a:r>
            <a:br>
              <a:rPr lang="ru-RU" sz="3600" dirty="0" smtClean="0">
                <a:solidFill>
                  <a:srgbClr val="7030A0"/>
                </a:solidFill>
              </a:rPr>
            </a:br>
            <a:r>
              <a:rPr lang="ru-RU" sz="3600" dirty="0" smtClean="0">
                <a:solidFill>
                  <a:srgbClr val="7030A0"/>
                </a:solidFill>
              </a:rPr>
              <a:t/>
            </a:r>
            <a:br>
              <a:rPr lang="ru-RU" sz="3600" dirty="0" smtClean="0">
                <a:solidFill>
                  <a:srgbClr val="7030A0"/>
                </a:solidFill>
              </a:rPr>
            </a:br>
            <a:r>
              <a:rPr lang="ru-RU" sz="4900" b="1" dirty="0" smtClean="0">
                <a:solidFill>
                  <a:srgbClr val="7030A0"/>
                </a:solidFill>
                <a:latin typeface="Times New Roman" pitchFamily="18" charset="0"/>
                <a:cs typeface="Times New Roman" pitchFamily="18" charset="0"/>
              </a:rPr>
              <a:t>«</a:t>
            </a:r>
            <a:r>
              <a:rPr lang="ru-RU" b="1" u="sng" dirty="0" err="1" smtClean="0">
                <a:solidFill>
                  <a:srgbClr val="7030A0"/>
                </a:solidFill>
                <a:latin typeface="Times New Roman" pitchFamily="18" charset="0"/>
                <a:cs typeface="Times New Roman" pitchFamily="18" charset="0"/>
              </a:rPr>
              <a:t>Психогимнастика</a:t>
            </a:r>
            <a:r>
              <a:rPr lang="ru-RU" b="1" dirty="0" smtClean="0">
                <a:solidFill>
                  <a:srgbClr val="7030A0"/>
                </a:solidFill>
                <a:latin typeface="Times New Roman" pitchFamily="18" charset="0"/>
                <a:cs typeface="Times New Roman" pitchFamily="18" charset="0"/>
              </a:rPr>
              <a:t>»</a:t>
            </a:r>
            <a:br>
              <a:rPr lang="ru-RU" b="1" dirty="0" smtClean="0">
                <a:solidFill>
                  <a:srgbClr val="7030A0"/>
                </a:solidFill>
                <a:latin typeface="Times New Roman" pitchFamily="18" charset="0"/>
                <a:cs typeface="Times New Roman" pitchFamily="18" charset="0"/>
              </a:rPr>
            </a:br>
            <a:r>
              <a:rPr lang="ru-RU" b="1" dirty="0" smtClean="0">
                <a:solidFill>
                  <a:srgbClr val="7030A0"/>
                </a:solidFill>
                <a:latin typeface="Times New Roman" pitchFamily="18" charset="0"/>
                <a:cs typeface="Times New Roman" pitchFamily="18" charset="0"/>
              </a:rPr>
              <a:t> </a:t>
            </a:r>
            <a:r>
              <a:rPr lang="ru-RU" sz="6000" dirty="0" smtClean="0">
                <a:solidFill>
                  <a:srgbClr val="00B0F0"/>
                </a:solidFill>
              </a:rPr>
              <a:t/>
            </a:r>
            <a:br>
              <a:rPr lang="ru-RU" sz="6000" dirty="0" smtClean="0">
                <a:solidFill>
                  <a:srgbClr val="00B0F0"/>
                </a:solidFill>
              </a:rPr>
            </a:br>
            <a:endParaRPr lang="ru-RU" sz="6000" dirty="0" smtClean="0"/>
          </a:p>
        </p:txBody>
      </p:sp>
      <p:sp>
        <p:nvSpPr>
          <p:cNvPr id="3076" name="Содержимое 2"/>
          <p:cNvSpPr>
            <a:spLocks noGrp="1"/>
          </p:cNvSpPr>
          <p:nvPr>
            <p:ph idx="1"/>
          </p:nvPr>
        </p:nvSpPr>
        <p:spPr>
          <a:xfrm>
            <a:off x="467544" y="1628800"/>
            <a:ext cx="8229600" cy="4525963"/>
          </a:xfrm>
        </p:spPr>
        <p:txBody>
          <a:bodyPr>
            <a:normAutofit/>
          </a:bodyPr>
          <a:lstStyle/>
          <a:p>
            <a:pPr algn="ctr">
              <a:buFont typeface="Arial" charset="0"/>
              <a:buNone/>
            </a:pPr>
            <a:r>
              <a:rPr lang="ru-RU" sz="5400" b="1" dirty="0" smtClean="0">
                <a:solidFill>
                  <a:srgbClr val="00B0F0"/>
                </a:solidFill>
                <a:latin typeface="Times New Roman" pitchFamily="18" charset="0"/>
                <a:cs typeface="Times New Roman" pitchFamily="18" charset="0"/>
              </a:rPr>
              <a:t>Картотека нейропсихологических </a:t>
            </a:r>
            <a:r>
              <a:rPr lang="ru-RU" sz="5400" b="1" dirty="0" smtClean="0">
                <a:solidFill>
                  <a:srgbClr val="DF21AD"/>
                </a:solidFill>
                <a:latin typeface="Times New Roman" pitchFamily="18" charset="0"/>
                <a:cs typeface="Times New Roman" pitchFamily="18" charset="0"/>
              </a:rPr>
              <a:t>игр</a:t>
            </a:r>
            <a:endParaRPr lang="ru-RU" sz="54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844824"/>
            <a:ext cx="8229600" cy="4525963"/>
          </a:xfrm>
        </p:spPr>
        <p:txBody>
          <a:bodyPr>
            <a:normAutofit fontScale="47500" lnSpcReduction="20000"/>
          </a:bodyPr>
          <a:lstStyle/>
          <a:p>
            <a:pPr marL="914400" indent="-914400" algn="ctr">
              <a:buNone/>
            </a:pPr>
            <a:endParaRPr lang="ru-RU" sz="5100" dirty="0" smtClean="0">
              <a:solidFill>
                <a:srgbClr val="0000FF"/>
              </a:solidFill>
              <a:latin typeface="+mj-lt"/>
            </a:endParaRPr>
          </a:p>
          <a:p>
            <a:pPr marL="914400" indent="-914400" algn="ctr">
              <a:buNone/>
            </a:pPr>
            <a:r>
              <a:rPr lang="ru-RU" sz="9000" b="1" dirty="0" smtClean="0">
                <a:solidFill>
                  <a:srgbClr val="0000FF"/>
                </a:solidFill>
                <a:latin typeface="Times New Roman" pitchFamily="18" charset="0"/>
                <a:cs typeface="Times New Roman" pitchFamily="18" charset="0"/>
              </a:rPr>
              <a:t>9</a:t>
            </a:r>
            <a:r>
              <a:rPr lang="ru-RU" sz="9000" b="1" dirty="0" smtClean="0">
                <a:solidFill>
                  <a:srgbClr val="0000FF"/>
                </a:solidFill>
                <a:latin typeface="Times New Roman" pitchFamily="18" charset="0"/>
                <a:cs typeface="Times New Roman" pitchFamily="18" charset="0"/>
              </a:rPr>
              <a:t>. Тень </a:t>
            </a:r>
            <a:r>
              <a:rPr lang="ru-RU" sz="7000" b="1" dirty="0" smtClean="0">
                <a:solidFill>
                  <a:srgbClr val="0000FF"/>
                </a:solidFill>
                <a:latin typeface="Times New Roman" pitchFamily="18" charset="0"/>
                <a:cs typeface="Times New Roman" pitchFamily="18" charset="0"/>
              </a:rPr>
              <a:t>(для детей 5-6 лет)</a:t>
            </a:r>
            <a:r>
              <a:rPr lang="ru-RU" sz="7000" dirty="0" smtClean="0"/>
              <a:t> </a:t>
            </a:r>
            <a:endParaRPr lang="ru-RU" sz="5000" dirty="0" smtClean="0"/>
          </a:p>
          <a:p>
            <a:pPr>
              <a:buNone/>
            </a:pPr>
            <a:r>
              <a:rPr lang="ru-RU" sz="5100" dirty="0" smtClean="0">
                <a:latin typeface="Times New Roman" pitchFamily="18" charset="0"/>
                <a:cs typeface="Times New Roman" pitchFamily="18" charset="0"/>
              </a:rPr>
              <a:t>	Два ребенка идут по дороге через поле: один впереди, а другой на два-три шага сзади.(Другой вариант – взрослый идет впереди, ребенок за ним). Второй ребенок—это «тень» первого (или взрослого). «Тень» должна точно повторить все действия первого идущего, который то сорвет цветок на обочине, то нагнется за красивым камушком, то поскачет на одной ноге, то остановится и посмотрит из-под руки и т. п.</a:t>
            </a:r>
          </a:p>
          <a:p>
            <a:pPr marL="914400" indent="-914400" algn="ctr">
              <a:buNone/>
            </a:pP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a:t>
            </a:r>
            <a:r>
              <a:rPr lang="ru-RU" sz="2400" b="1" dirty="0" smtClean="0">
                <a:solidFill>
                  <a:srgbClr val="DF21AD"/>
                </a:solidFill>
                <a:latin typeface="Times New Roman" pitchFamily="18" charset="0"/>
                <a:cs typeface="Times New Roman" pitchFamily="18" charset="0"/>
              </a:rPr>
              <a:t>на развитие произвольности</a:t>
            </a:r>
            <a:r>
              <a:rPr lang="ru-RU" sz="2400" b="1" dirty="0" smtClean="0">
                <a:solidFill>
                  <a:srgbClr val="DF21AD"/>
                </a:solidFill>
                <a:latin typeface="+mn-lt"/>
                <a:cs typeface="Times New Roman" pitchFamily="18" charset="0"/>
              </a:rPr>
              <a:t>. </a:t>
            </a:r>
            <a:endParaRPr lang="ru-RU" sz="2400" b="1" dirty="0" smtClean="0">
              <a:solidFill>
                <a:srgbClr val="DF21AD"/>
              </a:solidFill>
              <a:latin typeface="+mn-lt"/>
              <a:cs typeface="Times New Roman" pitchFamily="18" charset="0"/>
            </a:endParaRPr>
          </a:p>
        </p:txBody>
      </p:sp>
      <p:sp>
        <p:nvSpPr>
          <p:cNvPr id="3076" name="Содержимое 2"/>
          <p:cNvSpPr>
            <a:spLocks noGrp="1"/>
          </p:cNvSpPr>
          <p:nvPr>
            <p:ph idx="1"/>
          </p:nvPr>
        </p:nvSpPr>
        <p:spPr>
          <a:xfrm>
            <a:off x="467544" y="1412776"/>
            <a:ext cx="8229600" cy="4525963"/>
          </a:xfrm>
        </p:spPr>
        <p:txBody>
          <a:bodyPr>
            <a:normAutofit fontScale="325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11100" b="1" dirty="0" smtClean="0">
                <a:solidFill>
                  <a:srgbClr val="0000FF"/>
                </a:solidFill>
                <a:latin typeface="Times New Roman" pitchFamily="18" charset="0"/>
                <a:cs typeface="Times New Roman" pitchFamily="18" charset="0"/>
              </a:rPr>
              <a:t>10. </a:t>
            </a:r>
            <a:r>
              <a:rPr lang="ru-RU" sz="11100" b="1" dirty="0" smtClean="0">
                <a:solidFill>
                  <a:srgbClr val="0000FF"/>
                </a:solidFill>
                <a:latin typeface="Times New Roman" pitchFamily="18" charset="0"/>
                <a:cs typeface="Times New Roman" pitchFamily="18" charset="0"/>
              </a:rPr>
              <a:t>Запретный номер </a:t>
            </a:r>
            <a:r>
              <a:rPr lang="ru-RU" sz="9800" b="1" dirty="0" smtClean="0">
                <a:solidFill>
                  <a:srgbClr val="0000FF"/>
                </a:solidFill>
                <a:latin typeface="Times New Roman" pitchFamily="18" charset="0"/>
                <a:cs typeface="Times New Roman" pitchFamily="18" charset="0"/>
              </a:rPr>
              <a:t>(для детей 6 -</a:t>
            </a:r>
            <a:r>
              <a:rPr lang="ru-RU" sz="9800" dirty="0" smtClean="0"/>
              <a:t> </a:t>
            </a:r>
            <a:r>
              <a:rPr lang="ru-RU" sz="9800" b="1" dirty="0" smtClean="0">
                <a:solidFill>
                  <a:srgbClr val="0000FF"/>
                </a:solidFill>
                <a:latin typeface="Times New Roman" pitchFamily="18" charset="0"/>
                <a:cs typeface="Times New Roman" pitchFamily="18" charset="0"/>
              </a:rPr>
              <a:t>7 лет)</a:t>
            </a:r>
          </a:p>
          <a:p>
            <a:pPr algn="ctr">
              <a:buNone/>
            </a:pPr>
            <a:r>
              <a:rPr lang="ru-RU" sz="9800" dirty="0" smtClean="0"/>
              <a:t> </a:t>
            </a:r>
          </a:p>
          <a:p>
            <a:pPr>
              <a:buNone/>
            </a:pPr>
            <a:r>
              <a:rPr lang="ru-RU" sz="7000" dirty="0" smtClean="0">
                <a:latin typeface="Times New Roman" pitchFamily="18" charset="0"/>
                <a:cs typeface="Times New Roman" pitchFamily="18" charset="0"/>
              </a:rPr>
              <a:t>	Выбирается </a:t>
            </a:r>
            <a:r>
              <a:rPr lang="ru-RU" sz="7000" dirty="0" smtClean="0">
                <a:latin typeface="Times New Roman" pitchFamily="18" charset="0"/>
                <a:cs typeface="Times New Roman" pitchFamily="18" charset="0"/>
              </a:rPr>
              <a:t>цифра, которую нельзя произносить, вместо ее произнесения играющий хлопает в ладоши. Например, запретный номер 5. Игра начинается, когда первый ребенок скажет: «Один», следующий продолжает счет, и так до пяти. Пятый ребенок молча хлопает в ладоши 5 раз. Шестой говорит: «Шесть» и т. д. </a:t>
            </a:r>
            <a:r>
              <a:rPr lang="ru-RU" sz="7000" dirty="0" smtClean="0">
                <a:latin typeface="Times New Roman" pitchFamily="18" charset="0"/>
                <a:cs typeface="Times New Roman" pitchFamily="18" charset="0"/>
              </a:rPr>
              <a:t>В игру можно играть от 2 человек                      </a:t>
            </a: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a:t>
            </a:r>
            <a:r>
              <a:rPr lang="ru-RU" sz="2400" b="1" dirty="0" smtClean="0">
                <a:solidFill>
                  <a:srgbClr val="DF21AD"/>
                </a:solidFill>
                <a:latin typeface="Times New Roman" pitchFamily="18" charset="0"/>
                <a:cs typeface="Times New Roman" pitchFamily="18" charset="0"/>
              </a:rPr>
              <a:t>развитие произвольности</a:t>
            </a:r>
            <a:r>
              <a:rPr lang="ru-RU" sz="2400" b="1" dirty="0" smtClean="0">
                <a:solidFill>
                  <a:srgbClr val="DF21AD"/>
                </a:solidFill>
                <a:latin typeface="+mn-lt"/>
                <a:cs typeface="Times New Roman" pitchFamily="18" charset="0"/>
              </a:rPr>
              <a:t>. </a:t>
            </a:r>
            <a:endParaRPr lang="ru-RU" sz="2400" b="1" dirty="0" smtClean="0">
              <a:solidFill>
                <a:srgbClr val="DF21AD"/>
              </a:solidFill>
              <a:latin typeface="+mn-lt"/>
              <a:cs typeface="Times New Roman" pitchFamily="18" charset="0"/>
            </a:endParaRPr>
          </a:p>
        </p:txBody>
      </p:sp>
      <p:sp>
        <p:nvSpPr>
          <p:cNvPr id="3076" name="Содержимое 2"/>
          <p:cNvSpPr>
            <a:spLocks noGrp="1"/>
          </p:cNvSpPr>
          <p:nvPr>
            <p:ph idx="1"/>
          </p:nvPr>
        </p:nvSpPr>
        <p:spPr>
          <a:xfrm>
            <a:off x="467544" y="1412776"/>
            <a:ext cx="8229600" cy="4525963"/>
          </a:xfrm>
        </p:spPr>
        <p:txBody>
          <a:bodyPr>
            <a:normAutofit fontScale="625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lgn="ctr">
              <a:buNone/>
            </a:pPr>
            <a:r>
              <a:rPr lang="ru-RU" sz="5800" b="1" dirty="0" smtClean="0">
                <a:solidFill>
                  <a:srgbClr val="0000FF"/>
                </a:solidFill>
                <a:latin typeface="Times New Roman" pitchFamily="18" charset="0"/>
                <a:cs typeface="Times New Roman" pitchFamily="18" charset="0"/>
              </a:rPr>
              <a:t>11. </a:t>
            </a:r>
            <a:r>
              <a:rPr lang="ru-RU" sz="5800" b="1" dirty="0" smtClean="0">
                <a:solidFill>
                  <a:srgbClr val="0000FF"/>
                </a:solidFill>
                <a:latin typeface="Times New Roman" pitchFamily="18" charset="0"/>
                <a:cs typeface="Times New Roman" pitchFamily="18" charset="0"/>
              </a:rPr>
              <a:t>Стоп! </a:t>
            </a:r>
            <a:r>
              <a:rPr lang="ru-RU" sz="5100" b="1" dirty="0" smtClean="0">
                <a:solidFill>
                  <a:srgbClr val="0000FF"/>
                </a:solidFill>
                <a:latin typeface="Times New Roman" pitchFamily="18" charset="0"/>
                <a:cs typeface="Times New Roman" pitchFamily="18" charset="0"/>
              </a:rPr>
              <a:t>(для детей 5 -</a:t>
            </a:r>
            <a:r>
              <a:rPr lang="ru-RU" sz="5100" dirty="0" smtClean="0"/>
              <a:t> </a:t>
            </a:r>
            <a:r>
              <a:rPr lang="ru-RU" sz="5100" b="1" dirty="0" smtClean="0">
                <a:solidFill>
                  <a:srgbClr val="0000FF"/>
                </a:solidFill>
                <a:latin typeface="Times New Roman" pitchFamily="18" charset="0"/>
                <a:cs typeface="Times New Roman" pitchFamily="18" charset="0"/>
              </a:rPr>
              <a:t>6 лет)</a:t>
            </a:r>
          </a:p>
          <a:p>
            <a:pPr>
              <a:buNone/>
            </a:pPr>
            <a:r>
              <a:rPr lang="ru-RU" sz="6000" dirty="0" smtClean="0">
                <a:latin typeface="Times New Roman" pitchFamily="18" charset="0"/>
                <a:cs typeface="Times New Roman" pitchFamily="18" charset="0"/>
              </a:rPr>
              <a:t>    </a:t>
            </a:r>
            <a:r>
              <a:rPr lang="ru-RU" sz="3600" dirty="0" smtClean="0">
                <a:latin typeface="Times New Roman" pitchFamily="18" charset="0"/>
                <a:cs typeface="Times New Roman" pitchFamily="18" charset="0"/>
              </a:rPr>
              <a:t>Дети идут под </a:t>
            </a:r>
            <a:r>
              <a:rPr lang="ru-RU" sz="3600" dirty="0" smtClean="0">
                <a:latin typeface="Times New Roman" pitchFamily="18" charset="0"/>
                <a:cs typeface="Times New Roman" pitchFamily="18" charset="0"/>
              </a:rPr>
              <a:t>музыку. Внезапно </a:t>
            </a:r>
            <a:r>
              <a:rPr lang="ru-RU" sz="3600" dirty="0" smtClean="0">
                <a:latin typeface="Times New Roman" pitchFamily="18" charset="0"/>
                <a:cs typeface="Times New Roman" pitchFamily="18" charset="0"/>
              </a:rPr>
              <a:t>музыка обрывается, но дети должны идти дальше в прежнем темпе до тех пор, пока ведущий не скажет: «Стоп!»</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a:solidFill>
                  <a:srgbClr val="DF21AD"/>
                </a:solidFill>
                <a:latin typeface="Times New Roman" pitchFamily="18" charset="0"/>
                <a:cs typeface="Times New Roman" pitchFamily="18" charset="0"/>
              </a:rPr>
              <a:t>Игры на развитие произвольности</a:t>
            </a:r>
            <a:r>
              <a:rPr lang="ru-RU" sz="2400" b="1" dirty="0" smtClean="0">
                <a:solidFill>
                  <a:srgbClr val="DF21AD"/>
                </a:solidFill>
                <a:latin typeface="+mn-lt"/>
                <a:cs typeface="Times New Roman" pitchFamily="18" charset="0"/>
              </a:rPr>
              <a:t>. </a:t>
            </a:r>
            <a:endParaRPr lang="ru-RU" sz="2400" b="1" dirty="0" smtClean="0">
              <a:solidFill>
                <a:srgbClr val="DF21AD"/>
              </a:solidFill>
              <a:latin typeface="+mn-lt"/>
              <a:cs typeface="Times New Roman" pitchFamily="18" charset="0"/>
            </a:endParaRPr>
          </a:p>
        </p:txBody>
      </p:sp>
      <p:sp>
        <p:nvSpPr>
          <p:cNvPr id="3076" name="Содержимое 2"/>
          <p:cNvSpPr>
            <a:spLocks noGrp="1"/>
          </p:cNvSpPr>
          <p:nvPr>
            <p:ph idx="1"/>
          </p:nvPr>
        </p:nvSpPr>
        <p:spPr>
          <a:xfrm>
            <a:off x="467544" y="1124744"/>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buNone/>
            </a:pPr>
            <a:r>
              <a:rPr lang="ru-RU" sz="14400" b="1" dirty="0" smtClean="0">
                <a:solidFill>
                  <a:srgbClr val="0000FF"/>
                </a:solidFill>
                <a:latin typeface="Times New Roman" pitchFamily="18" charset="0"/>
                <a:cs typeface="Times New Roman" pitchFamily="18" charset="0"/>
              </a:rPr>
              <a:t>12. </a:t>
            </a:r>
            <a:r>
              <a:rPr lang="ru-RU" sz="14400" b="1" dirty="0" smtClean="0">
                <a:solidFill>
                  <a:srgbClr val="0000FF"/>
                </a:solidFill>
                <a:latin typeface="Times New Roman" pitchFamily="18" charset="0"/>
                <a:cs typeface="Times New Roman" pitchFamily="18" charset="0"/>
              </a:rPr>
              <a:t>Пожалуйста! </a:t>
            </a:r>
            <a:r>
              <a:rPr lang="ru-RU" sz="11200" b="1" dirty="0" smtClean="0">
                <a:solidFill>
                  <a:srgbClr val="0000FF"/>
                </a:solidFill>
                <a:latin typeface="Times New Roman" pitchFamily="18" charset="0"/>
                <a:cs typeface="Times New Roman" pitchFamily="18" charset="0"/>
              </a:rPr>
              <a:t>(для детей 7 -</a:t>
            </a:r>
            <a:r>
              <a:rPr lang="ru-RU" sz="11200" dirty="0" smtClean="0"/>
              <a:t> </a:t>
            </a:r>
            <a:r>
              <a:rPr lang="ru-RU" sz="11200" b="1" dirty="0" smtClean="0">
                <a:solidFill>
                  <a:srgbClr val="0000FF"/>
                </a:solidFill>
                <a:latin typeface="Times New Roman" pitchFamily="18" charset="0"/>
                <a:cs typeface="Times New Roman" pitchFamily="18" charset="0"/>
              </a:rPr>
              <a:t>8 лет</a:t>
            </a:r>
            <a:r>
              <a:rPr lang="ru-RU" sz="12800" b="1" dirty="0" smtClean="0">
                <a:solidFill>
                  <a:srgbClr val="0000FF"/>
                </a:solidFill>
                <a:latin typeface="Times New Roman" pitchFamily="18" charset="0"/>
                <a:cs typeface="Times New Roman" pitchFamily="18" charset="0"/>
              </a:rPr>
              <a:t>)</a:t>
            </a:r>
            <a:r>
              <a:rPr lang="ru-RU" sz="26400" dirty="0" smtClean="0"/>
              <a:t> </a:t>
            </a:r>
          </a:p>
          <a:p>
            <a:r>
              <a:rPr lang="ru-RU" sz="8000" dirty="0" smtClean="0">
                <a:latin typeface="Times New Roman" pitchFamily="18" charset="0"/>
                <a:cs typeface="Times New Roman" pitchFamily="18" charset="0"/>
              </a:rPr>
              <a:t>1-й   вариант. Все участники игры вместе с ведущим становятся   в круг. Ведущий говорит, что он будет показывать разные движения (физкультурные, танцевальные, шуточные), а играющие должны их повторять лишь в том случае, если он к показу добавит слово «пожалуйста». Кто ошибется, выбывает из игры.</a:t>
            </a:r>
          </a:p>
          <a:p>
            <a:pPr>
              <a:buNone/>
            </a:pPr>
            <a:endParaRPr lang="ru-RU" sz="8000" dirty="0" smtClean="0">
              <a:latin typeface="Times New Roman" pitchFamily="18" charset="0"/>
              <a:cs typeface="Times New Roman" pitchFamily="18" charset="0"/>
            </a:endParaRPr>
          </a:p>
          <a:p>
            <a:r>
              <a:rPr lang="ru-RU" sz="8000" dirty="0" smtClean="0">
                <a:latin typeface="Times New Roman" pitchFamily="18" charset="0"/>
                <a:cs typeface="Times New Roman" pitchFamily="18" charset="0"/>
              </a:rPr>
              <a:t>2-й вариант. Игра идет так же, как в 1-м варианте, но только тот, кто ошибется, выходит на середину и выполняет какое-нибудь задание, например улыбнуться, попрыгать на одной ноге и т. п.</a:t>
            </a:r>
          </a:p>
          <a:p>
            <a:pPr algn="ct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
            </a:r>
            <a:br>
              <a:rPr lang="ru-RU" sz="2400" b="1" dirty="0" smtClean="0">
                <a:solidFill>
                  <a:srgbClr val="DF21AD"/>
                </a:solidFill>
                <a:latin typeface="Times New Roman" pitchFamily="18" charset="0"/>
                <a:cs typeface="Times New Roman" pitchFamily="18" charset="0"/>
              </a:rPr>
            </a:br>
            <a:r>
              <a:rPr lang="ru-RU" sz="2400" b="1" dirty="0">
                <a:solidFill>
                  <a:srgbClr val="DF21AD"/>
                </a:solidFill>
                <a:latin typeface="Times New Roman" pitchFamily="18" charset="0"/>
                <a:cs typeface="Times New Roman" pitchFamily="18" charset="0"/>
              </a:rPr>
              <a:t>Игры на развитие </a:t>
            </a:r>
            <a:r>
              <a:rPr lang="ru-RU" sz="2400" b="1" dirty="0" smtClean="0">
                <a:solidFill>
                  <a:srgbClr val="DF21AD"/>
                </a:solidFill>
                <a:latin typeface="Times New Roman" pitchFamily="18" charset="0"/>
                <a:cs typeface="Times New Roman" pitchFamily="18" charset="0"/>
              </a:rPr>
              <a:t>произвольности</a:t>
            </a:r>
            <a:r>
              <a:rPr lang="ru-RU" sz="2400" b="1" dirty="0" smtClean="0">
                <a:solidFill>
                  <a:srgbClr val="DF21AD"/>
                </a:solidFill>
                <a:latin typeface="+mn-lt"/>
                <a:cs typeface="Times New Roman" pitchFamily="18" charset="0"/>
              </a:rPr>
              <a:t>. </a:t>
            </a:r>
            <a:endParaRPr lang="ru-RU" sz="2400" b="1" dirty="0" smtClean="0">
              <a:solidFill>
                <a:srgbClr val="DF21AD"/>
              </a:solidFill>
              <a:latin typeface="+mn-lt"/>
              <a:cs typeface="Times New Roman" pitchFamily="18" charset="0"/>
            </a:endParaRPr>
          </a:p>
        </p:txBody>
      </p:sp>
      <p:sp>
        <p:nvSpPr>
          <p:cNvPr id="3076" name="Содержимое 2"/>
          <p:cNvSpPr>
            <a:spLocks noGrp="1"/>
          </p:cNvSpPr>
          <p:nvPr>
            <p:ph idx="1"/>
          </p:nvPr>
        </p:nvSpPr>
        <p:spPr>
          <a:xfrm>
            <a:off x="467544" y="1124744"/>
            <a:ext cx="8229600" cy="4525963"/>
          </a:xfrm>
        </p:spPr>
        <p:txBody>
          <a:bodyPr>
            <a:normAutofit fontScale="25000" lnSpcReduction="20000"/>
          </a:bodyPr>
          <a:lstStyle/>
          <a:p>
            <a:pPr marL="914400" indent="-914400" algn="ctr">
              <a:buNone/>
            </a:pPr>
            <a:endParaRPr lang="ru-RU" sz="5100" dirty="0" smtClean="0">
              <a:solidFill>
                <a:srgbClr val="0000FF"/>
              </a:solidFill>
              <a:latin typeface="+mj-lt"/>
            </a:endParaRPr>
          </a:p>
          <a:p>
            <a:pPr marL="914400" indent="-914400" algn="ctr">
              <a:buNone/>
            </a:pPr>
            <a:endParaRPr lang="ru-RU" sz="5100" dirty="0" smtClean="0">
              <a:solidFill>
                <a:srgbClr val="0000FF"/>
              </a:solidFill>
              <a:latin typeface="+mj-lt"/>
            </a:endParaRPr>
          </a:p>
          <a:p>
            <a:pPr>
              <a:buNone/>
            </a:pPr>
            <a:r>
              <a:rPr lang="ru-RU" sz="12800" b="1" dirty="0" smtClean="0">
                <a:solidFill>
                  <a:srgbClr val="0000FF"/>
                </a:solidFill>
                <a:latin typeface="Times New Roman" pitchFamily="18" charset="0"/>
                <a:cs typeface="Times New Roman" pitchFamily="18" charset="0"/>
              </a:rPr>
              <a:t>13. </a:t>
            </a:r>
            <a:r>
              <a:rPr lang="ru-RU" sz="12800" b="1" dirty="0" smtClean="0">
                <a:solidFill>
                  <a:srgbClr val="0000FF"/>
                </a:solidFill>
                <a:latin typeface="Times New Roman" pitchFamily="18" charset="0"/>
                <a:cs typeface="Times New Roman" pitchFamily="18" charset="0"/>
              </a:rPr>
              <a:t>Запрещенное движение! </a:t>
            </a:r>
            <a:r>
              <a:rPr lang="ru-RU" sz="9600" b="1" dirty="0" smtClean="0">
                <a:solidFill>
                  <a:srgbClr val="0000FF"/>
                </a:solidFill>
                <a:latin typeface="Times New Roman" pitchFamily="18" charset="0"/>
                <a:cs typeface="Times New Roman" pitchFamily="18" charset="0"/>
              </a:rPr>
              <a:t>(для детей 5 -</a:t>
            </a:r>
            <a:r>
              <a:rPr lang="ru-RU" sz="9600" dirty="0" smtClean="0"/>
              <a:t> </a:t>
            </a:r>
            <a:r>
              <a:rPr lang="ru-RU" sz="9600" b="1" dirty="0" smtClean="0">
                <a:solidFill>
                  <a:srgbClr val="0000FF"/>
                </a:solidFill>
                <a:latin typeface="Times New Roman" pitchFamily="18" charset="0"/>
                <a:cs typeface="Times New Roman" pitchFamily="18" charset="0"/>
              </a:rPr>
              <a:t>6 лет</a:t>
            </a:r>
            <a:r>
              <a:rPr lang="ru-RU" sz="11200" b="1" dirty="0" smtClean="0">
                <a:solidFill>
                  <a:srgbClr val="0000FF"/>
                </a:solidFill>
                <a:latin typeface="Times New Roman" pitchFamily="18" charset="0"/>
                <a:cs typeface="Times New Roman" pitchFamily="18" charset="0"/>
              </a:rPr>
              <a:t>)</a:t>
            </a:r>
            <a:r>
              <a:rPr lang="ru-RU" sz="24000" dirty="0" smtClean="0"/>
              <a:t> </a:t>
            </a:r>
          </a:p>
          <a:p>
            <a:r>
              <a:rPr lang="ru-RU" sz="9600" dirty="0" smtClean="0">
                <a:latin typeface="Times New Roman" pitchFamily="18" charset="0"/>
                <a:cs typeface="Times New Roman" pitchFamily="18" charset="0"/>
              </a:rPr>
              <a:t>Дети стоят лицом к </a:t>
            </a:r>
            <a:r>
              <a:rPr lang="ru-RU" sz="9600" dirty="0" smtClean="0">
                <a:latin typeface="Times New Roman" pitchFamily="18" charset="0"/>
                <a:cs typeface="Times New Roman" pitchFamily="18" charset="0"/>
              </a:rPr>
              <a:t>ведущему, который показывает движения. Дети повторяют за ним.</a:t>
            </a:r>
            <a:endParaRPr lang="ru-RU" sz="9600" dirty="0" smtClean="0">
              <a:latin typeface="Times New Roman" pitchFamily="18" charset="0"/>
              <a:cs typeface="Times New Roman" pitchFamily="18" charset="0"/>
            </a:endParaRPr>
          </a:p>
          <a:p>
            <a:r>
              <a:rPr lang="ru-RU" sz="9600" dirty="0" smtClean="0">
                <a:latin typeface="Times New Roman" pitchFamily="18" charset="0"/>
                <a:cs typeface="Times New Roman" pitchFamily="18" charset="0"/>
              </a:rPr>
              <a:t>Затем выбирается одно движение, которое повторять запрещается. Тот, кто повторит запрещенное движение, выходит из игры.</a:t>
            </a: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для развития </a:t>
            </a:r>
            <a:r>
              <a:rPr lang="ru-RU" sz="2400" b="1" dirty="0" err="1" smtClean="0">
                <a:solidFill>
                  <a:srgbClr val="DF21AD"/>
                </a:solidFill>
                <a:latin typeface="Times New Roman" pitchFamily="18" charset="0"/>
                <a:cs typeface="Times New Roman" pitchFamily="18" charset="0"/>
              </a:rPr>
              <a:t>саморегуляции</a:t>
            </a:r>
            <a:r>
              <a:rPr lang="ru-RU" sz="2400" b="1" dirty="0" smtClean="0">
                <a:solidFill>
                  <a:srgbClr val="DF21AD"/>
                </a:solidFill>
                <a:latin typeface="+mn-lt"/>
                <a:cs typeface="Times New Roman" pitchFamily="18" charset="0"/>
              </a:rPr>
              <a:t>. </a:t>
            </a:r>
            <a:endParaRPr lang="ru-RU" sz="2400" b="1" dirty="0" smtClean="0">
              <a:solidFill>
                <a:srgbClr val="DF21AD"/>
              </a:solidFill>
              <a:latin typeface="+mn-lt"/>
              <a:cs typeface="Times New Roman" pitchFamily="18" charset="0"/>
            </a:endParaRP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14. </a:t>
            </a:r>
            <a:r>
              <a:rPr lang="ru-RU" sz="11200" b="1" dirty="0" smtClean="0">
                <a:solidFill>
                  <a:srgbClr val="0000FF"/>
                </a:solidFill>
                <a:latin typeface="Times New Roman" pitchFamily="18" charset="0"/>
                <a:cs typeface="Times New Roman" pitchFamily="18" charset="0"/>
              </a:rPr>
              <a:t>Заколдованный ребенок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9600" dirty="0" smtClean="0">
                <a:latin typeface="Times New Roman" pitchFamily="18" charset="0"/>
                <a:cs typeface="Times New Roman" pitchFamily="18" charset="0"/>
              </a:rPr>
              <a:t>Ребенка заколдовали. Он не может говорить. </a:t>
            </a:r>
          </a:p>
          <a:p>
            <a:pPr algn="ctr">
              <a:buNone/>
            </a:pPr>
            <a:r>
              <a:rPr lang="ru-RU" sz="9600" dirty="0" smtClean="0">
                <a:latin typeface="Times New Roman" pitchFamily="18" charset="0"/>
                <a:cs typeface="Times New Roman" pitchFamily="18" charset="0"/>
              </a:rPr>
              <a:t>На вопросы отвечает жестами. </a:t>
            </a:r>
          </a:p>
          <a:p>
            <a:pPr algn="ctr">
              <a:buNone/>
            </a:pPr>
            <a:r>
              <a:rPr lang="ru-RU" sz="9600" dirty="0" smtClean="0">
                <a:latin typeface="Times New Roman" pitchFamily="18" charset="0"/>
                <a:cs typeface="Times New Roman" pitchFamily="18" charset="0"/>
              </a:rPr>
              <a:t>Указательным пальцем он показывает различные предметы</a:t>
            </a:r>
          </a:p>
          <a:p>
            <a:pPr algn="ctr">
              <a:buNone/>
            </a:pPr>
            <a:r>
              <a:rPr lang="ru-RU" sz="9600" dirty="0" smtClean="0">
                <a:latin typeface="Times New Roman" pitchFamily="18" charset="0"/>
                <a:cs typeface="Times New Roman" pitchFamily="18" charset="0"/>
              </a:rPr>
              <a:t> и направления: шкаф, стол, внизу, вверху, там.</a:t>
            </a: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Игры на развитие </a:t>
            </a:r>
            <a:r>
              <a:rPr lang="ru-RU" sz="2400" b="1" dirty="0" err="1" smtClean="0">
                <a:solidFill>
                  <a:srgbClr val="DF21AD"/>
                </a:solidFill>
                <a:latin typeface="Times New Roman" pitchFamily="18" charset="0"/>
                <a:cs typeface="Times New Roman" pitchFamily="18" charset="0"/>
              </a:rPr>
              <a:t>слухомоторных</a:t>
            </a:r>
            <a:r>
              <a:rPr lang="ru-RU" sz="2400" b="1" dirty="0" smtClean="0">
                <a:solidFill>
                  <a:srgbClr val="DF21AD"/>
                </a:solidFill>
                <a:latin typeface="Times New Roman" pitchFamily="18" charset="0"/>
                <a:cs typeface="Times New Roman" pitchFamily="18" charset="0"/>
              </a:rPr>
              <a:t> </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координаций</a:t>
            </a:r>
            <a:r>
              <a:rPr lang="ru-RU" sz="2400" b="1" dirty="0" smtClean="0">
                <a:solidFill>
                  <a:srgbClr val="DF21AD"/>
                </a:solidFill>
                <a:latin typeface="+mn-lt"/>
                <a:cs typeface="Times New Roman" pitchFamily="18" charset="0"/>
              </a:rPr>
              <a:t>. </a:t>
            </a:r>
            <a:endParaRPr lang="ru-RU" sz="2400" b="1" dirty="0" smtClean="0">
              <a:solidFill>
                <a:srgbClr val="DF21AD"/>
              </a:solidFill>
              <a:latin typeface="+mn-lt"/>
              <a:cs typeface="Times New Roman" pitchFamily="18" charset="0"/>
            </a:endParaRP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15. </a:t>
            </a:r>
            <a:r>
              <a:rPr lang="ru-RU" sz="11200" b="1" dirty="0" smtClean="0">
                <a:solidFill>
                  <a:srgbClr val="0000FF"/>
                </a:solidFill>
                <a:latin typeface="Times New Roman" pitchFamily="18" charset="0"/>
                <a:cs typeface="Times New Roman" pitchFamily="18" charset="0"/>
              </a:rPr>
              <a:t>Сколько звуков.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9600" dirty="0" smtClean="0">
                <a:latin typeface="Times New Roman" pitchFamily="18" charset="0"/>
                <a:cs typeface="Times New Roman" pitchFamily="18" charset="0"/>
              </a:rPr>
              <a:t>Ведущий стучит несколько раз карандашом по столу. </a:t>
            </a:r>
          </a:p>
          <a:p>
            <a:pPr algn="ctr">
              <a:buNone/>
            </a:pPr>
            <a:r>
              <a:rPr lang="ru-RU" sz="9600" dirty="0" smtClean="0">
                <a:latin typeface="Times New Roman" pitchFamily="18" charset="0"/>
                <a:cs typeface="Times New Roman" pitchFamily="18" charset="0"/>
              </a:rPr>
              <a:t>       Ребенок должен показать на пальцах, сколько прозвучало</a:t>
            </a:r>
          </a:p>
          <a:p>
            <a:pPr algn="ctr">
              <a:buNone/>
            </a:pPr>
            <a:r>
              <a:rPr lang="ru-RU" sz="9600" dirty="0" smtClean="0">
                <a:latin typeface="Times New Roman" pitchFamily="18" charset="0"/>
                <a:cs typeface="Times New Roman" pitchFamily="18" charset="0"/>
              </a:rPr>
              <a:t> ударов.</a:t>
            </a:r>
            <a:endParaRPr lang="ru-RU" sz="320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Игры на развитие </a:t>
            </a:r>
            <a:r>
              <a:rPr lang="ru-RU" sz="2400" b="1" dirty="0" err="1" smtClean="0">
                <a:solidFill>
                  <a:srgbClr val="DF21AD"/>
                </a:solidFill>
                <a:latin typeface="Times New Roman" pitchFamily="18" charset="0"/>
                <a:cs typeface="Times New Roman" pitchFamily="18" charset="0"/>
              </a:rPr>
              <a:t>саморегуляции</a:t>
            </a:r>
            <a:r>
              <a:rPr lang="ru-RU" sz="2400" b="1" dirty="0" smtClean="0">
                <a:solidFill>
                  <a:srgbClr val="DF21AD"/>
                </a:solidFill>
                <a:latin typeface="+mn-lt"/>
                <a:cs typeface="Times New Roman" pitchFamily="18" charset="0"/>
              </a:rPr>
              <a:t>. </a:t>
            </a:r>
            <a:endParaRPr lang="ru-RU" sz="2400" b="1" dirty="0" smtClean="0">
              <a:solidFill>
                <a:srgbClr val="DF21AD"/>
              </a:solidFill>
              <a:latin typeface="+mn-lt"/>
              <a:cs typeface="Times New Roman" pitchFamily="18" charset="0"/>
            </a:endParaRP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16. </a:t>
            </a:r>
            <a:r>
              <a:rPr lang="ru-RU" sz="11200" b="1" dirty="0" smtClean="0">
                <a:solidFill>
                  <a:srgbClr val="0000FF"/>
                </a:solidFill>
                <a:latin typeface="Times New Roman" pitchFamily="18" charset="0"/>
                <a:cs typeface="Times New Roman" pitchFamily="18" charset="0"/>
              </a:rPr>
              <a:t>Вот он какой! </a:t>
            </a:r>
            <a:r>
              <a:rPr lang="ru-RU" sz="9600" b="1" dirty="0" smtClean="0">
                <a:solidFill>
                  <a:srgbClr val="0000FF"/>
                </a:solidFill>
                <a:latin typeface="Times New Roman" pitchFamily="18" charset="0"/>
                <a:cs typeface="Times New Roman" pitchFamily="18" charset="0"/>
              </a:rPr>
              <a:t>(для детей 5 -6 лет</a:t>
            </a:r>
            <a:r>
              <a:rPr lang="ru-RU" sz="11200" b="1" dirty="0" smtClean="0">
                <a:solidFill>
                  <a:srgbClr val="0000FF"/>
                </a:solidFill>
                <a:latin typeface="Times New Roman" pitchFamily="18" charset="0"/>
                <a:cs typeface="Times New Roman" pitchFamily="18" charset="0"/>
              </a:rPr>
              <a:t>)</a:t>
            </a: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latin typeface="Times New Roman" pitchFamily="18" charset="0"/>
                <a:cs typeface="Times New Roman" pitchFamily="18" charset="0"/>
              </a:rPr>
              <a:t>              Ребенок должен без слов рассказать о размерах и форме хорошо известных ему предметов. </a:t>
            </a:r>
          </a:p>
          <a:p>
            <a:pPr>
              <a:buNone/>
            </a:pPr>
            <a:r>
              <a:rPr lang="ru-RU" sz="9600" dirty="0" smtClean="0">
                <a:latin typeface="Times New Roman" pitchFamily="18" charset="0"/>
                <a:cs typeface="Times New Roman" pitchFamily="18" charset="0"/>
              </a:rPr>
              <a:t>              С помощью жестов он характеризует предмет: </a:t>
            </a:r>
          </a:p>
          <a:p>
            <a:pPr algn="ctr">
              <a:buNone/>
            </a:pPr>
            <a:r>
              <a:rPr lang="ru-RU" sz="9600" dirty="0" smtClean="0">
                <a:latin typeface="Times New Roman" pitchFamily="18" charset="0"/>
                <a:cs typeface="Times New Roman" pitchFamily="18" charset="0"/>
              </a:rPr>
              <a:t>маленький, большой, заостренный, крупный, круглый, </a:t>
            </a:r>
          </a:p>
          <a:p>
            <a:pPr algn="ctr">
              <a:buNone/>
            </a:pPr>
            <a:r>
              <a:rPr lang="ru-RU" sz="9600" dirty="0" smtClean="0">
                <a:latin typeface="Times New Roman" pitchFamily="18" charset="0"/>
                <a:cs typeface="Times New Roman" pitchFamily="18" charset="0"/>
              </a:rPr>
              <a:t>четырехугольный, мелкий, длинный, короткий.</a:t>
            </a:r>
          </a:p>
          <a:p>
            <a:pPr algn="ctr">
              <a:buNone/>
            </a:pP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Игры на развитие </a:t>
            </a:r>
            <a:r>
              <a:rPr lang="ru-RU" sz="2400" b="1" dirty="0" err="1" smtClean="0">
                <a:solidFill>
                  <a:srgbClr val="DF21AD"/>
                </a:solidFill>
                <a:latin typeface="Times New Roman" pitchFamily="18" charset="0"/>
                <a:cs typeface="Times New Roman" pitchFamily="18" charset="0"/>
              </a:rPr>
              <a:t>саморегуляции</a:t>
            </a:r>
            <a:r>
              <a:rPr lang="ru-RU" sz="2400" b="1" dirty="0" smtClean="0">
                <a:solidFill>
                  <a:srgbClr val="DF21AD"/>
                </a:solidFill>
                <a:latin typeface="+mn-lt"/>
                <a:cs typeface="Times New Roman" pitchFamily="18" charset="0"/>
              </a:rPr>
              <a:t>. </a:t>
            </a:r>
            <a:endParaRPr lang="ru-RU" sz="2400" b="1" dirty="0" smtClean="0">
              <a:solidFill>
                <a:srgbClr val="DF21AD"/>
              </a:solidFill>
              <a:latin typeface="+mn-lt"/>
              <a:cs typeface="Times New Roman" pitchFamily="18" charset="0"/>
            </a:endParaRPr>
          </a:p>
        </p:txBody>
      </p:sp>
      <p:sp>
        <p:nvSpPr>
          <p:cNvPr id="3076" name="Содержимое 2"/>
          <p:cNvSpPr>
            <a:spLocks noGrp="1"/>
          </p:cNvSpPr>
          <p:nvPr>
            <p:ph idx="1"/>
          </p:nvPr>
        </p:nvSpPr>
        <p:spPr>
          <a:xfrm>
            <a:off x="395536" y="1556792"/>
            <a:ext cx="8229600" cy="4525963"/>
          </a:xfrm>
        </p:spPr>
        <p:txBody>
          <a:bodyPr>
            <a:normAutofit fontScale="25000" lnSpcReduction="20000"/>
          </a:bodyPr>
          <a:lstStyle/>
          <a:p>
            <a:pPr algn="ctr">
              <a:buNone/>
            </a:pPr>
            <a:endParaRPr lang="ru-RU" sz="11200" b="1" dirty="0" smtClean="0">
              <a:solidFill>
                <a:srgbClr val="0000FF"/>
              </a:solidFill>
              <a:latin typeface="Times New Roman" pitchFamily="18" charset="0"/>
              <a:cs typeface="Times New Roman" pitchFamily="18" charset="0"/>
            </a:endParaRPr>
          </a:p>
          <a:p>
            <a:pPr algn="ctr">
              <a:buNone/>
            </a:pPr>
            <a:r>
              <a:rPr lang="ru-RU" sz="11200" b="1" dirty="0" smtClean="0">
                <a:solidFill>
                  <a:srgbClr val="0000FF"/>
                </a:solidFill>
                <a:latin typeface="Times New Roman" pitchFamily="18" charset="0"/>
                <a:cs typeface="Times New Roman" pitchFamily="18" charset="0"/>
              </a:rPr>
              <a:t>17. </a:t>
            </a:r>
            <a:r>
              <a:rPr lang="ru-RU" sz="11200" b="1" dirty="0" smtClean="0">
                <a:solidFill>
                  <a:srgbClr val="0000FF"/>
                </a:solidFill>
                <a:latin typeface="Times New Roman" pitchFamily="18" charset="0"/>
                <a:cs typeface="Times New Roman" pitchFamily="18" charset="0"/>
              </a:rPr>
              <a:t>Тише! </a:t>
            </a:r>
            <a:r>
              <a:rPr lang="ru-RU" sz="9600" b="1" dirty="0" smtClean="0">
                <a:solidFill>
                  <a:srgbClr val="0000FF"/>
                </a:solidFill>
                <a:latin typeface="Times New Roman" pitchFamily="18" charset="0"/>
                <a:cs typeface="Times New Roman" pitchFamily="18" charset="0"/>
              </a:rPr>
              <a:t>(для детей 3 -4 лет</a:t>
            </a:r>
            <a:r>
              <a:rPr lang="ru-RU" sz="11200" b="1" dirty="0" smtClean="0">
                <a:solidFill>
                  <a:srgbClr val="0000FF"/>
                </a:solidFill>
                <a:latin typeface="Times New Roman" pitchFamily="18" charset="0"/>
                <a:cs typeface="Times New Roman" pitchFamily="18" charset="0"/>
              </a:rPr>
              <a:t>)</a:t>
            </a:r>
          </a:p>
          <a:p>
            <a:pPr>
              <a:buNone/>
            </a:pPr>
            <a:r>
              <a:rPr lang="ru-RU" sz="9600" dirty="0" smtClean="0">
                <a:latin typeface="Times New Roman" pitchFamily="18" charset="0"/>
                <a:cs typeface="Times New Roman" pitchFamily="18" charset="0"/>
              </a:rPr>
              <a:t>             Два мышонка должны перейти дорогу, на которой спит котенок. Они то идут на носочках, то </a:t>
            </a:r>
            <a:r>
              <a:rPr lang="ru-RU" sz="9600" dirty="0" smtClean="0">
                <a:latin typeface="Times New Roman" pitchFamily="18" charset="0"/>
                <a:cs typeface="Times New Roman" pitchFamily="18" charset="0"/>
              </a:rPr>
              <a:t>останавливаются, встают на полную стопу </a:t>
            </a:r>
            <a:r>
              <a:rPr lang="ru-RU" sz="9600" dirty="0" smtClean="0">
                <a:latin typeface="Times New Roman" pitchFamily="18" charset="0"/>
                <a:cs typeface="Times New Roman" pitchFamily="18" charset="0"/>
              </a:rPr>
              <a:t>и знаками показывают друг другу: «Тише!».</a:t>
            </a:r>
          </a:p>
          <a:p>
            <a:pPr>
              <a:buNone/>
            </a:pPr>
            <a:r>
              <a:rPr lang="ru-RU" sz="9600" dirty="0" smtClean="0">
                <a:latin typeface="Times New Roman" pitchFamily="18" charset="0"/>
                <a:cs typeface="Times New Roman" pitchFamily="18" charset="0"/>
              </a:rPr>
              <a:t>	Выразительные </a:t>
            </a:r>
            <a:r>
              <a:rPr lang="ru-RU" sz="9600" dirty="0" smtClean="0">
                <a:latin typeface="Times New Roman" pitchFamily="18" charset="0"/>
                <a:cs typeface="Times New Roman" pitchFamily="18" charset="0"/>
              </a:rPr>
              <a:t>движения: шею вытянуть вперед, указательный палец приставить к сжатым губам, брови поднять вверх.</a:t>
            </a:r>
            <a:r>
              <a:rPr lang="ru-RU" sz="2800" dirty="0" smtClean="0">
                <a:latin typeface="Times New Roman" pitchFamily="18" charset="0"/>
                <a:cs typeface="Times New Roman" pitchFamily="18" charset="0"/>
              </a:rPr>
              <a:t>	</a:t>
            </a:r>
          </a:p>
          <a:p>
            <a:pPr algn="ctr">
              <a:buNone/>
            </a:pPr>
            <a:endParaRPr lang="ru-RU" sz="11200" b="1" dirty="0" smtClean="0">
              <a:solidFill>
                <a:srgbClr val="0000FF"/>
              </a:solidFill>
              <a:latin typeface="Times New Roman" pitchFamily="18" charset="0"/>
              <a:cs typeface="Times New Roman" pitchFamily="18" charset="0"/>
            </a:endParaRPr>
          </a:p>
          <a:p>
            <a:pPr algn="ctr">
              <a:buNone/>
            </a:pPr>
            <a:endParaRPr lang="ru-RU" sz="11200" b="1" dirty="0" smtClean="0">
              <a:solidFill>
                <a:srgbClr val="0000FF"/>
              </a:solidFill>
              <a:latin typeface="Times New Roman" pitchFamily="18" charset="0"/>
              <a:cs typeface="Times New Roman" pitchFamily="18" charset="0"/>
            </a:endParaRPr>
          </a:p>
          <a:p>
            <a:pPr>
              <a:buNone/>
            </a:pPr>
            <a:r>
              <a:rPr lang="ru-RU" sz="9600" dirty="0" smtClean="0"/>
              <a:t>              </a:t>
            </a:r>
            <a:endParaRPr lang="ru-RU" sz="11200" b="1" dirty="0" smtClean="0">
              <a:solidFill>
                <a:srgbClr val="0000FF"/>
              </a:solidFill>
              <a:latin typeface="Times New Roman" pitchFamily="18" charset="0"/>
              <a:cs typeface="Times New Roman" pitchFamily="18" charset="0"/>
            </a:endParaRPr>
          </a:p>
          <a:p>
            <a:pPr>
              <a:buNone/>
            </a:pPr>
            <a:endParaRPr lang="ru-RU" sz="95600" dirty="0" smtClean="0"/>
          </a:p>
          <a:p>
            <a:pPr>
              <a:buNone/>
            </a:pPr>
            <a:r>
              <a:rPr lang="ru-RU" sz="9600" dirty="0" smtClean="0">
                <a:latin typeface="Times New Roman" pitchFamily="18" charset="0"/>
                <a:cs typeface="Times New Roman" pitchFamily="18" charset="0"/>
              </a:rPr>
              <a:t>         </a:t>
            </a:r>
            <a:endParaRPr lang="ru-RU" sz="32000" dirty="0" smtClean="0"/>
          </a:p>
          <a:p>
            <a:pPr>
              <a:buNone/>
            </a:pPr>
            <a:endParaRPr lang="ru-RU" sz="9600" dirty="0" smtClean="0">
              <a:latin typeface="Times New Roman" pitchFamily="18" charset="0"/>
              <a:cs typeface="Times New Roman" pitchFamily="18" charset="0"/>
            </a:endParaRPr>
          </a:p>
          <a:p>
            <a:pPr>
              <a:buNone/>
            </a:pPr>
            <a:endParaRPr lang="ru-RU" sz="14400" dirty="0" smtClean="0"/>
          </a:p>
          <a:p>
            <a:pPr algn="ctr">
              <a:buNone/>
            </a:pPr>
            <a:endParaRPr lang="ru-RU" sz="6600" dirty="0" smtClean="0"/>
          </a:p>
          <a:p>
            <a:pPr algn="ctr">
              <a:buNone/>
            </a:pPr>
            <a:endParaRPr lang="ru-RU" sz="9000" b="1" dirty="0" smtClean="0">
              <a:solidFill>
                <a:srgbClr val="0000FF"/>
              </a:solidFill>
              <a:latin typeface="Times New Roman" pitchFamily="18" charset="0"/>
              <a:cs typeface="Times New Roman" pitchFamily="18" charset="0"/>
            </a:endParaRPr>
          </a:p>
          <a:p>
            <a:pPr>
              <a:buNone/>
            </a:pPr>
            <a:r>
              <a:rPr lang="ru-RU" sz="6000" dirty="0" smtClean="0">
                <a:latin typeface="Times New Roman" pitchFamily="18" charset="0"/>
                <a:cs typeface="Times New Roman" pitchFamily="18" charset="0"/>
              </a:rPr>
              <a:t>    </a:t>
            </a:r>
            <a:endParaRPr lang="ru-RU" sz="5100" dirty="0" smtClean="0">
              <a:latin typeface="Times New Roman" pitchFamily="18" charset="0"/>
              <a:cs typeface="Times New Roman" pitchFamily="18" charset="0"/>
            </a:endParaRPr>
          </a:p>
          <a:p>
            <a:pPr>
              <a:buNone/>
            </a:pPr>
            <a:endParaRPr lang="ru-RU" sz="6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67544" y="476672"/>
            <a:ext cx="8229600" cy="1143000"/>
          </a:xfrm>
        </p:spPr>
        <p:txBody>
          <a:bodyPr>
            <a:normAutofit/>
          </a:bodyPr>
          <a:lstStyle/>
          <a:p>
            <a:r>
              <a:rPr lang="ru-RU" sz="2400" b="1" dirty="0" smtClean="0">
                <a:solidFill>
                  <a:srgbClr val="DF21AD"/>
                </a:solidFill>
                <a:latin typeface="Times New Roman" pitchFamily="18" charset="0"/>
                <a:cs typeface="Times New Roman" pitchFamily="18" charset="0"/>
              </a:rPr>
              <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340768"/>
            <a:ext cx="8229600" cy="4525963"/>
          </a:xfrm>
        </p:spPr>
        <p:txBody>
          <a:bodyPr>
            <a:normAutofit fontScale="77500" lnSpcReduction="20000"/>
          </a:bodyPr>
          <a:lstStyle/>
          <a:p>
            <a:pPr marL="914400" indent="-914400" algn="ctr">
              <a:buAutoNum type="arabicPeriod"/>
            </a:pPr>
            <a:endParaRPr lang="ru-RU" sz="5100" dirty="0" smtClean="0">
              <a:solidFill>
                <a:srgbClr val="0000FF"/>
              </a:solidFill>
              <a:latin typeface="Times New Roman" pitchFamily="18" charset="0"/>
              <a:cs typeface="Times New Roman" pitchFamily="18" charset="0"/>
            </a:endParaRPr>
          </a:p>
          <a:p>
            <a:pPr marL="914400" indent="-914400" algn="ctr">
              <a:buNone/>
            </a:pPr>
            <a:r>
              <a:rPr lang="ru-RU" sz="4600" b="1" dirty="0" smtClean="0">
                <a:solidFill>
                  <a:srgbClr val="0000FF"/>
                </a:solidFill>
                <a:latin typeface="Times New Roman" pitchFamily="18" charset="0"/>
                <a:cs typeface="Times New Roman" pitchFamily="18" charset="0"/>
              </a:rPr>
              <a:t>1. Что слышно?</a:t>
            </a:r>
          </a:p>
          <a:p>
            <a:pPr algn="just"/>
            <a:r>
              <a:rPr lang="ru-RU" sz="2900" dirty="0" smtClean="0">
                <a:latin typeface="Times New Roman"/>
                <a:ea typeface="Times New Roman"/>
              </a:rPr>
              <a:t>1-й вариант (для детей 5 — 6 лет): </a:t>
            </a:r>
          </a:p>
          <a:p>
            <a:pPr algn="just">
              <a:buNone/>
            </a:pPr>
            <a:r>
              <a:rPr lang="ru-RU" sz="2900" dirty="0" smtClean="0">
                <a:latin typeface="Times New Roman"/>
                <a:ea typeface="Times New Roman"/>
              </a:rPr>
              <a:t>     Ведущий предлагает детям послушать и запомнить то, что происходит за дверью. Затем он просит рассказать, что они слышали.</a:t>
            </a:r>
          </a:p>
          <a:p>
            <a:pPr algn="just"/>
            <a:r>
              <a:rPr lang="ru-RU" sz="2900" dirty="0" smtClean="0">
                <a:latin typeface="Times New Roman"/>
                <a:ea typeface="Times New Roman"/>
              </a:rPr>
              <a:t>2-й вариант (дли детей 7 — 8 лет): </a:t>
            </a:r>
          </a:p>
          <a:p>
            <a:pPr algn="just">
              <a:buNone/>
            </a:pPr>
            <a:r>
              <a:rPr lang="ru-RU" sz="2900" dirty="0" smtClean="0">
                <a:latin typeface="Times New Roman"/>
                <a:ea typeface="Times New Roman"/>
              </a:rPr>
              <a:t>     По сигналу ведущего внимание детей обращается с двери на окно, с окна на дверь. Затем каждый ребенок должен рассказать, что где происходило.               </a:t>
            </a:r>
          </a:p>
          <a:p>
            <a:pPr>
              <a:buNone/>
            </a:pPr>
            <a:endParaRPr lang="ru-RU" dirty="0" smtClean="0">
              <a:solidFill>
                <a:srgbClr val="0000FF"/>
              </a:solidFill>
              <a:latin typeface="Monotype Corsiva" pitchFamily="66" charset="0"/>
            </a:endParaRPr>
          </a:p>
          <a:p>
            <a:pPr>
              <a:buFont typeface="Arial" charset="0"/>
              <a:buNone/>
            </a:pPr>
            <a:r>
              <a:rPr lang="ru-RU" dirty="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67544" y="548680"/>
            <a:ext cx="8229600" cy="1143000"/>
          </a:xfrm>
        </p:spPr>
        <p:txBody>
          <a:bodyPr>
            <a:normAutofit/>
          </a:bodyPr>
          <a:lstStyle/>
          <a:p>
            <a:r>
              <a:rPr lang="ru-RU" sz="2400" b="1" dirty="0" smtClean="0">
                <a:solidFill>
                  <a:srgbClr val="DF21AD"/>
                </a:solidFill>
                <a:latin typeface="Times New Roman" pitchFamily="18" charset="0"/>
                <a:cs typeface="Times New Roman" pitchFamily="18" charset="0"/>
              </a:rPr>
              <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340768"/>
            <a:ext cx="8229600" cy="4525963"/>
          </a:xfrm>
        </p:spPr>
        <p:txBody>
          <a:bodyPr>
            <a:normAutofit fontScale="85000" lnSpcReduction="10000"/>
          </a:bodyPr>
          <a:lstStyle/>
          <a:p>
            <a:pPr marL="914400" indent="-914400" algn="ctr">
              <a:buAutoNum type="arabicPeriod"/>
            </a:pPr>
            <a:endParaRPr lang="ru-RU" sz="5100" dirty="0" smtClean="0">
              <a:solidFill>
                <a:srgbClr val="0000FF"/>
              </a:solidFill>
              <a:latin typeface="+mj-lt"/>
            </a:endParaRPr>
          </a:p>
          <a:p>
            <a:pPr marL="914400" indent="-914400" algn="ctr">
              <a:buNone/>
            </a:pPr>
            <a:r>
              <a:rPr lang="ru-RU" sz="4200" b="1" dirty="0" smtClean="0">
                <a:solidFill>
                  <a:srgbClr val="0000FF"/>
                </a:solidFill>
                <a:latin typeface="Times New Roman" pitchFamily="18" charset="0"/>
                <a:cs typeface="Times New Roman" pitchFamily="18" charset="0"/>
              </a:rPr>
              <a:t>2.  Будь внимателен! </a:t>
            </a:r>
            <a:r>
              <a:rPr lang="ru-RU" sz="3000" b="1" dirty="0" smtClean="0">
                <a:solidFill>
                  <a:srgbClr val="0000FF"/>
                </a:solidFill>
                <a:latin typeface="Times New Roman" pitchFamily="18" charset="0"/>
                <a:cs typeface="Times New Roman" pitchFamily="18" charset="0"/>
              </a:rPr>
              <a:t>(для детей 4-5 лет)</a:t>
            </a:r>
          </a:p>
          <a:p>
            <a:pPr>
              <a:buNone/>
            </a:pPr>
            <a:r>
              <a:rPr lang="ru-RU" dirty="0" smtClean="0"/>
              <a:t>          </a:t>
            </a:r>
            <a:r>
              <a:rPr lang="ru-RU" sz="2600" dirty="0" smtClean="0"/>
              <a:t> </a:t>
            </a:r>
            <a:r>
              <a:rPr lang="ru-RU" sz="2600" dirty="0" smtClean="0">
                <a:latin typeface="Times New Roman" pitchFamily="18" charset="0"/>
                <a:cs typeface="Times New Roman" pitchFamily="18" charset="0"/>
              </a:rPr>
              <a:t>Дети шагают под </a:t>
            </a:r>
            <a:r>
              <a:rPr lang="ru-RU" sz="2600" dirty="0" smtClean="0">
                <a:latin typeface="Times New Roman" pitchFamily="18" charset="0"/>
                <a:cs typeface="Times New Roman" pitchFamily="18" charset="0"/>
              </a:rPr>
              <a:t>музыку</a:t>
            </a:r>
            <a:r>
              <a:rPr lang="ru-RU" sz="2600" dirty="0" smtClean="0">
                <a:latin typeface="Times New Roman" pitchFamily="18" charset="0"/>
                <a:cs typeface="Times New Roman" pitchFamily="18" charset="0"/>
              </a:rPr>
              <a:t>. </a:t>
            </a:r>
            <a:endParaRPr lang="ru-RU" sz="2600" dirty="0" smtClean="0">
              <a:latin typeface="Times New Roman" pitchFamily="18" charset="0"/>
              <a:cs typeface="Times New Roman" pitchFamily="18" charset="0"/>
            </a:endParaRPr>
          </a:p>
          <a:p>
            <a:pPr>
              <a:buNone/>
            </a:pPr>
            <a:r>
              <a:rPr lang="ru-RU" sz="2600" dirty="0" smtClean="0">
                <a:latin typeface="Times New Roman" pitchFamily="18" charset="0"/>
                <a:cs typeface="Times New Roman" pitchFamily="18" charset="0"/>
              </a:rPr>
              <a:t>            Затем на слово «Зайчики», произнесенное ведущим, дети </a:t>
            </a:r>
          </a:p>
          <a:p>
            <a:pPr>
              <a:buNone/>
            </a:pPr>
            <a:r>
              <a:rPr lang="ru-RU" sz="2600" dirty="0" smtClean="0">
                <a:latin typeface="Times New Roman" pitchFamily="18" charset="0"/>
                <a:cs typeface="Times New Roman" pitchFamily="18" charset="0"/>
              </a:rPr>
              <a:t>     должны начать прыгать, на слово «лошадки» — как бы </a:t>
            </a:r>
          </a:p>
          <a:p>
            <a:pPr>
              <a:buNone/>
            </a:pPr>
            <a:r>
              <a:rPr lang="ru-RU" sz="2600" dirty="0" smtClean="0">
                <a:latin typeface="Times New Roman" pitchFamily="18" charset="0"/>
                <a:cs typeface="Times New Roman" pitchFamily="18" charset="0"/>
              </a:rPr>
              <a:t>     ударять «копытом» об пол, «раки» — пятиться, «птицы» -</a:t>
            </a:r>
          </a:p>
          <a:p>
            <a:pPr>
              <a:buNone/>
            </a:pPr>
            <a:r>
              <a:rPr lang="ru-RU" sz="2600" dirty="0" smtClean="0">
                <a:latin typeface="Times New Roman" pitchFamily="18" charset="0"/>
                <a:cs typeface="Times New Roman" pitchFamily="18" charset="0"/>
              </a:rPr>
              <a:t>     бегать, раскинув руки в стороны, «аист» — стоять на </a:t>
            </a:r>
          </a:p>
          <a:p>
            <a:pPr>
              <a:buNone/>
            </a:pPr>
            <a:r>
              <a:rPr lang="ru-RU" sz="2600" dirty="0" smtClean="0">
                <a:latin typeface="Times New Roman" pitchFamily="18" charset="0"/>
                <a:cs typeface="Times New Roman" pitchFamily="18" charset="0"/>
              </a:rPr>
              <a:t>     одной ноге.</a:t>
            </a:r>
            <a:endParaRPr lang="ru-RU" sz="3000" dirty="0" smtClean="0">
              <a:latin typeface="Times New Roman" pitchFamily="18" charset="0"/>
              <a:cs typeface="Times New Roman" pitchFamily="18" charset="0"/>
            </a:endParaRPr>
          </a:p>
          <a:p>
            <a:pPr>
              <a:buNone/>
            </a:pPr>
            <a:endParaRPr lang="ru-RU" dirty="0" smtClean="0">
              <a:solidFill>
                <a:srgbClr val="0000FF"/>
              </a:solidFill>
              <a:latin typeface="Monotype Corsiva" pitchFamily="66" charset="0"/>
            </a:endParaRPr>
          </a:p>
          <a:p>
            <a:pPr>
              <a:buFont typeface="Arial" charset="0"/>
              <a:buNone/>
            </a:pPr>
            <a:r>
              <a:rPr lang="ru-RU" dirty="0" smtClean="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340768"/>
            <a:ext cx="8229600" cy="4525963"/>
          </a:xfrm>
        </p:spPr>
        <p:txBody>
          <a:bodyPr>
            <a:normAutofit fontScale="77500" lnSpcReduction="20000"/>
          </a:bodyPr>
          <a:lstStyle/>
          <a:p>
            <a:pPr marL="914400" indent="-914400" algn="ctr">
              <a:buNone/>
            </a:pPr>
            <a:endParaRPr lang="ru-RU" sz="5100" dirty="0" smtClean="0">
              <a:solidFill>
                <a:srgbClr val="0000FF"/>
              </a:solidFill>
              <a:latin typeface="+mj-lt"/>
            </a:endParaRPr>
          </a:p>
          <a:p>
            <a:pPr marL="914400" indent="-914400" algn="ctr">
              <a:buNone/>
            </a:pPr>
            <a:r>
              <a:rPr lang="ru-RU" sz="4200" b="1" dirty="0" smtClean="0">
                <a:solidFill>
                  <a:srgbClr val="0000FF"/>
                </a:solidFill>
                <a:latin typeface="Times New Roman" pitchFamily="18" charset="0"/>
                <a:cs typeface="Times New Roman" pitchFamily="18" charset="0"/>
              </a:rPr>
              <a:t>3. </a:t>
            </a:r>
            <a:r>
              <a:rPr lang="ru-RU" sz="4200" b="1" dirty="0" smtClean="0">
                <a:solidFill>
                  <a:srgbClr val="0000FF"/>
                </a:solidFill>
                <a:latin typeface="Times New Roman" pitchFamily="18" charset="0"/>
                <a:cs typeface="Times New Roman" pitchFamily="18" charset="0"/>
              </a:rPr>
              <a:t>Слушай</a:t>
            </a:r>
            <a:r>
              <a:rPr lang="ru-RU" sz="4600" b="1" dirty="0" smtClean="0">
                <a:solidFill>
                  <a:srgbClr val="0000FF"/>
                </a:solidFill>
                <a:latin typeface="Times New Roman" pitchFamily="18" charset="0"/>
                <a:cs typeface="Times New Roman" pitchFamily="18" charset="0"/>
              </a:rPr>
              <a:t> хлопки</a:t>
            </a:r>
            <a:r>
              <a:rPr lang="ru-RU" sz="3600" b="1" dirty="0" smtClean="0">
                <a:solidFill>
                  <a:srgbClr val="0000FF"/>
                </a:solidFill>
                <a:latin typeface="Times New Roman" pitchFamily="18" charset="0"/>
                <a:cs typeface="Times New Roman" pitchFamily="18" charset="0"/>
              </a:rPr>
              <a:t>!  (для детей 5-6 лет)</a:t>
            </a:r>
          </a:p>
          <a:p>
            <a:pPr>
              <a:buNone/>
            </a:pPr>
            <a:r>
              <a:rPr lang="ru-RU" sz="3300" dirty="0" smtClean="0">
                <a:latin typeface="Times New Roman"/>
                <a:ea typeface="Times New Roman"/>
              </a:rPr>
              <a:t>   </a:t>
            </a:r>
            <a:r>
              <a:rPr lang="ru-RU" sz="2800" dirty="0" smtClean="0">
                <a:latin typeface="Times New Roman"/>
                <a:ea typeface="Times New Roman"/>
              </a:rPr>
              <a:t>       Играющие идут по кругу. </a:t>
            </a:r>
          </a:p>
          <a:p>
            <a:pPr>
              <a:buNone/>
            </a:pPr>
            <a:r>
              <a:rPr lang="ru-RU" sz="2800" dirty="0" smtClean="0">
                <a:latin typeface="Times New Roman"/>
                <a:ea typeface="Times New Roman"/>
              </a:rPr>
              <a:t>           Когда ведущий хлопнет в ладоши 1 раз, дети должны   остановиться и принять позу аиста (стоять на одной ноге, руки в стороны). </a:t>
            </a:r>
          </a:p>
          <a:p>
            <a:pPr>
              <a:buNone/>
            </a:pPr>
            <a:r>
              <a:rPr lang="ru-RU" sz="2800" dirty="0" smtClean="0">
                <a:latin typeface="Times New Roman"/>
                <a:ea typeface="Times New Roman"/>
              </a:rPr>
              <a:t>           Если ведущий хлопнет два раза, играющие принимают позу лягушки (присесть, пятки вместе, носки и колени в стороны, руки между ногами на полу). </a:t>
            </a:r>
          </a:p>
          <a:p>
            <a:pPr>
              <a:buNone/>
            </a:pPr>
            <a:r>
              <a:rPr lang="ru-RU" sz="2800" dirty="0" smtClean="0">
                <a:latin typeface="Times New Roman"/>
                <a:ea typeface="Times New Roman"/>
              </a:rPr>
              <a:t>           На три хлопка играющие возобновляют ходьбу.</a:t>
            </a:r>
            <a:endParaRPr lang="ru-RU" sz="3300" dirty="0" smtClean="0">
              <a:latin typeface="Times New Roman"/>
              <a:ea typeface="Times New Roman"/>
            </a:endParaRPr>
          </a:p>
          <a:p>
            <a:pPr>
              <a:buNone/>
            </a:pPr>
            <a:endParaRPr lang="ru-RU" dirty="0" smtClean="0">
              <a:solidFill>
                <a:srgbClr val="0000FF"/>
              </a:solidFill>
              <a:latin typeface="Monotype Corsiva" pitchFamily="66" charset="0"/>
            </a:endParaRPr>
          </a:p>
          <a:p>
            <a:pPr>
              <a:buFont typeface="Arial" charset="0"/>
              <a:buNone/>
            </a:pPr>
            <a:r>
              <a:rPr lang="ru-RU" dirty="0"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Раздел 1.</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внимания</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539552" y="692696"/>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4</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Четыре стихии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6 -7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3100" dirty="0" smtClean="0">
              <a:solidFill>
                <a:srgbClr val="0000FF"/>
              </a:solidFill>
              <a:latin typeface="Times New Roman" pitchFamily="18" charset="0"/>
              <a:cs typeface="Times New Roman" pitchFamily="18" charset="0"/>
            </a:endParaRPr>
          </a:p>
          <a:p>
            <a:pPr>
              <a:buNone/>
            </a:pPr>
            <a:r>
              <a:rPr lang="ru-RU" dirty="0" smtClean="0"/>
              <a:t>    </a:t>
            </a:r>
            <a:r>
              <a:rPr lang="ru-RU" sz="2400" dirty="0" smtClean="0">
                <a:latin typeface="Times New Roman" pitchFamily="18" charset="0"/>
                <a:cs typeface="Times New Roman" pitchFamily="18" charset="0"/>
              </a:rPr>
              <a:t>Играющие сидят по кругу. Ведущий договаривается с ними, что, если он скажет слово «земля», все должны опустить руки вниз, если слово «вода» — вытянуть руки вперед, слово «воздух»—поднять руки вверх, слово «огонь» - произвести вращение руками в лучезапястных и локтевых суставах. Кто ошибается, считается проигравшим.</a:t>
            </a:r>
            <a:endParaRPr lang="ru-RU"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Игры на развитие </a:t>
            </a:r>
            <a:r>
              <a:rPr lang="ru-RU" sz="2400" b="1" dirty="0" err="1" smtClean="0">
                <a:solidFill>
                  <a:srgbClr val="DF21AD"/>
                </a:solidFill>
                <a:latin typeface="Times New Roman" pitchFamily="18" charset="0"/>
                <a:cs typeface="Times New Roman" pitchFamily="18" charset="0"/>
              </a:rPr>
              <a:t>слухомоторных</a:t>
            </a:r>
            <a:r>
              <a:rPr lang="ru-RU" sz="2400" b="1" dirty="0" smtClean="0">
                <a:solidFill>
                  <a:srgbClr val="DF21AD"/>
                </a:solidFill>
                <a:latin typeface="Times New Roman" pitchFamily="18" charset="0"/>
                <a:cs typeface="Times New Roman" pitchFamily="18" charset="0"/>
              </a:rPr>
              <a:t> </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координаций</a:t>
            </a:r>
            <a:r>
              <a:rPr lang="ru-RU" sz="2400" b="1" dirty="0" smtClean="0">
                <a:solidFill>
                  <a:srgbClr val="DF21AD"/>
                </a:solidFill>
                <a:latin typeface="+mn-lt"/>
                <a:cs typeface="Times New Roman" pitchFamily="18" charset="0"/>
              </a:rPr>
              <a:t>. </a:t>
            </a:r>
            <a:endParaRPr lang="ru-RU" sz="2400" b="1" dirty="0" smtClean="0">
              <a:solidFill>
                <a:srgbClr val="DF21AD"/>
              </a:solidFill>
              <a:latin typeface="+mn-lt"/>
              <a:cs typeface="Times New Roman" pitchFamily="18" charset="0"/>
            </a:endParaRPr>
          </a:p>
        </p:txBody>
      </p:sp>
      <p:sp>
        <p:nvSpPr>
          <p:cNvPr id="3076" name="Содержимое 2"/>
          <p:cNvSpPr>
            <a:spLocks noGrp="1"/>
          </p:cNvSpPr>
          <p:nvPr>
            <p:ph idx="1"/>
          </p:nvPr>
        </p:nvSpPr>
        <p:spPr>
          <a:xfrm>
            <a:off x="467544" y="764704"/>
            <a:ext cx="8229600" cy="4525963"/>
          </a:xfrm>
        </p:spPr>
        <p:txBody>
          <a:bodyPr>
            <a:normAutofit/>
          </a:bodyPr>
          <a:lstStyle/>
          <a:p>
            <a:pPr marL="914400" indent="-914400" algn="ctr">
              <a:buNone/>
            </a:pPr>
            <a:endParaRPr lang="ru-RU" sz="5100" b="1"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5</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Повтори за мной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6 -7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3100" dirty="0" smtClean="0">
              <a:solidFill>
                <a:srgbClr val="0000FF"/>
              </a:solidFill>
              <a:latin typeface="Times New Roman" pitchFamily="18" charset="0"/>
              <a:cs typeface="Times New Roman" pitchFamily="18" charset="0"/>
            </a:endParaRPr>
          </a:p>
          <a:p>
            <a:r>
              <a:rPr lang="ru-RU" dirty="0" smtClean="0"/>
              <a:t> </a:t>
            </a:r>
            <a:r>
              <a:rPr lang="ru-RU" sz="2200" dirty="0" smtClean="0">
                <a:latin typeface="Times New Roman" pitchFamily="18" charset="0"/>
                <a:cs typeface="Times New Roman" pitchFamily="18" charset="0"/>
              </a:rPr>
              <a:t>Ребенок стоит </a:t>
            </a:r>
            <a:r>
              <a:rPr lang="ru-RU" sz="2200" dirty="0" smtClean="0">
                <a:latin typeface="Times New Roman" pitchFamily="18" charset="0"/>
                <a:cs typeface="Times New Roman" pitchFamily="18" charset="0"/>
              </a:rPr>
              <a:t>около стола ведущего. Ведущий предлагает </a:t>
            </a:r>
            <a:r>
              <a:rPr lang="ru-RU" sz="2200" dirty="0" smtClean="0">
                <a:latin typeface="Times New Roman" pitchFamily="18" charset="0"/>
                <a:cs typeface="Times New Roman" pitchFamily="18" charset="0"/>
              </a:rPr>
              <a:t>ребенку </a:t>
            </a:r>
            <a:r>
              <a:rPr lang="ru-RU" sz="2200" dirty="0" smtClean="0">
                <a:latin typeface="Times New Roman" pitchFamily="18" charset="0"/>
                <a:cs typeface="Times New Roman" pitchFamily="18" charset="0"/>
              </a:rPr>
              <a:t>прохлопать все, что ему простучит карандашом: ведущий. </a:t>
            </a:r>
            <a:endParaRPr lang="ru-RU" sz="2200" dirty="0" smtClean="0">
              <a:latin typeface="Times New Roman" pitchFamily="18" charset="0"/>
              <a:cs typeface="Times New Roman" pitchFamily="18" charset="0"/>
            </a:endParaRPr>
          </a:p>
          <a:p>
            <a:r>
              <a:rPr lang="ru-RU" sz="2200" dirty="0" smtClean="0">
                <a:latin typeface="Times New Roman" pitchFamily="18" charset="0"/>
                <a:cs typeface="Times New Roman" pitchFamily="18" charset="0"/>
              </a:rPr>
              <a:t>Ритмические </a:t>
            </a:r>
            <a:r>
              <a:rPr lang="ru-RU" sz="2200" dirty="0" smtClean="0">
                <a:latin typeface="Times New Roman" pitchFamily="18" charset="0"/>
                <a:cs typeface="Times New Roman" pitchFamily="18" charset="0"/>
              </a:rPr>
              <a:t>фразы должны быть короткими и ясными по своей структуре</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484784"/>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6</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Запомни движения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5 -6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Дети повторяют движения рук и ног за ведущим. Когда они запомнят очередность упражнений, повторяют их в обратном порядке.</a:t>
            </a: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340768"/>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7</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Слушай и исполняй!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7-8 лет</a:t>
            </a:r>
            <a:r>
              <a:rPr lang="ru-RU" sz="3600" b="1" dirty="0" smtClean="0">
                <a:solidFill>
                  <a:srgbClr val="0000FF"/>
                </a:solidFill>
                <a:latin typeface="Times New Roman" pitchFamily="18" charset="0"/>
                <a:cs typeface="Times New Roman" pitchFamily="18" charset="0"/>
              </a:rPr>
              <a:t>)</a:t>
            </a: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Ведущий </a:t>
            </a:r>
            <a:r>
              <a:rPr lang="ru-RU" sz="2400" dirty="0" smtClean="0">
                <a:latin typeface="Times New Roman" pitchFamily="18" charset="0"/>
                <a:cs typeface="Times New Roman" pitchFamily="18" charset="0"/>
              </a:rPr>
              <a:t>показывает </a:t>
            </a:r>
            <a:r>
              <a:rPr lang="ru-RU" sz="2400" dirty="0" smtClean="0">
                <a:latin typeface="Times New Roman" pitchFamily="18" charset="0"/>
                <a:cs typeface="Times New Roman" pitchFamily="18" charset="0"/>
              </a:rPr>
              <a:t>1—2 раза несколько различных </a:t>
            </a:r>
            <a:r>
              <a:rPr lang="ru-RU" sz="2400" dirty="0" smtClean="0">
                <a:latin typeface="Times New Roman" pitchFamily="18" charset="0"/>
                <a:cs typeface="Times New Roman" pitchFamily="18" charset="0"/>
              </a:rPr>
              <a:t>движений.    </a:t>
            </a:r>
            <a:r>
              <a:rPr lang="ru-RU" sz="2400" dirty="0" smtClean="0">
                <a:latin typeface="Times New Roman" pitchFamily="18" charset="0"/>
                <a:cs typeface="Times New Roman" pitchFamily="18" charset="0"/>
              </a:rPr>
              <a:t>Дети должны произвести движения в той же последовательности, в какой они были </a:t>
            </a:r>
            <a:r>
              <a:rPr lang="ru-RU" sz="2400" dirty="0" smtClean="0">
                <a:latin typeface="Times New Roman" pitchFamily="18" charset="0"/>
                <a:cs typeface="Times New Roman" pitchFamily="18" charset="0"/>
              </a:rPr>
              <a:t>показаны </a:t>
            </a:r>
            <a:r>
              <a:rPr lang="ru-RU" sz="2400" dirty="0" smtClean="0">
                <a:latin typeface="Times New Roman" pitchFamily="18" charset="0"/>
                <a:cs typeface="Times New Roman" pitchFamily="18" charset="0"/>
              </a:rPr>
              <a:t>ведущим.</a:t>
            </a:r>
            <a:endParaRPr lang="ru-RU" sz="20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Содержимое 3" descr="Рисунок11.png"/>
          <p:cNvPicPr>
            <a:picLocks noChangeAspect="1"/>
          </p:cNvPicPr>
          <p:nvPr/>
        </p:nvPicPr>
        <p:blipFill>
          <a:blip r:embed="rId2" cstate="print"/>
          <a:srcRect/>
          <a:stretch>
            <a:fillRect/>
          </a:stretch>
        </p:blipFill>
        <p:spPr bwMode="auto">
          <a:xfrm>
            <a:off x="12700" y="0"/>
            <a:ext cx="9131300" cy="6858000"/>
          </a:xfrm>
          <a:prstGeom prst="rect">
            <a:avLst/>
          </a:prstGeom>
          <a:noFill/>
          <a:ln w="9525">
            <a:noFill/>
            <a:miter lim="800000"/>
            <a:headEnd/>
            <a:tailEnd/>
          </a:ln>
        </p:spPr>
      </p:pic>
      <p:sp>
        <p:nvSpPr>
          <p:cNvPr id="3075" name="Заголовок 1"/>
          <p:cNvSpPr>
            <a:spLocks noGrp="1"/>
          </p:cNvSpPr>
          <p:nvPr>
            <p:ph type="title"/>
          </p:nvPr>
        </p:nvSpPr>
        <p:spPr>
          <a:xfrm>
            <a:off x="457200" y="274638"/>
            <a:ext cx="8229600" cy="1570186"/>
          </a:xfrm>
        </p:spPr>
        <p:txBody>
          <a:bodyPr>
            <a:normAutofit/>
          </a:bodyPr>
          <a:lstStyle/>
          <a:p>
            <a:r>
              <a:rPr lang="ru-RU" sz="2400" b="1" dirty="0" smtClean="0">
                <a:solidFill>
                  <a:srgbClr val="DF21AD"/>
                </a:solidFill>
                <a:latin typeface="Times New Roman" pitchFamily="18" charset="0"/>
                <a:cs typeface="Times New Roman" pitchFamily="18" charset="0"/>
              </a:rPr>
              <a:t/>
            </a:r>
            <a:br>
              <a:rPr lang="ru-RU" sz="2400" b="1" dirty="0" smtClean="0">
                <a:solidFill>
                  <a:srgbClr val="DF21AD"/>
                </a:solidFill>
                <a:latin typeface="Times New Roman" pitchFamily="18" charset="0"/>
                <a:cs typeface="Times New Roman" pitchFamily="18" charset="0"/>
              </a:rPr>
            </a:br>
            <a:r>
              <a:rPr lang="ru-RU" sz="2400" b="1" dirty="0" smtClean="0">
                <a:solidFill>
                  <a:srgbClr val="DF21AD"/>
                </a:solidFill>
                <a:latin typeface="Times New Roman" pitchFamily="18" charset="0"/>
                <a:cs typeface="Times New Roman" pitchFamily="18" charset="0"/>
              </a:rPr>
              <a:t>Игры на развитие памяти</a:t>
            </a:r>
            <a:r>
              <a:rPr lang="ru-RU" sz="2400" b="1" dirty="0" smtClean="0">
                <a:solidFill>
                  <a:srgbClr val="DF21AD"/>
                </a:solidFill>
                <a:latin typeface="+mn-lt"/>
                <a:cs typeface="Times New Roman" pitchFamily="18" charset="0"/>
              </a:rPr>
              <a:t>. </a:t>
            </a:r>
          </a:p>
        </p:txBody>
      </p:sp>
      <p:sp>
        <p:nvSpPr>
          <p:cNvPr id="3076" name="Содержимое 2"/>
          <p:cNvSpPr>
            <a:spLocks noGrp="1"/>
          </p:cNvSpPr>
          <p:nvPr>
            <p:ph idx="1"/>
          </p:nvPr>
        </p:nvSpPr>
        <p:spPr>
          <a:xfrm>
            <a:off x="467544" y="1196752"/>
            <a:ext cx="8229600" cy="4525963"/>
          </a:xfrm>
        </p:spPr>
        <p:txBody>
          <a:bodyPr>
            <a:normAutofit/>
          </a:bodyPr>
          <a:lstStyle/>
          <a:p>
            <a:pPr marL="914400" indent="-914400" algn="ctr">
              <a:buNone/>
            </a:pPr>
            <a:endParaRPr lang="ru-RU" sz="5100" dirty="0" smtClean="0">
              <a:solidFill>
                <a:srgbClr val="0000FF"/>
              </a:solidFill>
              <a:latin typeface="+mj-lt"/>
            </a:endParaRPr>
          </a:p>
          <a:p>
            <a:pPr marL="914400" indent="-914400" algn="ctr">
              <a:buNone/>
            </a:pPr>
            <a:r>
              <a:rPr lang="ru-RU" sz="3600" b="1" dirty="0" smtClean="0">
                <a:solidFill>
                  <a:srgbClr val="0000FF"/>
                </a:solidFill>
                <a:latin typeface="Times New Roman" pitchFamily="18" charset="0"/>
                <a:cs typeface="Times New Roman" pitchFamily="18" charset="0"/>
              </a:rPr>
              <a:t>8</a:t>
            </a:r>
            <a:r>
              <a:rPr lang="ru-RU" sz="3900" b="1" dirty="0" smtClean="0">
                <a:solidFill>
                  <a:srgbClr val="0000FF"/>
                </a:solidFill>
                <a:latin typeface="Times New Roman" pitchFamily="18" charset="0"/>
                <a:cs typeface="Times New Roman" pitchFamily="18" charset="0"/>
              </a:rPr>
              <a:t>. </a:t>
            </a:r>
            <a:r>
              <a:rPr lang="ru-RU" sz="3600" b="1" dirty="0" smtClean="0">
                <a:solidFill>
                  <a:srgbClr val="0000FF"/>
                </a:solidFill>
                <a:latin typeface="Times New Roman" pitchFamily="18" charset="0"/>
                <a:cs typeface="Times New Roman" pitchFamily="18" charset="0"/>
              </a:rPr>
              <a:t>Художник </a:t>
            </a:r>
            <a:r>
              <a:rPr lang="ru-RU" sz="3500" b="1" dirty="0" smtClean="0">
                <a:solidFill>
                  <a:srgbClr val="0000FF"/>
                </a:solidFill>
                <a:latin typeface="Times New Roman" pitchFamily="18" charset="0"/>
                <a:cs typeface="Times New Roman" pitchFamily="18" charset="0"/>
              </a:rPr>
              <a:t>(</a:t>
            </a:r>
            <a:r>
              <a:rPr lang="ru-RU" sz="2600" b="1" dirty="0" smtClean="0">
                <a:solidFill>
                  <a:srgbClr val="0000FF"/>
                </a:solidFill>
                <a:latin typeface="Times New Roman" pitchFamily="18" charset="0"/>
                <a:cs typeface="Times New Roman" pitchFamily="18" charset="0"/>
              </a:rPr>
              <a:t>для детей 5-6 лет</a:t>
            </a:r>
            <a:r>
              <a:rPr lang="ru-RU" sz="3600" b="1" dirty="0" smtClean="0">
                <a:solidFill>
                  <a:srgbClr val="0000FF"/>
                </a:solidFill>
                <a:latin typeface="Times New Roman" pitchFamily="18" charset="0"/>
                <a:cs typeface="Times New Roman" pitchFamily="18" charset="0"/>
              </a:rPr>
              <a:t>)</a:t>
            </a:r>
            <a:r>
              <a:rPr lang="ru-RU" dirty="0" smtClean="0"/>
              <a:t> </a:t>
            </a:r>
          </a:p>
          <a:p>
            <a:pPr marL="914400" indent="-914400" algn="ctr">
              <a:buNone/>
            </a:pPr>
            <a:r>
              <a:rPr lang="ru-RU" dirty="0" smtClean="0"/>
              <a:t> </a:t>
            </a:r>
            <a:r>
              <a:rPr lang="ru-RU" sz="3100" dirty="0" smtClean="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Ребенок играет роль художника. Он внимательно рассматривает того, кого будет рисовать, потом отворачивается и дает его словесный портрет.</a:t>
            </a:r>
          </a:p>
          <a:p>
            <a:pPr>
              <a:buNone/>
            </a:pPr>
            <a:endParaRPr lang="ru-RU" sz="20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a:t>
            </a: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Font typeface="Arial" charset="0"/>
              <a:buNone/>
            </a:pPr>
            <a:endParaRPr lang="ru-RU"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498</TotalTime>
  <Words>907</Words>
  <Application>Microsoft Office PowerPoint</Application>
  <PresentationFormat>Экран (4:3)</PresentationFormat>
  <Paragraphs>219</Paragraphs>
  <Slides>18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  «Психогимнастика»   </vt:lpstr>
      <vt:lpstr> Игры на развитие внимания. </vt:lpstr>
      <vt:lpstr> Игры на развитие внимания. </vt:lpstr>
      <vt:lpstr> Игры на развитие внимания. </vt:lpstr>
      <vt:lpstr>Раздел 1. Игры на развитие внимания. </vt:lpstr>
      <vt:lpstr>Игры на развитие слухомоторных  координаций. </vt:lpstr>
      <vt:lpstr> Игры на развитие памяти. </vt:lpstr>
      <vt:lpstr> Игры на развитие памяти. </vt:lpstr>
      <vt:lpstr> Игры на развитие памяти. </vt:lpstr>
      <vt:lpstr> Игры на развитие памяти. </vt:lpstr>
      <vt:lpstr> Игры на развитие произвольности. </vt:lpstr>
      <vt:lpstr> Игры на развитие произвольности. </vt:lpstr>
      <vt:lpstr>Игры на развитие произвольности. </vt:lpstr>
      <vt:lpstr> Игры на развитие произвольности. </vt:lpstr>
      <vt:lpstr> Игры для развития саморегуляции. </vt:lpstr>
      <vt:lpstr>Игры на развитие слухомоторных  координаций. </vt:lpstr>
      <vt:lpstr>Игры на развитие саморегуляции. </vt:lpstr>
      <vt:lpstr>Игры на развитие саморегуляции.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Упражнение на развитие внимания.</dc:title>
  <dc:creator>Ленчик</dc:creator>
  <cp:lastModifiedBy>Пользователь</cp:lastModifiedBy>
  <cp:revision>59</cp:revision>
  <dcterms:created xsi:type="dcterms:W3CDTF">2013-01-24T11:45:00Z</dcterms:created>
  <dcterms:modified xsi:type="dcterms:W3CDTF">2020-04-27T14:04:14Z</dcterms:modified>
</cp:coreProperties>
</file>