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1" r:id="rId5"/>
    <p:sldId id="258" r:id="rId6"/>
    <p:sldId id="259" r:id="rId7"/>
    <p:sldId id="260" r:id="rId8"/>
    <p:sldId id="263" r:id="rId9"/>
    <p:sldId id="268" r:id="rId10"/>
    <p:sldId id="264" r:id="rId11"/>
    <p:sldId id="265" r:id="rId12"/>
    <p:sldId id="266" r:id="rId13"/>
    <p:sldId id="280" r:id="rId14"/>
    <p:sldId id="267" r:id="rId15"/>
    <p:sldId id="269" r:id="rId16"/>
    <p:sldId id="270" r:id="rId17"/>
    <p:sldId id="281" r:id="rId18"/>
    <p:sldId id="271" r:id="rId19"/>
    <p:sldId id="272" r:id="rId20"/>
    <p:sldId id="273" r:id="rId21"/>
    <p:sldId id="274" r:id="rId22"/>
    <p:sldId id="275" r:id="rId23"/>
    <p:sldId id="276" r:id="rId24"/>
    <p:sldId id="277" r:id="rId25"/>
    <p:sldId id="285" r:id="rId26"/>
    <p:sldId id="286" r:id="rId27"/>
    <p:sldId id="278" r:id="rId28"/>
    <p:sldId id="287" r:id="rId29"/>
    <p:sldId id="279" r:id="rId30"/>
    <p:sldId id="282" r:id="rId31"/>
    <p:sldId id="283" r:id="rId32"/>
    <p:sldId id="284"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3" autoAdjust="0"/>
    <p:restoredTop sz="91344" autoAdjust="0"/>
  </p:normalViewPr>
  <p:slideViewPr>
    <p:cSldViewPr snapToGrid="0">
      <p:cViewPr>
        <p:scale>
          <a:sx n="50" d="100"/>
          <a:sy n="50" d="100"/>
        </p:scale>
        <p:origin x="-1518" y="-7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6B504-6E80-402D-BF46-4AA74C0F6EEE}" type="doc">
      <dgm:prSet loTypeId="urn:microsoft.com/office/officeart/2008/layout/HorizontalMultiLevelHierarchy" loCatId="hierarchy" qsTypeId="urn:microsoft.com/office/officeart/2005/8/quickstyle/simple1#1" qsCatId="simple" csTypeId="urn:microsoft.com/office/officeart/2005/8/colors/accent1_2#1" csCatId="accent1" phldr="1"/>
      <dgm:spPr/>
      <dgm:t>
        <a:bodyPr/>
        <a:lstStyle/>
        <a:p>
          <a:endParaRPr lang="ru-RU"/>
        </a:p>
      </dgm:t>
    </dgm:pt>
    <dgm:pt modelId="{9D42D67B-0B2B-4EFD-813D-2C808140B469}">
      <dgm:prSet phldrT="[Текст]">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ru-RU" dirty="0"/>
            <a:t>Работа</a:t>
          </a:r>
        </a:p>
        <a:p>
          <a:r>
            <a:rPr lang="ru-RU" dirty="0"/>
            <a:t> с родителями</a:t>
          </a:r>
        </a:p>
      </dgm:t>
    </dgm:pt>
    <dgm:pt modelId="{E3EC2075-9C09-4482-A8F9-6D4FF3597E33}" type="parTrans" cxnId="{ED42F0B8-28C2-4D4C-BBD4-8964B612288C}">
      <dgm:prSet/>
      <dgm:spPr/>
      <dgm:t>
        <a:bodyPr/>
        <a:lstStyle/>
        <a:p>
          <a:endParaRPr lang="ru-RU"/>
        </a:p>
      </dgm:t>
    </dgm:pt>
    <dgm:pt modelId="{2CCE41FE-2C06-4F5C-9CF0-BDED9BE33381}" type="sibTrans" cxnId="{ED42F0B8-28C2-4D4C-BBD4-8964B612288C}">
      <dgm:prSet/>
      <dgm:spPr/>
      <dgm:t>
        <a:bodyPr/>
        <a:lstStyle/>
        <a:p>
          <a:endParaRPr lang="ru-RU"/>
        </a:p>
      </dgm:t>
    </dgm:pt>
    <dgm:pt modelId="{9CBC3F87-DA8B-4006-A722-3C4FAF8E11A3}">
      <dgm:prSet phldrT="[Текст]">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ru-RU" dirty="0"/>
            <a:t>Консультации</a:t>
          </a:r>
        </a:p>
      </dgm:t>
    </dgm:pt>
    <dgm:pt modelId="{D56FC426-1FDA-4F0E-8059-CFA2FCE962F7}" type="parTrans" cxnId="{68D80FD0-4456-424F-9462-C96CF8C3B1CE}">
      <dgm:prSet/>
      <dgm:spPr>
        <a:ln w="57150">
          <a:solidFill>
            <a:srgbClr val="FF0000"/>
          </a:solidFill>
          <a:headEnd type="diamond" w="med" len="med"/>
          <a:tailEnd type="triangle" w="med" len="med"/>
        </a:ln>
      </dgm:spPr>
      <dgm:t>
        <a:bodyPr/>
        <a:lstStyle/>
        <a:p>
          <a:endParaRPr lang="ru-RU"/>
        </a:p>
      </dgm:t>
    </dgm:pt>
    <dgm:pt modelId="{33DFE039-F412-4C4F-9A07-4AFBF012C581}" type="sibTrans" cxnId="{68D80FD0-4456-424F-9462-C96CF8C3B1CE}">
      <dgm:prSet/>
      <dgm:spPr/>
      <dgm:t>
        <a:bodyPr/>
        <a:lstStyle/>
        <a:p>
          <a:endParaRPr lang="ru-RU"/>
        </a:p>
      </dgm:t>
    </dgm:pt>
    <dgm:pt modelId="{19E44002-58E6-4486-BF07-0C13B5E0E2F3}">
      <dgm:prSet phldrT="[Текст]">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ru-RU" dirty="0"/>
            <a:t>Дистанционное обучение</a:t>
          </a:r>
        </a:p>
      </dgm:t>
    </dgm:pt>
    <dgm:pt modelId="{726393EA-B9DE-40D2-A300-F92C8CB60882}" type="parTrans" cxnId="{201E4242-C32B-4D9F-B9BF-5B254290C65B}">
      <dgm:prSet/>
      <dgm:spPr>
        <a:ln w="57150">
          <a:solidFill>
            <a:srgbClr val="FF0000"/>
          </a:solidFill>
          <a:headEnd type="diamond" w="med" len="med"/>
          <a:tailEnd type="triangle" w="med" len="med"/>
        </a:ln>
      </dgm:spPr>
      <dgm:t>
        <a:bodyPr/>
        <a:lstStyle/>
        <a:p>
          <a:endParaRPr lang="ru-RU"/>
        </a:p>
      </dgm:t>
    </dgm:pt>
    <dgm:pt modelId="{BDCFA135-9D41-49D4-A5D1-476A7F2A4138}" type="sibTrans" cxnId="{201E4242-C32B-4D9F-B9BF-5B254290C65B}">
      <dgm:prSet/>
      <dgm:spPr/>
      <dgm:t>
        <a:bodyPr/>
        <a:lstStyle/>
        <a:p>
          <a:endParaRPr lang="ru-RU"/>
        </a:p>
      </dgm:t>
    </dgm:pt>
    <dgm:pt modelId="{CA0DC9E6-BB30-482A-8C35-854CFB12B1CE}">
      <dgm:prSet phldrT="[Текст]">
        <dgm:style>
          <a:lnRef idx="1">
            <a:schemeClr val="accent5"/>
          </a:lnRef>
          <a:fillRef idx="2">
            <a:schemeClr val="accent5"/>
          </a:fillRef>
          <a:effectRef idx="1">
            <a:schemeClr val="accent5"/>
          </a:effectRef>
          <a:fontRef idx="minor">
            <a:schemeClr val="dk1"/>
          </a:fontRef>
        </dgm:style>
      </dgm:prSet>
      <dgm:spPr/>
      <dgm:t>
        <a:bodyPr/>
        <a:lstStyle/>
        <a:p>
          <a:r>
            <a:rPr lang="ru-RU" dirty="0"/>
            <a:t>Привлечение родителей к НОД</a:t>
          </a:r>
        </a:p>
      </dgm:t>
    </dgm:pt>
    <dgm:pt modelId="{00BEBF29-E998-4CEF-B5EA-6944333C21FD}" type="parTrans" cxnId="{22BA3EAA-E21B-49F4-865B-5FC749FA4019}">
      <dgm:prSet/>
      <dgm:spPr>
        <a:ln w="57150">
          <a:solidFill>
            <a:srgbClr val="FF0000"/>
          </a:solidFill>
          <a:headEnd type="oval" w="med" len="med"/>
          <a:tailEnd type="triangle" w="med" len="med"/>
        </a:ln>
      </dgm:spPr>
      <dgm:t>
        <a:bodyPr/>
        <a:lstStyle/>
        <a:p>
          <a:endParaRPr lang="ru-RU"/>
        </a:p>
      </dgm:t>
    </dgm:pt>
    <dgm:pt modelId="{2C9C36C1-FF74-4A63-AF0E-A5A24B4A0614}" type="sibTrans" cxnId="{22BA3EAA-E21B-49F4-865B-5FC749FA4019}">
      <dgm:prSet/>
      <dgm:spPr/>
      <dgm:t>
        <a:bodyPr/>
        <a:lstStyle/>
        <a:p>
          <a:endParaRPr lang="ru-RU"/>
        </a:p>
      </dgm:t>
    </dgm:pt>
    <dgm:pt modelId="{2DC19404-4653-4509-9907-1E2873D2C7A4}">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dirty="0"/>
            <a:t>Конкурсы</a:t>
          </a:r>
        </a:p>
      </dgm:t>
    </dgm:pt>
    <dgm:pt modelId="{90A6BD5B-ABAA-47BF-B72F-13B6A43F3F06}" type="parTrans" cxnId="{D5A1A862-B05E-47E0-B4DE-D1BD51A9E251}">
      <dgm:prSet/>
      <dgm:spPr>
        <a:ln w="57150">
          <a:solidFill>
            <a:srgbClr val="FF0000"/>
          </a:solidFill>
          <a:headEnd type="oval" w="med" len="med"/>
          <a:tailEnd type="triangle" w="med" len="med"/>
        </a:ln>
      </dgm:spPr>
      <dgm:t>
        <a:bodyPr/>
        <a:lstStyle/>
        <a:p>
          <a:endParaRPr lang="ru-RU"/>
        </a:p>
      </dgm:t>
    </dgm:pt>
    <dgm:pt modelId="{74A00DA7-A4C1-49F8-8494-1CACF1FD86DB}" type="sibTrans" cxnId="{D5A1A862-B05E-47E0-B4DE-D1BD51A9E251}">
      <dgm:prSet/>
      <dgm:spPr/>
      <dgm:t>
        <a:bodyPr/>
        <a:lstStyle/>
        <a:p>
          <a:endParaRPr lang="ru-RU"/>
        </a:p>
      </dgm:t>
    </dgm:pt>
    <dgm:pt modelId="{3758C94C-AEE9-4B07-8C6A-2AD1FD0157CE}">
      <dgm:prSet phldrT="[Текст]">
        <dgm:style>
          <a:lnRef idx="1">
            <a:schemeClr val="accent4"/>
          </a:lnRef>
          <a:fillRef idx="2">
            <a:schemeClr val="accent4"/>
          </a:fillRef>
          <a:effectRef idx="1">
            <a:schemeClr val="accent4"/>
          </a:effectRef>
          <a:fontRef idx="minor">
            <a:schemeClr val="dk1"/>
          </a:fontRef>
        </dgm:style>
      </dgm:prSet>
      <dgm:spPr/>
      <dgm:t>
        <a:bodyPr/>
        <a:lstStyle/>
        <a:p>
          <a:r>
            <a:rPr lang="ru-RU" dirty="0">
              <a:hlinkClick xmlns:r="http://schemas.openxmlformats.org/officeDocument/2006/relationships" r:id="rId1" action="ppaction://hlinksldjump"/>
            </a:rPr>
            <a:t>Оформление выставок детских рисунков для родителей </a:t>
          </a:r>
          <a:endParaRPr lang="ru-RU" dirty="0"/>
        </a:p>
      </dgm:t>
    </dgm:pt>
    <dgm:pt modelId="{2B9D46EC-33D2-46EA-8106-4702D5396AB2}" type="parTrans" cxnId="{078B4F34-ACC2-4A40-AA6E-E460FEDFB45D}">
      <dgm:prSet/>
      <dgm:spPr>
        <a:ln w="57150">
          <a:solidFill>
            <a:srgbClr val="FF0000"/>
          </a:solidFill>
          <a:headEnd type="diamond" w="med" len="med"/>
          <a:tailEnd type="triangle" w="med" len="med"/>
        </a:ln>
      </dgm:spPr>
      <dgm:t>
        <a:bodyPr/>
        <a:lstStyle/>
        <a:p>
          <a:endParaRPr lang="ru-RU"/>
        </a:p>
      </dgm:t>
    </dgm:pt>
    <dgm:pt modelId="{07DFC417-DE72-48A2-A14C-7AC4847DD34A}" type="sibTrans" cxnId="{078B4F34-ACC2-4A40-AA6E-E460FEDFB45D}">
      <dgm:prSet/>
      <dgm:spPr/>
      <dgm:t>
        <a:bodyPr/>
        <a:lstStyle/>
        <a:p>
          <a:endParaRPr lang="ru-RU"/>
        </a:p>
      </dgm:t>
    </dgm:pt>
    <dgm:pt modelId="{62EE20E4-1EBE-48DC-A8BD-74C5CE7B842F}">
      <dgm:prSet phldrT="[Текст]">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ru-RU" dirty="0"/>
            <a:t>Беседы</a:t>
          </a:r>
        </a:p>
      </dgm:t>
    </dgm:pt>
    <dgm:pt modelId="{F21684E8-5D99-4522-A55E-62386D824371}" type="parTrans" cxnId="{712FC2F2-72F0-49D4-B345-5D1333F1E174}">
      <dgm:prSet/>
      <dgm:spPr>
        <a:ln w="57150">
          <a:solidFill>
            <a:srgbClr val="FF0000"/>
          </a:solidFill>
          <a:headEnd type="oval" w="med" len="med"/>
          <a:tailEnd type="triangle" w="med" len="med"/>
        </a:ln>
      </dgm:spPr>
      <dgm:t>
        <a:bodyPr/>
        <a:lstStyle/>
        <a:p>
          <a:endParaRPr lang="ru-RU"/>
        </a:p>
      </dgm:t>
    </dgm:pt>
    <dgm:pt modelId="{1FE0A0AF-AACD-495E-AABD-3CD2DEF54A32}" type="sibTrans" cxnId="{712FC2F2-72F0-49D4-B345-5D1333F1E174}">
      <dgm:prSet/>
      <dgm:spPr/>
      <dgm:t>
        <a:bodyPr/>
        <a:lstStyle/>
        <a:p>
          <a:endParaRPr lang="ru-RU"/>
        </a:p>
      </dgm:t>
    </dgm:pt>
    <dgm:pt modelId="{91890E64-5FD4-4668-8475-253CC9289126}" type="pres">
      <dgm:prSet presAssocID="{B886B504-6E80-402D-BF46-4AA74C0F6EEE}" presName="Name0" presStyleCnt="0">
        <dgm:presLayoutVars>
          <dgm:chPref val="1"/>
          <dgm:dir/>
          <dgm:animOne val="branch"/>
          <dgm:animLvl val="lvl"/>
          <dgm:resizeHandles val="exact"/>
        </dgm:presLayoutVars>
      </dgm:prSet>
      <dgm:spPr/>
      <dgm:t>
        <a:bodyPr/>
        <a:lstStyle/>
        <a:p>
          <a:endParaRPr lang="ru-RU"/>
        </a:p>
      </dgm:t>
    </dgm:pt>
    <dgm:pt modelId="{77B0595E-92E4-44DE-BC11-B123654CD4DD}" type="pres">
      <dgm:prSet presAssocID="{9D42D67B-0B2B-4EFD-813D-2C808140B469}" presName="root1" presStyleCnt="0"/>
      <dgm:spPr/>
    </dgm:pt>
    <dgm:pt modelId="{E432A44B-602F-471A-BF2C-258AB0C601DF}" type="pres">
      <dgm:prSet presAssocID="{9D42D67B-0B2B-4EFD-813D-2C808140B469}" presName="LevelOneTextNode" presStyleLbl="node0" presStyleIdx="0" presStyleCnt="1" custAng="0" custScaleX="149346" custScaleY="116280" custLinFactNeighborX="-74280" custLinFactNeighborY="-6422">
        <dgm:presLayoutVars>
          <dgm:chPref val="3"/>
        </dgm:presLayoutVars>
      </dgm:prSet>
      <dgm:spPr/>
      <dgm:t>
        <a:bodyPr/>
        <a:lstStyle/>
        <a:p>
          <a:endParaRPr lang="ru-RU"/>
        </a:p>
      </dgm:t>
    </dgm:pt>
    <dgm:pt modelId="{E91C5235-680B-4459-B5C0-D9FB8054A986}" type="pres">
      <dgm:prSet presAssocID="{9D42D67B-0B2B-4EFD-813D-2C808140B469}" presName="level2hierChild" presStyleCnt="0"/>
      <dgm:spPr/>
    </dgm:pt>
    <dgm:pt modelId="{435052BB-9372-4A45-BC29-337D289477AB}" type="pres">
      <dgm:prSet presAssocID="{D56FC426-1FDA-4F0E-8059-CFA2FCE962F7}" presName="conn2-1" presStyleLbl="parChTrans1D2" presStyleIdx="0" presStyleCnt="6"/>
      <dgm:spPr/>
      <dgm:t>
        <a:bodyPr/>
        <a:lstStyle/>
        <a:p>
          <a:endParaRPr lang="ru-RU"/>
        </a:p>
      </dgm:t>
    </dgm:pt>
    <dgm:pt modelId="{CEF6F41B-F1F2-4BA5-9651-DBF372CDF0FA}" type="pres">
      <dgm:prSet presAssocID="{D56FC426-1FDA-4F0E-8059-CFA2FCE962F7}" presName="connTx" presStyleLbl="parChTrans1D2" presStyleIdx="0" presStyleCnt="6"/>
      <dgm:spPr/>
      <dgm:t>
        <a:bodyPr/>
        <a:lstStyle/>
        <a:p>
          <a:endParaRPr lang="ru-RU"/>
        </a:p>
      </dgm:t>
    </dgm:pt>
    <dgm:pt modelId="{22100E25-AFD2-41F0-A8C3-1D9F8A16C21D}" type="pres">
      <dgm:prSet presAssocID="{9CBC3F87-DA8B-4006-A722-3C4FAF8E11A3}" presName="root2" presStyleCnt="0"/>
      <dgm:spPr/>
    </dgm:pt>
    <dgm:pt modelId="{671D2B2B-49CA-4C85-9E1C-73F0123AB758}" type="pres">
      <dgm:prSet presAssocID="{9CBC3F87-DA8B-4006-A722-3C4FAF8E11A3}" presName="LevelTwoTextNode" presStyleLbl="node2" presStyleIdx="0" presStyleCnt="6">
        <dgm:presLayoutVars>
          <dgm:chPref val="3"/>
        </dgm:presLayoutVars>
      </dgm:prSet>
      <dgm:spPr/>
      <dgm:t>
        <a:bodyPr/>
        <a:lstStyle/>
        <a:p>
          <a:endParaRPr lang="ru-RU"/>
        </a:p>
      </dgm:t>
    </dgm:pt>
    <dgm:pt modelId="{AFE8A556-6B40-47F8-8C89-F8E6FE24EA88}" type="pres">
      <dgm:prSet presAssocID="{9CBC3F87-DA8B-4006-A722-3C4FAF8E11A3}" presName="level3hierChild" presStyleCnt="0"/>
      <dgm:spPr/>
    </dgm:pt>
    <dgm:pt modelId="{77BA0506-A7C2-4194-B308-165162B37314}" type="pres">
      <dgm:prSet presAssocID="{726393EA-B9DE-40D2-A300-F92C8CB60882}" presName="conn2-1" presStyleLbl="parChTrans1D2" presStyleIdx="1" presStyleCnt="6"/>
      <dgm:spPr/>
      <dgm:t>
        <a:bodyPr/>
        <a:lstStyle/>
        <a:p>
          <a:endParaRPr lang="ru-RU"/>
        </a:p>
      </dgm:t>
    </dgm:pt>
    <dgm:pt modelId="{397A70E8-5F96-4A9C-A373-301E67F8698C}" type="pres">
      <dgm:prSet presAssocID="{726393EA-B9DE-40D2-A300-F92C8CB60882}" presName="connTx" presStyleLbl="parChTrans1D2" presStyleIdx="1" presStyleCnt="6"/>
      <dgm:spPr/>
      <dgm:t>
        <a:bodyPr/>
        <a:lstStyle/>
        <a:p>
          <a:endParaRPr lang="ru-RU"/>
        </a:p>
      </dgm:t>
    </dgm:pt>
    <dgm:pt modelId="{623CFD0D-FF1F-4EB7-B2AD-A9ABEBD2A854}" type="pres">
      <dgm:prSet presAssocID="{19E44002-58E6-4486-BF07-0C13B5E0E2F3}" presName="root2" presStyleCnt="0"/>
      <dgm:spPr/>
    </dgm:pt>
    <dgm:pt modelId="{C9FAA9F2-FF34-4BE4-BC41-92BBA3798249}" type="pres">
      <dgm:prSet presAssocID="{19E44002-58E6-4486-BF07-0C13B5E0E2F3}" presName="LevelTwoTextNode" presStyleLbl="node2" presStyleIdx="1" presStyleCnt="6" custLinFactNeighborY="1714">
        <dgm:presLayoutVars>
          <dgm:chPref val="3"/>
        </dgm:presLayoutVars>
      </dgm:prSet>
      <dgm:spPr/>
      <dgm:t>
        <a:bodyPr/>
        <a:lstStyle/>
        <a:p>
          <a:endParaRPr lang="ru-RU"/>
        </a:p>
      </dgm:t>
    </dgm:pt>
    <dgm:pt modelId="{7CC996A7-A04F-4914-85E7-982D2B8F114B}" type="pres">
      <dgm:prSet presAssocID="{19E44002-58E6-4486-BF07-0C13B5E0E2F3}" presName="level3hierChild" presStyleCnt="0"/>
      <dgm:spPr/>
    </dgm:pt>
    <dgm:pt modelId="{66369D8A-E06F-4A20-ADD8-FE857E98F831}" type="pres">
      <dgm:prSet presAssocID="{90A6BD5B-ABAA-47BF-B72F-13B6A43F3F06}" presName="conn2-1" presStyleLbl="parChTrans1D2" presStyleIdx="2" presStyleCnt="6"/>
      <dgm:spPr/>
      <dgm:t>
        <a:bodyPr/>
        <a:lstStyle/>
        <a:p>
          <a:endParaRPr lang="ru-RU"/>
        </a:p>
      </dgm:t>
    </dgm:pt>
    <dgm:pt modelId="{9B36C404-4911-4A8D-919F-1EEBC3929181}" type="pres">
      <dgm:prSet presAssocID="{90A6BD5B-ABAA-47BF-B72F-13B6A43F3F06}" presName="connTx" presStyleLbl="parChTrans1D2" presStyleIdx="2" presStyleCnt="6"/>
      <dgm:spPr/>
      <dgm:t>
        <a:bodyPr/>
        <a:lstStyle/>
        <a:p>
          <a:endParaRPr lang="ru-RU"/>
        </a:p>
      </dgm:t>
    </dgm:pt>
    <dgm:pt modelId="{62CFB75A-2EEE-499F-9950-CA5A27E65B75}" type="pres">
      <dgm:prSet presAssocID="{2DC19404-4653-4509-9907-1E2873D2C7A4}" presName="root2" presStyleCnt="0"/>
      <dgm:spPr/>
    </dgm:pt>
    <dgm:pt modelId="{91C9136B-C4CA-46BD-8D13-602AD8619872}" type="pres">
      <dgm:prSet presAssocID="{2DC19404-4653-4509-9907-1E2873D2C7A4}" presName="LevelTwoTextNode" presStyleLbl="node2" presStyleIdx="2" presStyleCnt="6" custLinFactNeighborX="0">
        <dgm:presLayoutVars>
          <dgm:chPref val="3"/>
        </dgm:presLayoutVars>
      </dgm:prSet>
      <dgm:spPr/>
      <dgm:t>
        <a:bodyPr/>
        <a:lstStyle/>
        <a:p>
          <a:endParaRPr lang="ru-RU"/>
        </a:p>
      </dgm:t>
    </dgm:pt>
    <dgm:pt modelId="{FA2770C2-7627-478A-A661-1EBA19009E82}" type="pres">
      <dgm:prSet presAssocID="{2DC19404-4653-4509-9907-1E2873D2C7A4}" presName="level3hierChild" presStyleCnt="0"/>
      <dgm:spPr/>
    </dgm:pt>
    <dgm:pt modelId="{B60EE625-6658-4D5F-A9DE-F92AE4A98553}" type="pres">
      <dgm:prSet presAssocID="{2B9D46EC-33D2-46EA-8106-4702D5396AB2}" presName="conn2-1" presStyleLbl="parChTrans1D2" presStyleIdx="3" presStyleCnt="6"/>
      <dgm:spPr/>
      <dgm:t>
        <a:bodyPr/>
        <a:lstStyle/>
        <a:p>
          <a:endParaRPr lang="ru-RU"/>
        </a:p>
      </dgm:t>
    </dgm:pt>
    <dgm:pt modelId="{AD0F5C00-815C-4D64-8340-95DE4765865B}" type="pres">
      <dgm:prSet presAssocID="{2B9D46EC-33D2-46EA-8106-4702D5396AB2}" presName="connTx" presStyleLbl="parChTrans1D2" presStyleIdx="3" presStyleCnt="6"/>
      <dgm:spPr/>
      <dgm:t>
        <a:bodyPr/>
        <a:lstStyle/>
        <a:p>
          <a:endParaRPr lang="ru-RU"/>
        </a:p>
      </dgm:t>
    </dgm:pt>
    <dgm:pt modelId="{D3BF6A72-A4ED-4465-9924-87AE9BAA7D51}" type="pres">
      <dgm:prSet presAssocID="{3758C94C-AEE9-4B07-8C6A-2AD1FD0157CE}" presName="root2" presStyleCnt="0"/>
      <dgm:spPr/>
    </dgm:pt>
    <dgm:pt modelId="{44B88656-3DAF-4A43-9AD7-C095CC13CE66}" type="pres">
      <dgm:prSet presAssocID="{3758C94C-AEE9-4B07-8C6A-2AD1FD0157CE}" presName="LevelTwoTextNode" presStyleLbl="node2" presStyleIdx="3" presStyleCnt="6">
        <dgm:presLayoutVars>
          <dgm:chPref val="3"/>
        </dgm:presLayoutVars>
      </dgm:prSet>
      <dgm:spPr/>
      <dgm:t>
        <a:bodyPr/>
        <a:lstStyle/>
        <a:p>
          <a:endParaRPr lang="ru-RU"/>
        </a:p>
      </dgm:t>
    </dgm:pt>
    <dgm:pt modelId="{3B9BAB65-D980-4691-A688-44EAB0FB284F}" type="pres">
      <dgm:prSet presAssocID="{3758C94C-AEE9-4B07-8C6A-2AD1FD0157CE}" presName="level3hierChild" presStyleCnt="0"/>
      <dgm:spPr/>
    </dgm:pt>
    <dgm:pt modelId="{813D5EB8-9F50-4D27-89CD-6E512313E35E}" type="pres">
      <dgm:prSet presAssocID="{F21684E8-5D99-4522-A55E-62386D824371}" presName="conn2-1" presStyleLbl="parChTrans1D2" presStyleIdx="4" presStyleCnt="6"/>
      <dgm:spPr/>
      <dgm:t>
        <a:bodyPr/>
        <a:lstStyle/>
        <a:p>
          <a:endParaRPr lang="ru-RU"/>
        </a:p>
      </dgm:t>
    </dgm:pt>
    <dgm:pt modelId="{AE425C01-A0A8-4C87-86B9-12A9D8C142D4}" type="pres">
      <dgm:prSet presAssocID="{F21684E8-5D99-4522-A55E-62386D824371}" presName="connTx" presStyleLbl="parChTrans1D2" presStyleIdx="4" presStyleCnt="6"/>
      <dgm:spPr/>
      <dgm:t>
        <a:bodyPr/>
        <a:lstStyle/>
        <a:p>
          <a:endParaRPr lang="ru-RU"/>
        </a:p>
      </dgm:t>
    </dgm:pt>
    <dgm:pt modelId="{4D298CCB-1089-4612-ABC1-BEDF33A88CA3}" type="pres">
      <dgm:prSet presAssocID="{62EE20E4-1EBE-48DC-A8BD-74C5CE7B842F}" presName="root2" presStyleCnt="0"/>
      <dgm:spPr/>
    </dgm:pt>
    <dgm:pt modelId="{6A8AEDA5-2D29-404B-9247-63529274DB81}" type="pres">
      <dgm:prSet presAssocID="{62EE20E4-1EBE-48DC-A8BD-74C5CE7B842F}" presName="LevelTwoTextNode" presStyleLbl="node2" presStyleIdx="4" presStyleCnt="6">
        <dgm:presLayoutVars>
          <dgm:chPref val="3"/>
        </dgm:presLayoutVars>
      </dgm:prSet>
      <dgm:spPr/>
      <dgm:t>
        <a:bodyPr/>
        <a:lstStyle/>
        <a:p>
          <a:endParaRPr lang="ru-RU"/>
        </a:p>
      </dgm:t>
    </dgm:pt>
    <dgm:pt modelId="{4BD5AD2A-F8D5-48CE-BB1F-2DCC42EB6BC2}" type="pres">
      <dgm:prSet presAssocID="{62EE20E4-1EBE-48DC-A8BD-74C5CE7B842F}" presName="level3hierChild" presStyleCnt="0"/>
      <dgm:spPr/>
    </dgm:pt>
    <dgm:pt modelId="{886C6E9E-26A5-4BE5-A5E5-DCDD5EB06E63}" type="pres">
      <dgm:prSet presAssocID="{00BEBF29-E998-4CEF-B5EA-6944333C21FD}" presName="conn2-1" presStyleLbl="parChTrans1D2" presStyleIdx="5" presStyleCnt="6"/>
      <dgm:spPr/>
      <dgm:t>
        <a:bodyPr/>
        <a:lstStyle/>
        <a:p>
          <a:endParaRPr lang="ru-RU"/>
        </a:p>
      </dgm:t>
    </dgm:pt>
    <dgm:pt modelId="{31D4C09B-8CD3-410D-AEC9-BA95451795C5}" type="pres">
      <dgm:prSet presAssocID="{00BEBF29-E998-4CEF-B5EA-6944333C21FD}" presName="connTx" presStyleLbl="parChTrans1D2" presStyleIdx="5" presStyleCnt="6"/>
      <dgm:spPr/>
      <dgm:t>
        <a:bodyPr/>
        <a:lstStyle/>
        <a:p>
          <a:endParaRPr lang="ru-RU"/>
        </a:p>
      </dgm:t>
    </dgm:pt>
    <dgm:pt modelId="{42A142AD-E849-4DDB-9A17-32903DF91089}" type="pres">
      <dgm:prSet presAssocID="{CA0DC9E6-BB30-482A-8C35-854CFB12B1CE}" presName="root2" presStyleCnt="0"/>
      <dgm:spPr/>
    </dgm:pt>
    <dgm:pt modelId="{4137B276-FA99-41EE-9E82-A06C6C1B8A48}" type="pres">
      <dgm:prSet presAssocID="{CA0DC9E6-BB30-482A-8C35-854CFB12B1CE}" presName="LevelTwoTextNode" presStyleLbl="node2" presStyleIdx="5" presStyleCnt="6">
        <dgm:presLayoutVars>
          <dgm:chPref val="3"/>
        </dgm:presLayoutVars>
      </dgm:prSet>
      <dgm:spPr/>
      <dgm:t>
        <a:bodyPr/>
        <a:lstStyle/>
        <a:p>
          <a:endParaRPr lang="ru-RU"/>
        </a:p>
      </dgm:t>
    </dgm:pt>
    <dgm:pt modelId="{74436DFF-33EC-4E1B-A405-9832FCA9330C}" type="pres">
      <dgm:prSet presAssocID="{CA0DC9E6-BB30-482A-8C35-854CFB12B1CE}" presName="level3hierChild" presStyleCnt="0"/>
      <dgm:spPr/>
    </dgm:pt>
  </dgm:ptLst>
  <dgm:cxnLst>
    <dgm:cxn modelId="{73F26023-1D49-4F1F-8DF9-106B767D5FD9}" type="presOf" srcId="{2B9D46EC-33D2-46EA-8106-4702D5396AB2}" destId="{B60EE625-6658-4D5F-A9DE-F92AE4A98553}" srcOrd="0" destOrd="0" presId="urn:microsoft.com/office/officeart/2008/layout/HorizontalMultiLevelHierarchy"/>
    <dgm:cxn modelId="{22BA3EAA-E21B-49F4-865B-5FC749FA4019}" srcId="{9D42D67B-0B2B-4EFD-813D-2C808140B469}" destId="{CA0DC9E6-BB30-482A-8C35-854CFB12B1CE}" srcOrd="5" destOrd="0" parTransId="{00BEBF29-E998-4CEF-B5EA-6944333C21FD}" sibTransId="{2C9C36C1-FF74-4A63-AF0E-A5A24B4A0614}"/>
    <dgm:cxn modelId="{96FE11FF-4409-4FF6-A319-6CC567CF61F5}" type="presOf" srcId="{F21684E8-5D99-4522-A55E-62386D824371}" destId="{AE425C01-A0A8-4C87-86B9-12A9D8C142D4}" srcOrd="1" destOrd="0" presId="urn:microsoft.com/office/officeart/2008/layout/HorizontalMultiLevelHierarchy"/>
    <dgm:cxn modelId="{AC6D22D4-5D67-4867-9B94-6C3CF554EE05}" type="presOf" srcId="{9D42D67B-0B2B-4EFD-813D-2C808140B469}" destId="{E432A44B-602F-471A-BF2C-258AB0C601DF}" srcOrd="0" destOrd="0" presId="urn:microsoft.com/office/officeart/2008/layout/HorizontalMultiLevelHierarchy"/>
    <dgm:cxn modelId="{E2ED8286-BB2D-4A75-B358-A695E1F62F7D}" type="presOf" srcId="{00BEBF29-E998-4CEF-B5EA-6944333C21FD}" destId="{31D4C09B-8CD3-410D-AEC9-BA95451795C5}" srcOrd="1" destOrd="0" presId="urn:microsoft.com/office/officeart/2008/layout/HorizontalMultiLevelHierarchy"/>
    <dgm:cxn modelId="{F65A02C9-3A5C-47A1-B2E6-10E7067F2C9F}" type="presOf" srcId="{726393EA-B9DE-40D2-A300-F92C8CB60882}" destId="{397A70E8-5F96-4A9C-A373-301E67F8698C}" srcOrd="1" destOrd="0" presId="urn:microsoft.com/office/officeart/2008/layout/HorizontalMultiLevelHierarchy"/>
    <dgm:cxn modelId="{AC237121-E27B-4E9D-8FED-B738FD4A86BB}" type="presOf" srcId="{62EE20E4-1EBE-48DC-A8BD-74C5CE7B842F}" destId="{6A8AEDA5-2D29-404B-9247-63529274DB81}" srcOrd="0" destOrd="0" presId="urn:microsoft.com/office/officeart/2008/layout/HorizontalMultiLevelHierarchy"/>
    <dgm:cxn modelId="{078B4F34-ACC2-4A40-AA6E-E460FEDFB45D}" srcId="{9D42D67B-0B2B-4EFD-813D-2C808140B469}" destId="{3758C94C-AEE9-4B07-8C6A-2AD1FD0157CE}" srcOrd="3" destOrd="0" parTransId="{2B9D46EC-33D2-46EA-8106-4702D5396AB2}" sibTransId="{07DFC417-DE72-48A2-A14C-7AC4847DD34A}"/>
    <dgm:cxn modelId="{E3A929EC-8F79-41F1-B62E-CD7B7558BEC0}" type="presOf" srcId="{00BEBF29-E998-4CEF-B5EA-6944333C21FD}" destId="{886C6E9E-26A5-4BE5-A5E5-DCDD5EB06E63}" srcOrd="0" destOrd="0" presId="urn:microsoft.com/office/officeart/2008/layout/HorizontalMultiLevelHierarchy"/>
    <dgm:cxn modelId="{D080AB47-110A-462D-91BC-009FBF5FCA61}" type="presOf" srcId="{726393EA-B9DE-40D2-A300-F92C8CB60882}" destId="{77BA0506-A7C2-4194-B308-165162B37314}" srcOrd="0" destOrd="0" presId="urn:microsoft.com/office/officeart/2008/layout/HorizontalMultiLevelHierarchy"/>
    <dgm:cxn modelId="{6EBDEE3F-9DA9-4859-94BD-C0A6D67F02B9}" type="presOf" srcId="{2B9D46EC-33D2-46EA-8106-4702D5396AB2}" destId="{AD0F5C00-815C-4D64-8340-95DE4765865B}" srcOrd="1" destOrd="0" presId="urn:microsoft.com/office/officeart/2008/layout/HorizontalMultiLevelHierarchy"/>
    <dgm:cxn modelId="{E26CA195-E361-4760-9891-E522629770A1}" type="presOf" srcId="{3758C94C-AEE9-4B07-8C6A-2AD1FD0157CE}" destId="{44B88656-3DAF-4A43-9AD7-C095CC13CE66}" srcOrd="0" destOrd="0" presId="urn:microsoft.com/office/officeart/2008/layout/HorizontalMultiLevelHierarchy"/>
    <dgm:cxn modelId="{AFC854F6-A0C3-459C-8A73-7379CE0AF5C1}" type="presOf" srcId="{CA0DC9E6-BB30-482A-8C35-854CFB12B1CE}" destId="{4137B276-FA99-41EE-9E82-A06C6C1B8A48}" srcOrd="0" destOrd="0" presId="urn:microsoft.com/office/officeart/2008/layout/HorizontalMultiLevelHierarchy"/>
    <dgm:cxn modelId="{E34E861E-627C-4231-971B-A32FC9E01D95}" type="presOf" srcId="{90A6BD5B-ABAA-47BF-B72F-13B6A43F3F06}" destId="{66369D8A-E06F-4A20-ADD8-FE857E98F831}" srcOrd="0" destOrd="0" presId="urn:microsoft.com/office/officeart/2008/layout/HorizontalMultiLevelHierarchy"/>
    <dgm:cxn modelId="{3DC4E7B8-F7C8-4851-B6EE-9577E0B50E53}" type="presOf" srcId="{90A6BD5B-ABAA-47BF-B72F-13B6A43F3F06}" destId="{9B36C404-4911-4A8D-919F-1EEBC3929181}" srcOrd="1" destOrd="0" presId="urn:microsoft.com/office/officeart/2008/layout/HorizontalMultiLevelHierarchy"/>
    <dgm:cxn modelId="{D5A1A862-B05E-47E0-B4DE-D1BD51A9E251}" srcId="{9D42D67B-0B2B-4EFD-813D-2C808140B469}" destId="{2DC19404-4653-4509-9907-1E2873D2C7A4}" srcOrd="2" destOrd="0" parTransId="{90A6BD5B-ABAA-47BF-B72F-13B6A43F3F06}" sibTransId="{74A00DA7-A4C1-49F8-8494-1CACF1FD86DB}"/>
    <dgm:cxn modelId="{33207226-BFD1-4CE0-BD21-180D40F2D90D}" type="presOf" srcId="{D56FC426-1FDA-4F0E-8059-CFA2FCE962F7}" destId="{435052BB-9372-4A45-BC29-337D289477AB}" srcOrd="0" destOrd="0" presId="urn:microsoft.com/office/officeart/2008/layout/HorizontalMultiLevelHierarchy"/>
    <dgm:cxn modelId="{ED42F0B8-28C2-4D4C-BBD4-8964B612288C}" srcId="{B886B504-6E80-402D-BF46-4AA74C0F6EEE}" destId="{9D42D67B-0B2B-4EFD-813D-2C808140B469}" srcOrd="0" destOrd="0" parTransId="{E3EC2075-9C09-4482-A8F9-6D4FF3597E33}" sibTransId="{2CCE41FE-2C06-4F5C-9CF0-BDED9BE33381}"/>
    <dgm:cxn modelId="{712FC2F2-72F0-49D4-B345-5D1333F1E174}" srcId="{9D42D67B-0B2B-4EFD-813D-2C808140B469}" destId="{62EE20E4-1EBE-48DC-A8BD-74C5CE7B842F}" srcOrd="4" destOrd="0" parTransId="{F21684E8-5D99-4522-A55E-62386D824371}" sibTransId="{1FE0A0AF-AACD-495E-AABD-3CD2DEF54A32}"/>
    <dgm:cxn modelId="{03CDFA11-D55F-4861-B5FF-0253A62419AE}" type="presOf" srcId="{F21684E8-5D99-4522-A55E-62386D824371}" destId="{813D5EB8-9F50-4D27-89CD-6E512313E35E}" srcOrd="0" destOrd="0" presId="urn:microsoft.com/office/officeart/2008/layout/HorizontalMultiLevelHierarchy"/>
    <dgm:cxn modelId="{66C0E095-AB86-4D9E-BED7-4A20FCC98002}" type="presOf" srcId="{B886B504-6E80-402D-BF46-4AA74C0F6EEE}" destId="{91890E64-5FD4-4668-8475-253CC9289126}" srcOrd="0" destOrd="0" presId="urn:microsoft.com/office/officeart/2008/layout/HorizontalMultiLevelHierarchy"/>
    <dgm:cxn modelId="{68D80FD0-4456-424F-9462-C96CF8C3B1CE}" srcId="{9D42D67B-0B2B-4EFD-813D-2C808140B469}" destId="{9CBC3F87-DA8B-4006-A722-3C4FAF8E11A3}" srcOrd="0" destOrd="0" parTransId="{D56FC426-1FDA-4F0E-8059-CFA2FCE962F7}" sibTransId="{33DFE039-F412-4C4F-9A07-4AFBF012C581}"/>
    <dgm:cxn modelId="{0D7EFFCB-5117-48A3-8731-E5B9A8B3001B}" type="presOf" srcId="{2DC19404-4653-4509-9907-1E2873D2C7A4}" destId="{91C9136B-C4CA-46BD-8D13-602AD8619872}" srcOrd="0" destOrd="0" presId="urn:microsoft.com/office/officeart/2008/layout/HorizontalMultiLevelHierarchy"/>
    <dgm:cxn modelId="{201E4242-C32B-4D9F-B9BF-5B254290C65B}" srcId="{9D42D67B-0B2B-4EFD-813D-2C808140B469}" destId="{19E44002-58E6-4486-BF07-0C13B5E0E2F3}" srcOrd="1" destOrd="0" parTransId="{726393EA-B9DE-40D2-A300-F92C8CB60882}" sibTransId="{BDCFA135-9D41-49D4-A5D1-476A7F2A4138}"/>
    <dgm:cxn modelId="{2265EA9C-80AC-47B6-AE79-7ABB22508664}" type="presOf" srcId="{D56FC426-1FDA-4F0E-8059-CFA2FCE962F7}" destId="{CEF6F41B-F1F2-4BA5-9651-DBF372CDF0FA}" srcOrd="1" destOrd="0" presId="urn:microsoft.com/office/officeart/2008/layout/HorizontalMultiLevelHierarchy"/>
    <dgm:cxn modelId="{E414042B-1FE2-4CFD-9299-6EFC7572E658}" type="presOf" srcId="{19E44002-58E6-4486-BF07-0C13B5E0E2F3}" destId="{C9FAA9F2-FF34-4BE4-BC41-92BBA3798249}" srcOrd="0" destOrd="0" presId="urn:microsoft.com/office/officeart/2008/layout/HorizontalMultiLevelHierarchy"/>
    <dgm:cxn modelId="{C5D374FA-5F9C-4B62-9B7F-DD80945E8397}" type="presOf" srcId="{9CBC3F87-DA8B-4006-A722-3C4FAF8E11A3}" destId="{671D2B2B-49CA-4C85-9E1C-73F0123AB758}" srcOrd="0" destOrd="0" presId="urn:microsoft.com/office/officeart/2008/layout/HorizontalMultiLevelHierarchy"/>
    <dgm:cxn modelId="{31D33676-B7BF-4EA3-8486-AF674402E085}" type="presParOf" srcId="{91890E64-5FD4-4668-8475-253CC9289126}" destId="{77B0595E-92E4-44DE-BC11-B123654CD4DD}" srcOrd="0" destOrd="0" presId="urn:microsoft.com/office/officeart/2008/layout/HorizontalMultiLevelHierarchy"/>
    <dgm:cxn modelId="{CAD8A0BD-ABB5-4CDC-83A2-7AAA918B316F}" type="presParOf" srcId="{77B0595E-92E4-44DE-BC11-B123654CD4DD}" destId="{E432A44B-602F-471A-BF2C-258AB0C601DF}" srcOrd="0" destOrd="0" presId="urn:microsoft.com/office/officeart/2008/layout/HorizontalMultiLevelHierarchy"/>
    <dgm:cxn modelId="{EFE80778-D5C0-4997-B856-304809512CA7}" type="presParOf" srcId="{77B0595E-92E4-44DE-BC11-B123654CD4DD}" destId="{E91C5235-680B-4459-B5C0-D9FB8054A986}" srcOrd="1" destOrd="0" presId="urn:microsoft.com/office/officeart/2008/layout/HorizontalMultiLevelHierarchy"/>
    <dgm:cxn modelId="{FBA95709-CD67-4A37-8AAF-C791ACB86FD9}" type="presParOf" srcId="{E91C5235-680B-4459-B5C0-D9FB8054A986}" destId="{435052BB-9372-4A45-BC29-337D289477AB}" srcOrd="0" destOrd="0" presId="urn:microsoft.com/office/officeart/2008/layout/HorizontalMultiLevelHierarchy"/>
    <dgm:cxn modelId="{53592790-5641-47F6-BD14-CB4FE2392F5C}" type="presParOf" srcId="{435052BB-9372-4A45-BC29-337D289477AB}" destId="{CEF6F41B-F1F2-4BA5-9651-DBF372CDF0FA}" srcOrd="0" destOrd="0" presId="urn:microsoft.com/office/officeart/2008/layout/HorizontalMultiLevelHierarchy"/>
    <dgm:cxn modelId="{7164A086-6E4A-4F67-893B-BCA825712BA6}" type="presParOf" srcId="{E91C5235-680B-4459-B5C0-D9FB8054A986}" destId="{22100E25-AFD2-41F0-A8C3-1D9F8A16C21D}" srcOrd="1" destOrd="0" presId="urn:microsoft.com/office/officeart/2008/layout/HorizontalMultiLevelHierarchy"/>
    <dgm:cxn modelId="{6EDBFEEA-DC11-448E-A88F-E472FE5953F8}" type="presParOf" srcId="{22100E25-AFD2-41F0-A8C3-1D9F8A16C21D}" destId="{671D2B2B-49CA-4C85-9E1C-73F0123AB758}" srcOrd="0" destOrd="0" presId="urn:microsoft.com/office/officeart/2008/layout/HorizontalMultiLevelHierarchy"/>
    <dgm:cxn modelId="{475DF462-1D2F-436C-A976-F5BAD9190358}" type="presParOf" srcId="{22100E25-AFD2-41F0-A8C3-1D9F8A16C21D}" destId="{AFE8A556-6B40-47F8-8C89-F8E6FE24EA88}" srcOrd="1" destOrd="0" presId="urn:microsoft.com/office/officeart/2008/layout/HorizontalMultiLevelHierarchy"/>
    <dgm:cxn modelId="{4E34A8D4-8B6C-4AD7-BCCA-0C6BF040BB63}" type="presParOf" srcId="{E91C5235-680B-4459-B5C0-D9FB8054A986}" destId="{77BA0506-A7C2-4194-B308-165162B37314}" srcOrd="2" destOrd="0" presId="urn:microsoft.com/office/officeart/2008/layout/HorizontalMultiLevelHierarchy"/>
    <dgm:cxn modelId="{241B8852-5FBE-455D-8949-2F0BAC6E37A1}" type="presParOf" srcId="{77BA0506-A7C2-4194-B308-165162B37314}" destId="{397A70E8-5F96-4A9C-A373-301E67F8698C}" srcOrd="0" destOrd="0" presId="urn:microsoft.com/office/officeart/2008/layout/HorizontalMultiLevelHierarchy"/>
    <dgm:cxn modelId="{F14D6DC6-EB43-4FAB-A43D-20B11BDB67BC}" type="presParOf" srcId="{E91C5235-680B-4459-B5C0-D9FB8054A986}" destId="{623CFD0D-FF1F-4EB7-B2AD-A9ABEBD2A854}" srcOrd="3" destOrd="0" presId="urn:microsoft.com/office/officeart/2008/layout/HorizontalMultiLevelHierarchy"/>
    <dgm:cxn modelId="{B476C0E7-83DC-47A8-9EF8-58863EFE5315}" type="presParOf" srcId="{623CFD0D-FF1F-4EB7-B2AD-A9ABEBD2A854}" destId="{C9FAA9F2-FF34-4BE4-BC41-92BBA3798249}" srcOrd="0" destOrd="0" presId="urn:microsoft.com/office/officeart/2008/layout/HorizontalMultiLevelHierarchy"/>
    <dgm:cxn modelId="{8C429250-9A06-4AF5-BD16-5DC9BB9B49FA}" type="presParOf" srcId="{623CFD0D-FF1F-4EB7-B2AD-A9ABEBD2A854}" destId="{7CC996A7-A04F-4914-85E7-982D2B8F114B}" srcOrd="1" destOrd="0" presId="urn:microsoft.com/office/officeart/2008/layout/HorizontalMultiLevelHierarchy"/>
    <dgm:cxn modelId="{2A21570A-194F-4B57-806F-22452C76F227}" type="presParOf" srcId="{E91C5235-680B-4459-B5C0-D9FB8054A986}" destId="{66369D8A-E06F-4A20-ADD8-FE857E98F831}" srcOrd="4" destOrd="0" presId="urn:microsoft.com/office/officeart/2008/layout/HorizontalMultiLevelHierarchy"/>
    <dgm:cxn modelId="{1CDF5699-75F2-4B6F-BE6C-5562F7EEF9D2}" type="presParOf" srcId="{66369D8A-E06F-4A20-ADD8-FE857E98F831}" destId="{9B36C404-4911-4A8D-919F-1EEBC3929181}" srcOrd="0" destOrd="0" presId="urn:microsoft.com/office/officeart/2008/layout/HorizontalMultiLevelHierarchy"/>
    <dgm:cxn modelId="{46DC8F35-FAF1-461A-96E9-5279FFB4D513}" type="presParOf" srcId="{E91C5235-680B-4459-B5C0-D9FB8054A986}" destId="{62CFB75A-2EEE-499F-9950-CA5A27E65B75}" srcOrd="5" destOrd="0" presId="urn:microsoft.com/office/officeart/2008/layout/HorizontalMultiLevelHierarchy"/>
    <dgm:cxn modelId="{1BEDF6B9-2376-4B17-9B36-EC2974F34A94}" type="presParOf" srcId="{62CFB75A-2EEE-499F-9950-CA5A27E65B75}" destId="{91C9136B-C4CA-46BD-8D13-602AD8619872}" srcOrd="0" destOrd="0" presId="urn:microsoft.com/office/officeart/2008/layout/HorizontalMultiLevelHierarchy"/>
    <dgm:cxn modelId="{87E02EB8-B208-4597-BDA2-6FAC3C1E5639}" type="presParOf" srcId="{62CFB75A-2EEE-499F-9950-CA5A27E65B75}" destId="{FA2770C2-7627-478A-A661-1EBA19009E82}" srcOrd="1" destOrd="0" presId="urn:microsoft.com/office/officeart/2008/layout/HorizontalMultiLevelHierarchy"/>
    <dgm:cxn modelId="{51419D98-0489-45F1-B6BB-956E77337257}" type="presParOf" srcId="{E91C5235-680B-4459-B5C0-D9FB8054A986}" destId="{B60EE625-6658-4D5F-A9DE-F92AE4A98553}" srcOrd="6" destOrd="0" presId="urn:microsoft.com/office/officeart/2008/layout/HorizontalMultiLevelHierarchy"/>
    <dgm:cxn modelId="{629543AF-73B3-4B66-A8F0-1FE0ECD31CC9}" type="presParOf" srcId="{B60EE625-6658-4D5F-A9DE-F92AE4A98553}" destId="{AD0F5C00-815C-4D64-8340-95DE4765865B}" srcOrd="0" destOrd="0" presId="urn:microsoft.com/office/officeart/2008/layout/HorizontalMultiLevelHierarchy"/>
    <dgm:cxn modelId="{AA238004-DD29-498A-A394-2EDEFD50E030}" type="presParOf" srcId="{E91C5235-680B-4459-B5C0-D9FB8054A986}" destId="{D3BF6A72-A4ED-4465-9924-87AE9BAA7D51}" srcOrd="7" destOrd="0" presId="urn:microsoft.com/office/officeart/2008/layout/HorizontalMultiLevelHierarchy"/>
    <dgm:cxn modelId="{213431F9-8AFC-4A25-B842-8485D3F91988}" type="presParOf" srcId="{D3BF6A72-A4ED-4465-9924-87AE9BAA7D51}" destId="{44B88656-3DAF-4A43-9AD7-C095CC13CE66}" srcOrd="0" destOrd="0" presId="urn:microsoft.com/office/officeart/2008/layout/HorizontalMultiLevelHierarchy"/>
    <dgm:cxn modelId="{8D5E2A63-FF6C-45A9-985D-C3A6AE9C97E5}" type="presParOf" srcId="{D3BF6A72-A4ED-4465-9924-87AE9BAA7D51}" destId="{3B9BAB65-D980-4691-A688-44EAB0FB284F}" srcOrd="1" destOrd="0" presId="urn:microsoft.com/office/officeart/2008/layout/HorizontalMultiLevelHierarchy"/>
    <dgm:cxn modelId="{EB517F28-B129-4175-98AB-56681E1BB269}" type="presParOf" srcId="{E91C5235-680B-4459-B5C0-D9FB8054A986}" destId="{813D5EB8-9F50-4D27-89CD-6E512313E35E}" srcOrd="8" destOrd="0" presId="urn:microsoft.com/office/officeart/2008/layout/HorizontalMultiLevelHierarchy"/>
    <dgm:cxn modelId="{A34EBF04-B2FA-4411-A52B-B7E7AAED9AA4}" type="presParOf" srcId="{813D5EB8-9F50-4D27-89CD-6E512313E35E}" destId="{AE425C01-A0A8-4C87-86B9-12A9D8C142D4}" srcOrd="0" destOrd="0" presId="urn:microsoft.com/office/officeart/2008/layout/HorizontalMultiLevelHierarchy"/>
    <dgm:cxn modelId="{44D947E0-5C9E-4009-9115-7010EEB9E709}" type="presParOf" srcId="{E91C5235-680B-4459-B5C0-D9FB8054A986}" destId="{4D298CCB-1089-4612-ABC1-BEDF33A88CA3}" srcOrd="9" destOrd="0" presId="urn:microsoft.com/office/officeart/2008/layout/HorizontalMultiLevelHierarchy"/>
    <dgm:cxn modelId="{28ACC681-EFCF-485E-A407-EB9B883A9867}" type="presParOf" srcId="{4D298CCB-1089-4612-ABC1-BEDF33A88CA3}" destId="{6A8AEDA5-2D29-404B-9247-63529274DB81}" srcOrd="0" destOrd="0" presId="urn:microsoft.com/office/officeart/2008/layout/HorizontalMultiLevelHierarchy"/>
    <dgm:cxn modelId="{E4686C31-89E1-4C49-9879-58F7973116EB}" type="presParOf" srcId="{4D298CCB-1089-4612-ABC1-BEDF33A88CA3}" destId="{4BD5AD2A-F8D5-48CE-BB1F-2DCC42EB6BC2}" srcOrd="1" destOrd="0" presId="urn:microsoft.com/office/officeart/2008/layout/HorizontalMultiLevelHierarchy"/>
    <dgm:cxn modelId="{E72F16F1-5346-4D2E-A827-B18F08F9C8A9}" type="presParOf" srcId="{E91C5235-680B-4459-B5C0-D9FB8054A986}" destId="{886C6E9E-26A5-4BE5-A5E5-DCDD5EB06E63}" srcOrd="10" destOrd="0" presId="urn:microsoft.com/office/officeart/2008/layout/HorizontalMultiLevelHierarchy"/>
    <dgm:cxn modelId="{84B0B81C-B444-4B7C-A35C-89BDC4D00255}" type="presParOf" srcId="{886C6E9E-26A5-4BE5-A5E5-DCDD5EB06E63}" destId="{31D4C09B-8CD3-410D-AEC9-BA95451795C5}" srcOrd="0" destOrd="0" presId="urn:microsoft.com/office/officeart/2008/layout/HorizontalMultiLevelHierarchy"/>
    <dgm:cxn modelId="{5528A4E8-A075-4D10-86D7-F1EC5DC46D0B}" type="presParOf" srcId="{E91C5235-680B-4459-B5C0-D9FB8054A986}" destId="{42A142AD-E849-4DDB-9A17-32903DF91089}" srcOrd="11" destOrd="0" presId="urn:microsoft.com/office/officeart/2008/layout/HorizontalMultiLevelHierarchy"/>
    <dgm:cxn modelId="{AE610FBC-0BC2-46B4-9E55-6D9F8FD0DDFC}" type="presParOf" srcId="{42A142AD-E849-4DDB-9A17-32903DF91089}" destId="{4137B276-FA99-41EE-9E82-A06C6C1B8A48}" srcOrd="0" destOrd="0" presId="urn:microsoft.com/office/officeart/2008/layout/HorizontalMultiLevelHierarchy"/>
    <dgm:cxn modelId="{9660B21B-B0E6-48C5-9AC6-65309C01A3DE}" type="presParOf" srcId="{42A142AD-E849-4DDB-9A17-32903DF91089}" destId="{74436DFF-33EC-4E1B-A405-9832FCA9330C}"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78108A1E-9C0C-4D77-A0A4-B21975C8F2B4}"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D84C3483-14FC-4114-9D01-22D99AC32FD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6332B778-CE45-4A1A-AED6-236856ED2439}"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CEF3B9F0-15C5-4D2F-A9CB-5FC3E485448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BBAE964D-E89C-4807-9DD1-CE789BBDF676}"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5E576C8D-DA51-4623-B4CE-E7DBDD65A75C}"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87132758-8CCD-4B95-B005-B77242B1DCA9}"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BE4FEA43-A6B4-43B6-A13C-94E68F568A9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1AE6AECC-DDFB-4F93-B770-D587AB7FB0AF}"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AB2C9730-0AF2-490C-ACCD-C2B95994523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CFB650CD-06F9-4B7D-B69A-106DBA9D5E16}" type="datetimeFigureOut">
              <a:rPr lang="ru-RU"/>
              <a:pPr>
                <a:defRPr/>
              </a:pPr>
              <a:t>10.04.2021</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BEBB1498-0B39-48DF-B0FF-4112EFFF5E5F}"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extLst>
          </p:cNvPr>
          <p:cNvSpPr>
            <a:spLocks noGrp="1"/>
          </p:cNvSpPr>
          <p:nvPr>
            <p:ph type="dt" sz="half" idx="10"/>
          </p:nvPr>
        </p:nvSpPr>
        <p:spPr/>
        <p:txBody>
          <a:bodyPr/>
          <a:lstStyle>
            <a:lvl1pPr>
              <a:defRPr/>
            </a:lvl1pPr>
          </a:lstStyle>
          <a:p>
            <a:pPr>
              <a:defRPr/>
            </a:pPr>
            <a:fld id="{0176AD3E-1064-4C6A-BBD3-F27596223D34}" type="datetimeFigureOut">
              <a:rPr lang="ru-RU"/>
              <a:pPr>
                <a:defRPr/>
              </a:pPr>
              <a:t>10.04.2021</a:t>
            </a:fld>
            <a:endParaRPr lang="ru-RU"/>
          </a:p>
        </p:txBody>
      </p:sp>
      <p:sp>
        <p:nvSpPr>
          <p:cNvPr id="8"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extLst>
          </p:cNvPr>
          <p:cNvSpPr>
            <a:spLocks noGrp="1"/>
          </p:cNvSpPr>
          <p:nvPr>
            <p:ph type="sldNum" sz="quarter" idx="12"/>
          </p:nvPr>
        </p:nvSpPr>
        <p:spPr/>
        <p:txBody>
          <a:bodyPr/>
          <a:lstStyle>
            <a:lvl1pPr>
              <a:defRPr/>
            </a:lvl1pPr>
          </a:lstStyle>
          <a:p>
            <a:pPr>
              <a:defRPr/>
            </a:pPr>
            <a:fld id="{E64A0F26-2BE4-4418-A6DE-FDD25289835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3B608DC6-FB92-4325-AB61-5531EE731B58}" type="datetimeFigureOut">
              <a:rPr lang="ru-RU"/>
              <a:pPr>
                <a:defRPr/>
              </a:pPr>
              <a:t>10.04.2021</a:t>
            </a:fld>
            <a:endParaRPr lang="ru-RU"/>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7AEFA9A1-895E-4EEF-9D2A-765B2D4CFBF0}"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extLst>
          </p:cNvPr>
          <p:cNvSpPr>
            <a:spLocks noGrp="1"/>
          </p:cNvSpPr>
          <p:nvPr>
            <p:ph type="dt" sz="half" idx="10"/>
          </p:nvPr>
        </p:nvSpPr>
        <p:spPr/>
        <p:txBody>
          <a:bodyPr/>
          <a:lstStyle>
            <a:lvl1pPr>
              <a:defRPr/>
            </a:lvl1pPr>
          </a:lstStyle>
          <a:p>
            <a:pPr>
              <a:defRPr/>
            </a:pPr>
            <a:fld id="{835DD6CF-E906-48F0-9948-97AC28AFEDFA}" type="datetimeFigureOut">
              <a:rPr lang="ru-RU"/>
              <a:pPr>
                <a:defRPr/>
              </a:pPr>
              <a:t>10.04.2021</a:t>
            </a:fld>
            <a:endParaRPr lang="ru-RU"/>
          </a:p>
        </p:txBody>
      </p:sp>
      <p:sp>
        <p:nvSpPr>
          <p:cNvPr id="3"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extLst>
          </p:cNvPr>
          <p:cNvSpPr>
            <a:spLocks noGrp="1"/>
          </p:cNvSpPr>
          <p:nvPr>
            <p:ph type="sldNum" sz="quarter" idx="12"/>
          </p:nvPr>
        </p:nvSpPr>
        <p:spPr/>
        <p:txBody>
          <a:bodyPr/>
          <a:lstStyle>
            <a:lvl1pPr>
              <a:defRPr/>
            </a:lvl1pPr>
          </a:lstStyle>
          <a:p>
            <a:pPr>
              <a:defRPr/>
            </a:pPr>
            <a:fld id="{ED763C75-9F8A-41A9-A9E0-A34A54B809C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5DDD1359-8832-4A8A-A092-5256AF713DDE}" type="datetimeFigureOut">
              <a:rPr lang="ru-RU"/>
              <a:pPr>
                <a:defRPr/>
              </a:pPr>
              <a:t>10.04.2021</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E4574B3E-613A-460A-AEE1-53010EE1773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005148A2-A533-4D1E-ABA4-DDB4A28BE91C}" type="datetimeFigureOut">
              <a:rPr lang="ru-RU"/>
              <a:pPr>
                <a:defRPr/>
              </a:pPr>
              <a:t>10.04.2021</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32E8A1D5-7570-47A8-8518-F7C4FD27FAA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EEC672C-7772-40B2-B5DA-CF9B2FD12EB8}" type="datetimeFigureOut">
              <a:rPr lang="ru-RU"/>
              <a:pPr>
                <a:defRPr/>
              </a:pPr>
              <a:t>10.04.2021</a:t>
            </a:fld>
            <a:endParaRPr lang="ru-RU"/>
          </a:p>
        </p:txBody>
      </p:sp>
      <p:sp>
        <p:nvSpPr>
          <p:cNvPr id="5" name="Нижний колонтитул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EA84CFA-3028-43A9-AE13-7510DEFA198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diagramLayout" Target="../diagrams/layout1.xml"/><Relationship Id="rId7" Type="http://schemas.openxmlformats.org/officeDocument/2006/relationships/image" Target="../media/image8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2271932" y="2235200"/>
            <a:ext cx="8194431" cy="2387600"/>
          </a:xfrm>
        </p:spPr>
        <p:txBody>
          <a:bodyPr rtlCol="0">
            <a:normAutofit/>
          </a:bodyPr>
          <a:lstStyle/>
          <a:p>
            <a:pPr eaLnBrk="1" fontAlgn="auto" hangingPunct="1">
              <a:spcAft>
                <a:spcPts val="0"/>
              </a:spcAft>
              <a:defRPr/>
            </a:pPr>
            <a:r>
              <a:rPr lang="ru-RU" sz="5400" b="1" spc="50" dirty="0">
                <a:ln w="9525" cmpd="sng">
                  <a:solidFill>
                    <a:schemeClr val="tx1"/>
                  </a:solidFill>
                  <a:prstDash val="solid"/>
                </a:ln>
                <a:effectLst>
                  <a:glow rad="38100">
                    <a:schemeClr val="accent1">
                      <a:alpha val="40000"/>
                    </a:schemeClr>
                  </a:glow>
                </a:effectLst>
              </a:rPr>
              <a:t>НЕТРАДИЦИОННЫЕ ТЕХНИКИ РИСОВАНИЯ В ДЕТСКОМ САДУ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2616200" y="77788"/>
            <a:ext cx="6345238" cy="863600"/>
          </a:xfrm>
        </p:spPr>
        <p:txBody>
          <a:bodyPr/>
          <a:lstStyle/>
          <a:p>
            <a:pPr eaLnBrk="1" hangingPunct="1"/>
            <a:r>
              <a:rPr lang="ru-RU" b="1" smtClean="0">
                <a:solidFill>
                  <a:srgbClr val="383838"/>
                </a:solidFill>
                <a:latin typeface="Times New Roman" pitchFamily="18" charset="0"/>
                <a:cs typeface="Times New Roman" pitchFamily="18" charset="0"/>
              </a:rPr>
              <a:t>Средства изображения </a:t>
            </a:r>
            <a:endParaRPr lang="ru-RU" b="1" smtClean="0">
              <a:latin typeface="Times New Roman" pitchFamily="18" charset="0"/>
              <a:cs typeface="Times New Roman" pitchFamily="18" charset="0"/>
            </a:endParaRPr>
          </a:p>
        </p:txBody>
      </p:sp>
      <p:graphicFrame>
        <p:nvGraphicFramePr>
          <p:cNvPr id="4" name="Таблица 4">
            <a:extLst>
              <a:ext uri="{FF2B5EF4-FFF2-40B4-BE49-F238E27FC236}"/>
            </a:extLst>
          </p:cNvPr>
          <p:cNvGraphicFramePr>
            <a:graphicFrameLocks noGrp="1"/>
          </p:cNvGraphicFramePr>
          <p:nvPr/>
        </p:nvGraphicFramePr>
        <p:xfrm>
          <a:off x="7329488" y="1014413"/>
          <a:ext cx="4332287" cy="5943600"/>
        </p:xfrm>
        <a:graphic>
          <a:graphicData uri="http://schemas.openxmlformats.org/drawingml/2006/table">
            <a:tbl>
              <a:tblPr firstRow="1" bandRow="1">
                <a:tableStyleId>{5C22544A-7EE6-4342-B048-85BDC9FD1C3A}</a:tableStyleId>
              </a:tblPr>
              <a:tblGrid>
                <a:gridCol w="2419230">
                  <a:extLst>
                    <a:ext uri="{9D8B030D-6E8A-4147-A177-3AD203B41FA5}"/>
                  </a:extLst>
                </a:gridCol>
                <a:gridCol w="1913619">
                  <a:extLst>
                    <a:ext uri="{9D8B030D-6E8A-4147-A177-3AD203B41FA5}"/>
                  </a:extLst>
                </a:gridCol>
              </a:tblGrid>
              <a:tr h="370840">
                <a:tc>
                  <a:txBody>
                    <a:bodyPr/>
                    <a:lstStyle/>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Коктейльные трубочки</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Парафиновая свечка</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Зубная щетка</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Ватная палочка (диск)</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Листья</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Трафареты</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Пробки</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Зубочистки</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Стаканчики</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Бумага</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Крупы</a:t>
                      </a:r>
                    </a:p>
                    <a:p>
                      <a:pPr marL="0" indent="0">
                        <a:buNone/>
                      </a:pPr>
                      <a:r>
                        <a:rPr lang="ru-RU" sz="2400" b="0" i="0" dirty="0">
                          <a:solidFill>
                            <a:schemeClr val="tx1"/>
                          </a:solidFill>
                          <a:effectLst/>
                          <a:latin typeface="Times New Roman" panose="02020603050405020304" pitchFamily="18" charset="0"/>
                          <a:cs typeface="Times New Roman" panose="02020603050405020304" pitchFamily="18" charset="0"/>
                        </a:rPr>
                        <a:t>Соль</a:t>
                      </a:r>
                    </a:p>
                    <a:p>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None/>
                      </a:pPr>
                      <a:r>
                        <a:rPr lang="ru-RU" sz="2400" b="0" dirty="0">
                          <a:solidFill>
                            <a:schemeClr val="tx1"/>
                          </a:solidFill>
                          <a:latin typeface="Times New Roman" panose="02020603050405020304" pitchFamily="18" charset="0"/>
                          <a:cs typeface="Times New Roman" panose="02020603050405020304" pitchFamily="18" charset="0"/>
                        </a:rPr>
                        <a:t>Мелки</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Вилка</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Губка</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Песок</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Стекло</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Пена для бритья</a:t>
                      </a:r>
                    </a:p>
                    <a:p>
                      <a:pPr marL="0" indent="0">
                        <a:buNone/>
                      </a:pPr>
                      <a:r>
                        <a:rPr lang="ru-RU" sz="2400" b="0" dirty="0">
                          <a:solidFill>
                            <a:schemeClr val="tx1"/>
                          </a:solidFill>
                          <a:latin typeface="Times New Roman" panose="02020603050405020304" pitchFamily="18" charset="0"/>
                          <a:cs typeface="Times New Roman" panose="02020603050405020304" pitchFamily="18" charset="0"/>
                        </a:rPr>
                        <a:t>Песочный стол</a:t>
                      </a:r>
                      <a:endParaRPr lang="ru-RU"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pic>
        <p:nvPicPr>
          <p:cNvPr id="22533" name="Рисунок 4"/>
          <p:cNvPicPr>
            <a:picLocks noChangeAspect="1"/>
          </p:cNvPicPr>
          <p:nvPr/>
        </p:nvPicPr>
        <p:blipFill>
          <a:blip r:embed="rId2"/>
          <a:srcRect/>
          <a:stretch>
            <a:fillRect/>
          </a:stretch>
        </p:blipFill>
        <p:spPr bwMode="auto">
          <a:xfrm>
            <a:off x="3257550" y="1052513"/>
            <a:ext cx="3971925" cy="52959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300913" y="0"/>
            <a:ext cx="4629150" cy="6858000"/>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ru-RU" sz="3000" b="1" dirty="0">
                <a:latin typeface="Times New Roman" panose="02020603050405020304" pitchFamily="18" charset="0"/>
                <a:cs typeface="Times New Roman" panose="02020603050405020304" pitchFamily="18" charset="0"/>
              </a:rPr>
              <a:t>Рисование ладошкой, пальчиками, ступнями</a:t>
            </a:r>
          </a:p>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Возраст: </a:t>
            </a:r>
            <a:r>
              <a:rPr lang="ru-RU" dirty="0">
                <a:latin typeface="Times New Roman" panose="02020603050405020304" pitchFamily="18" charset="0"/>
                <a:cs typeface="Times New Roman" panose="02020603050405020304" pitchFamily="18" charset="0"/>
              </a:rPr>
              <a:t>от двух лет. </a:t>
            </a:r>
          </a:p>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Средства выразительности: </a:t>
            </a:r>
            <a:r>
              <a:rPr lang="ru-RU" dirty="0">
                <a:latin typeface="Times New Roman" panose="02020603050405020304" pitchFamily="18" charset="0"/>
                <a:cs typeface="Times New Roman" panose="02020603050405020304" pitchFamily="18" charset="0"/>
              </a:rPr>
              <a:t>пятно, цвет, фантастический силуэт. </a:t>
            </a:r>
          </a:p>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Материалы: </a:t>
            </a:r>
            <a:r>
              <a:rPr lang="ru-RU" dirty="0">
                <a:latin typeface="Times New Roman" panose="02020603050405020304" pitchFamily="18" charset="0"/>
                <a:cs typeface="Times New Roman" panose="02020603050405020304" pitchFamily="18" charset="0"/>
              </a:rPr>
              <a:t>широкие блюдечки с гуашью, кисть, плотная бумага любого цвета, листы большого формата, салфетки. </a:t>
            </a:r>
          </a:p>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Способ получения изображения: </a:t>
            </a:r>
            <a:r>
              <a:rPr lang="ru-RU" dirty="0">
                <a:latin typeface="Times New Roman" panose="02020603050405020304" pitchFamily="18" charset="0"/>
                <a:cs typeface="Times New Roman" panose="02020603050405020304" pitchFamily="18" charset="0"/>
              </a:rPr>
              <a:t>ребенок опускает в гуашь ладошку (всю кисть) или окрашивает ее с помощью кисточки (с пяти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a:t>
            </a:r>
          </a:p>
        </p:txBody>
      </p:sp>
      <p:pic>
        <p:nvPicPr>
          <p:cNvPr id="23554" name="Рисунок 4"/>
          <p:cNvPicPr>
            <a:picLocks noChangeAspect="1"/>
          </p:cNvPicPr>
          <p:nvPr/>
        </p:nvPicPr>
        <p:blipFill>
          <a:blip r:embed="rId2"/>
          <a:srcRect t="8411" r="9995" b="45601"/>
          <a:stretch>
            <a:fillRect/>
          </a:stretch>
        </p:blipFill>
        <p:spPr bwMode="auto">
          <a:xfrm>
            <a:off x="3749675" y="4391025"/>
            <a:ext cx="3321050" cy="2262188"/>
          </a:xfrm>
          <a:prstGeom prst="rect">
            <a:avLst/>
          </a:prstGeom>
          <a:noFill/>
          <a:ln w="9525">
            <a:noFill/>
            <a:miter lim="800000"/>
            <a:headEnd/>
            <a:tailEnd/>
          </a:ln>
        </p:spPr>
      </p:pic>
      <p:pic>
        <p:nvPicPr>
          <p:cNvPr id="23555" name="Рисунок 6"/>
          <p:cNvPicPr>
            <a:picLocks noChangeAspect="1"/>
          </p:cNvPicPr>
          <p:nvPr/>
        </p:nvPicPr>
        <p:blipFill>
          <a:blip r:embed="rId3"/>
          <a:srcRect/>
          <a:stretch>
            <a:fillRect/>
          </a:stretch>
        </p:blipFill>
        <p:spPr bwMode="auto">
          <a:xfrm>
            <a:off x="350838" y="228600"/>
            <a:ext cx="2808287" cy="3516313"/>
          </a:xfrm>
          <a:prstGeom prst="rect">
            <a:avLst/>
          </a:prstGeom>
          <a:noFill/>
          <a:ln w="9525">
            <a:noFill/>
            <a:miter lim="800000"/>
            <a:headEnd/>
            <a:tailEnd/>
          </a:ln>
        </p:spPr>
      </p:pic>
      <p:pic>
        <p:nvPicPr>
          <p:cNvPr id="23556" name="Рисунок 8"/>
          <p:cNvPicPr>
            <a:picLocks noChangeAspect="1"/>
          </p:cNvPicPr>
          <p:nvPr/>
        </p:nvPicPr>
        <p:blipFill>
          <a:blip r:embed="rId4"/>
          <a:srcRect t="14159" b="18489"/>
          <a:stretch>
            <a:fillRect/>
          </a:stretch>
        </p:blipFill>
        <p:spPr bwMode="auto">
          <a:xfrm>
            <a:off x="258763" y="3862388"/>
            <a:ext cx="3265487" cy="2933700"/>
          </a:xfrm>
          <a:prstGeom prst="rect">
            <a:avLst/>
          </a:prstGeom>
          <a:noFill/>
          <a:ln w="9525">
            <a:noFill/>
            <a:miter lim="800000"/>
            <a:headEnd/>
            <a:tailEnd/>
          </a:ln>
        </p:spPr>
      </p:pic>
      <p:pic>
        <p:nvPicPr>
          <p:cNvPr id="23557" name="Рисунок 10"/>
          <p:cNvPicPr>
            <a:picLocks noChangeAspect="1"/>
          </p:cNvPicPr>
          <p:nvPr/>
        </p:nvPicPr>
        <p:blipFill>
          <a:blip r:embed="rId5"/>
          <a:srcRect/>
          <a:stretch>
            <a:fillRect/>
          </a:stretch>
        </p:blipFill>
        <p:spPr bwMode="auto">
          <a:xfrm>
            <a:off x="3767138" y="-38100"/>
            <a:ext cx="3267075" cy="43545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4"/>
          <p:cNvPicPr>
            <a:picLocks noChangeAspect="1"/>
          </p:cNvPicPr>
          <p:nvPr/>
        </p:nvPicPr>
        <p:blipFill>
          <a:blip r:embed="rId2"/>
          <a:srcRect l="16650"/>
          <a:stretch>
            <a:fillRect/>
          </a:stretch>
        </p:blipFill>
        <p:spPr bwMode="auto">
          <a:xfrm>
            <a:off x="73025" y="1597025"/>
            <a:ext cx="2465388" cy="5260975"/>
          </a:xfrm>
          <a:prstGeom prst="rect">
            <a:avLst/>
          </a:prstGeom>
          <a:noFill/>
          <a:ln w="9525">
            <a:noFill/>
            <a:miter lim="800000"/>
            <a:headEnd/>
            <a:tailEnd/>
          </a:ln>
        </p:spPr>
      </p:pic>
      <p:pic>
        <p:nvPicPr>
          <p:cNvPr id="24578" name="Рисунок 6"/>
          <p:cNvPicPr>
            <a:picLocks noChangeAspect="1"/>
          </p:cNvPicPr>
          <p:nvPr/>
        </p:nvPicPr>
        <p:blipFill>
          <a:blip r:embed="rId3"/>
          <a:srcRect r="26482"/>
          <a:stretch>
            <a:fillRect/>
          </a:stretch>
        </p:blipFill>
        <p:spPr bwMode="auto">
          <a:xfrm>
            <a:off x="9234488" y="1627188"/>
            <a:ext cx="2884487" cy="5230812"/>
          </a:xfrm>
          <a:prstGeom prst="rect">
            <a:avLst/>
          </a:prstGeom>
          <a:noFill/>
          <a:ln w="9525">
            <a:noFill/>
            <a:miter lim="800000"/>
            <a:headEnd/>
            <a:tailEnd/>
          </a:ln>
        </p:spPr>
      </p:pic>
      <p:pic>
        <p:nvPicPr>
          <p:cNvPr id="24579" name="Рисунок 8"/>
          <p:cNvPicPr>
            <a:picLocks noChangeAspect="1"/>
          </p:cNvPicPr>
          <p:nvPr/>
        </p:nvPicPr>
        <p:blipFill>
          <a:blip r:embed="rId4"/>
          <a:srcRect/>
          <a:stretch>
            <a:fillRect/>
          </a:stretch>
        </p:blipFill>
        <p:spPr bwMode="auto">
          <a:xfrm>
            <a:off x="5932488" y="0"/>
            <a:ext cx="3302000" cy="4403725"/>
          </a:xfrm>
          <a:prstGeom prst="rect">
            <a:avLst/>
          </a:prstGeom>
          <a:noFill/>
          <a:ln w="9525">
            <a:noFill/>
            <a:miter lim="800000"/>
            <a:headEnd/>
            <a:tailEnd/>
          </a:ln>
        </p:spPr>
      </p:pic>
      <p:pic>
        <p:nvPicPr>
          <p:cNvPr id="24580" name="Рисунок 10"/>
          <p:cNvPicPr>
            <a:picLocks noChangeAspect="1"/>
          </p:cNvPicPr>
          <p:nvPr/>
        </p:nvPicPr>
        <p:blipFill>
          <a:blip r:embed="rId5"/>
          <a:srcRect/>
          <a:stretch>
            <a:fillRect/>
          </a:stretch>
        </p:blipFill>
        <p:spPr bwMode="auto">
          <a:xfrm>
            <a:off x="2538413" y="0"/>
            <a:ext cx="3302000" cy="4403725"/>
          </a:xfrm>
          <a:prstGeom prst="rect">
            <a:avLst/>
          </a:prstGeom>
          <a:noFill/>
          <a:ln w="9525">
            <a:noFill/>
            <a:miter lim="800000"/>
            <a:headEnd/>
            <a:tailEnd/>
          </a:ln>
        </p:spPr>
      </p:pic>
      <p:pic>
        <p:nvPicPr>
          <p:cNvPr id="24581" name="Рисунок 12"/>
          <p:cNvPicPr>
            <a:picLocks noChangeAspect="1"/>
          </p:cNvPicPr>
          <p:nvPr/>
        </p:nvPicPr>
        <p:blipFill>
          <a:blip r:embed="rId6"/>
          <a:srcRect t="17889" b="11819"/>
          <a:stretch>
            <a:fillRect/>
          </a:stretch>
        </p:blipFill>
        <p:spPr bwMode="auto">
          <a:xfrm>
            <a:off x="3390900" y="4227513"/>
            <a:ext cx="4857750" cy="25606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Рисунок 4"/>
          <p:cNvPicPr>
            <a:picLocks noChangeAspect="1"/>
          </p:cNvPicPr>
          <p:nvPr/>
        </p:nvPicPr>
        <p:blipFill>
          <a:blip r:embed="rId2"/>
          <a:srcRect/>
          <a:stretch>
            <a:fillRect/>
          </a:stretch>
        </p:blipFill>
        <p:spPr bwMode="auto">
          <a:xfrm>
            <a:off x="2336800" y="122238"/>
            <a:ext cx="4408488" cy="3306762"/>
          </a:xfrm>
          <a:prstGeom prst="rect">
            <a:avLst/>
          </a:prstGeom>
          <a:noFill/>
          <a:ln w="9525">
            <a:noFill/>
            <a:miter lim="800000"/>
            <a:headEnd/>
            <a:tailEnd/>
          </a:ln>
        </p:spPr>
      </p:pic>
      <p:pic>
        <p:nvPicPr>
          <p:cNvPr id="25602" name="Рисунок 6"/>
          <p:cNvPicPr>
            <a:picLocks noChangeAspect="1"/>
          </p:cNvPicPr>
          <p:nvPr/>
        </p:nvPicPr>
        <p:blipFill>
          <a:blip r:embed="rId3"/>
          <a:srcRect/>
          <a:stretch>
            <a:fillRect/>
          </a:stretch>
        </p:blipFill>
        <p:spPr bwMode="auto">
          <a:xfrm>
            <a:off x="2336800" y="3429000"/>
            <a:ext cx="4408488" cy="3306763"/>
          </a:xfrm>
          <a:prstGeom prst="rect">
            <a:avLst/>
          </a:prstGeom>
          <a:noFill/>
          <a:ln w="9525">
            <a:noFill/>
            <a:miter lim="800000"/>
            <a:headEnd/>
            <a:tailEnd/>
          </a:ln>
        </p:spPr>
      </p:pic>
      <p:pic>
        <p:nvPicPr>
          <p:cNvPr id="25603" name="Рисунок 8"/>
          <p:cNvPicPr>
            <a:picLocks noChangeAspect="1"/>
          </p:cNvPicPr>
          <p:nvPr/>
        </p:nvPicPr>
        <p:blipFill>
          <a:blip r:embed="rId4"/>
          <a:srcRect/>
          <a:stretch>
            <a:fillRect/>
          </a:stretch>
        </p:blipFill>
        <p:spPr bwMode="auto">
          <a:xfrm>
            <a:off x="7048500" y="0"/>
            <a:ext cx="4695825" cy="62595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089775" y="0"/>
            <a:ext cx="4629150" cy="6858000"/>
          </a:xfrm>
        </p:spPr>
        <p:txBody>
          <a:bodyPr rtlCol="0">
            <a:normAutofit fontScale="92500" lnSpcReduction="20000"/>
          </a:bodyPr>
          <a:lstStyle/>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	Рисование поролоновой губкой</a:t>
            </a:r>
            <a:r>
              <a:rPr lang="ru-RU" dirty="0">
                <a:latin typeface="Times New Roman" panose="02020603050405020304" pitchFamily="18" charset="0"/>
                <a:cs typeface="Times New Roman" panose="02020603050405020304" pitchFamily="18" charset="0"/>
              </a:rPr>
              <a:t> доступно даже малышам, так как позволяет быстро получить изображение, широкими мазками. Желание маленького ребенка </a:t>
            </a:r>
            <a:r>
              <a:rPr lang="ru-RU" b="1" dirty="0">
                <a:latin typeface="Times New Roman" panose="02020603050405020304" pitchFamily="18" charset="0"/>
                <a:cs typeface="Times New Roman" panose="02020603050405020304" pitchFamily="18" charset="0"/>
              </a:rPr>
              <a:t>рисовать</a:t>
            </a:r>
            <a:r>
              <a:rPr lang="ru-RU" dirty="0">
                <a:latin typeface="Times New Roman" panose="02020603050405020304" pitchFamily="18" charset="0"/>
                <a:cs typeface="Times New Roman" panose="02020603050405020304" pitchFamily="18" charset="0"/>
              </a:rPr>
              <a:t> ярко легко реализуется при использовании </a:t>
            </a:r>
            <a:r>
              <a:rPr lang="ru-RU" b="1" dirty="0">
                <a:latin typeface="Times New Roman" panose="02020603050405020304" pitchFamily="18" charset="0"/>
                <a:cs typeface="Times New Roman" panose="02020603050405020304" pitchFamily="18" charset="0"/>
              </a:rPr>
              <a:t>поролона</a:t>
            </a:r>
            <a:r>
              <a:rPr lang="ru-RU" dirty="0">
                <a:latin typeface="Times New Roman" panose="02020603050405020304" pitchFamily="18" charset="0"/>
                <a:cs typeface="Times New Roman" panose="02020603050405020304" pitchFamily="18" charset="0"/>
              </a:rPr>
              <a:t>. Дети раннего и младшего дошкольного возраста могут </a:t>
            </a:r>
            <a:r>
              <a:rPr lang="ru-RU" b="1" dirty="0">
                <a:latin typeface="Times New Roman" panose="02020603050405020304" pitchFamily="18" charset="0"/>
                <a:cs typeface="Times New Roman" panose="02020603050405020304" pitchFamily="18" charset="0"/>
              </a:rPr>
              <a:t>рисовать</a:t>
            </a:r>
            <a:r>
              <a:rPr lang="ru-RU" dirty="0">
                <a:latin typeface="Times New Roman" panose="02020603050405020304" pitchFamily="18" charset="0"/>
                <a:cs typeface="Times New Roman" panose="02020603050405020304" pitchFamily="18" charset="0"/>
              </a:rPr>
              <a:t> с использованием трафарета. </a:t>
            </a:r>
          </a:p>
          <a:p>
            <a:pPr marL="0" indent="0" algn="just"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Взрослый изготавливает трафарет из картона, полиэтилена или пластика, а дети просто макают </a:t>
            </a:r>
            <a:r>
              <a:rPr lang="ru-RU" b="1" dirty="0">
                <a:latin typeface="Times New Roman" panose="02020603050405020304" pitchFamily="18" charset="0"/>
                <a:cs typeface="Times New Roman" panose="02020603050405020304" pitchFamily="18" charset="0"/>
              </a:rPr>
              <a:t>губкой</a:t>
            </a:r>
            <a:r>
              <a:rPr lang="ru-RU" dirty="0">
                <a:latin typeface="Times New Roman" panose="02020603050405020304" pitchFamily="18" charset="0"/>
                <a:cs typeface="Times New Roman" panose="02020603050405020304" pitchFamily="18" charset="0"/>
              </a:rPr>
              <a:t> внутри трафарета или вокруг силуэтного изображения из плотного материала печатают фон.</a:t>
            </a:r>
          </a:p>
        </p:txBody>
      </p:sp>
      <p:pic>
        <p:nvPicPr>
          <p:cNvPr id="26626" name="Рисунок 3"/>
          <p:cNvPicPr>
            <a:picLocks noChangeAspect="1"/>
          </p:cNvPicPr>
          <p:nvPr/>
        </p:nvPicPr>
        <p:blipFill>
          <a:blip r:embed="rId2"/>
          <a:srcRect/>
          <a:stretch>
            <a:fillRect/>
          </a:stretch>
        </p:blipFill>
        <p:spPr bwMode="auto">
          <a:xfrm>
            <a:off x="2054225" y="0"/>
            <a:ext cx="5035550" cy="3629025"/>
          </a:xfrm>
          <a:prstGeom prst="rect">
            <a:avLst/>
          </a:prstGeom>
          <a:noFill/>
          <a:ln w="9525">
            <a:noFill/>
            <a:miter lim="800000"/>
            <a:headEnd/>
            <a:tailEnd/>
          </a:ln>
        </p:spPr>
      </p:pic>
      <p:pic>
        <p:nvPicPr>
          <p:cNvPr id="26627" name="Рисунок 5"/>
          <p:cNvPicPr>
            <a:picLocks noChangeAspect="1"/>
          </p:cNvPicPr>
          <p:nvPr/>
        </p:nvPicPr>
        <p:blipFill>
          <a:blip r:embed="rId3"/>
          <a:srcRect/>
          <a:stretch>
            <a:fillRect/>
          </a:stretch>
        </p:blipFill>
        <p:spPr bwMode="auto">
          <a:xfrm>
            <a:off x="2054225" y="3081338"/>
            <a:ext cx="5035550" cy="377666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ъект 2"/>
          <p:cNvSpPr>
            <a:spLocks noGrp="1"/>
          </p:cNvSpPr>
          <p:nvPr>
            <p:ph idx="1"/>
          </p:nvPr>
        </p:nvSpPr>
        <p:spPr>
          <a:xfrm>
            <a:off x="6096000" y="0"/>
            <a:ext cx="5656263" cy="3249613"/>
          </a:xfrm>
        </p:spPr>
        <p:txBody>
          <a:bodyPr/>
          <a:lstStyle/>
          <a:p>
            <a:pPr marL="0" indent="0" eaLnBrk="1" hangingPunct="1">
              <a:lnSpc>
                <a:spcPct val="70000"/>
              </a:lnSpc>
              <a:buFont typeface="Arial" charset="0"/>
              <a:buNone/>
            </a:pPr>
            <a:r>
              <a:rPr lang="ru-RU" sz="2200" b="1" smtClean="0">
                <a:latin typeface="Times New Roman" pitchFamily="18" charset="0"/>
                <a:cs typeface="Times New Roman" pitchFamily="18" charset="0"/>
              </a:rPr>
              <a:t>Рисование вилкой</a:t>
            </a:r>
          </a:p>
          <a:p>
            <a:pPr marL="0" indent="0" eaLnBrk="1" hangingPunct="1">
              <a:lnSpc>
                <a:spcPct val="70000"/>
              </a:lnSpc>
              <a:buFont typeface="Arial" charset="0"/>
              <a:buNone/>
            </a:pPr>
            <a:r>
              <a:rPr lang="ru-RU" sz="2200" b="1" smtClean="0">
                <a:latin typeface="Times New Roman" pitchFamily="18" charset="0"/>
                <a:cs typeface="Times New Roman" pitchFamily="18" charset="0"/>
              </a:rPr>
              <a:t>Возраст: </a:t>
            </a:r>
            <a:r>
              <a:rPr lang="ru-RU" sz="2200" smtClean="0">
                <a:latin typeface="Times New Roman" pitchFamily="18" charset="0"/>
                <a:cs typeface="Times New Roman" pitchFamily="18" charset="0"/>
              </a:rPr>
              <a:t>4-5 лет. </a:t>
            </a:r>
          </a:p>
          <a:p>
            <a:pPr marL="0" indent="0" eaLnBrk="1" hangingPunct="1">
              <a:lnSpc>
                <a:spcPct val="70000"/>
              </a:lnSpc>
              <a:buFont typeface="Arial" charset="0"/>
              <a:buNone/>
            </a:pPr>
            <a:r>
              <a:rPr lang="ru-RU" sz="2200" b="1" smtClean="0">
                <a:latin typeface="Times New Roman" pitchFamily="18" charset="0"/>
                <a:cs typeface="Times New Roman" pitchFamily="18" charset="0"/>
              </a:rPr>
              <a:t>Средства выразительности: </a:t>
            </a:r>
            <a:r>
              <a:rPr lang="ru-RU" sz="2200" smtClean="0">
                <a:latin typeface="Times New Roman" pitchFamily="18" charset="0"/>
                <a:cs typeface="Times New Roman" pitchFamily="18" charset="0"/>
              </a:rPr>
              <a:t>фактура ,цвет , пятно. </a:t>
            </a:r>
          </a:p>
          <a:p>
            <a:pPr marL="0" indent="0" eaLnBrk="1" hangingPunct="1">
              <a:lnSpc>
                <a:spcPct val="70000"/>
              </a:lnSpc>
              <a:buFont typeface="Arial" charset="0"/>
              <a:buNone/>
            </a:pPr>
            <a:r>
              <a:rPr lang="ru-RU" sz="2200" b="1" smtClean="0">
                <a:latin typeface="Times New Roman" pitchFamily="18" charset="0"/>
                <a:cs typeface="Times New Roman" pitchFamily="18" charset="0"/>
              </a:rPr>
              <a:t>Материалы: </a:t>
            </a:r>
            <a:r>
              <a:rPr lang="ru-RU" sz="2200" smtClean="0">
                <a:latin typeface="Times New Roman" pitchFamily="18" charset="0"/>
                <a:cs typeface="Times New Roman" pitchFamily="18" charset="0"/>
              </a:rPr>
              <a:t>бумага , вилка, краски. </a:t>
            </a:r>
          </a:p>
          <a:p>
            <a:pPr marL="0" indent="0" eaLnBrk="1" hangingPunct="1">
              <a:lnSpc>
                <a:spcPct val="70000"/>
              </a:lnSpc>
              <a:buFont typeface="Arial" charset="0"/>
              <a:buNone/>
            </a:pPr>
            <a:r>
              <a:rPr lang="ru-RU" sz="2200" b="1" smtClean="0">
                <a:latin typeface="Times New Roman" pitchFamily="18" charset="0"/>
                <a:cs typeface="Times New Roman" pitchFamily="18" charset="0"/>
              </a:rPr>
              <a:t>Способ получения изображения: </a:t>
            </a:r>
            <a:r>
              <a:rPr lang="ru-RU" sz="2200" smtClean="0">
                <a:latin typeface="Times New Roman" pitchFamily="18" charset="0"/>
                <a:cs typeface="Times New Roman" pitchFamily="18" charset="0"/>
              </a:rPr>
              <a:t>Ребёнок макает вилку в краску и рисует предмет способом прижатия. Когда изображение подсыхает дополняет при помощи кисти или фломастеров элементы (глаза ,нос , усы..)</a:t>
            </a:r>
          </a:p>
        </p:txBody>
      </p:sp>
      <p:pic>
        <p:nvPicPr>
          <p:cNvPr id="27650" name="Рисунок 3"/>
          <p:cNvPicPr>
            <a:picLocks noChangeAspect="1"/>
          </p:cNvPicPr>
          <p:nvPr/>
        </p:nvPicPr>
        <p:blipFill>
          <a:blip r:embed="rId2"/>
          <a:srcRect/>
          <a:stretch>
            <a:fillRect/>
          </a:stretch>
        </p:blipFill>
        <p:spPr bwMode="auto">
          <a:xfrm>
            <a:off x="6600825" y="3206750"/>
            <a:ext cx="4646613" cy="3303588"/>
          </a:xfrm>
          <a:prstGeom prst="rect">
            <a:avLst/>
          </a:prstGeom>
          <a:noFill/>
          <a:ln w="9525">
            <a:noFill/>
            <a:miter lim="800000"/>
            <a:headEnd/>
            <a:tailEnd/>
          </a:ln>
        </p:spPr>
      </p:pic>
      <p:pic>
        <p:nvPicPr>
          <p:cNvPr id="27651" name="Рисунок 5"/>
          <p:cNvPicPr>
            <a:picLocks noChangeAspect="1"/>
          </p:cNvPicPr>
          <p:nvPr/>
        </p:nvPicPr>
        <p:blipFill>
          <a:blip r:embed="rId3"/>
          <a:srcRect r="18867"/>
          <a:stretch>
            <a:fillRect/>
          </a:stretch>
        </p:blipFill>
        <p:spPr bwMode="auto">
          <a:xfrm>
            <a:off x="581025" y="220663"/>
            <a:ext cx="2686050" cy="3111500"/>
          </a:xfrm>
          <a:prstGeom prst="rect">
            <a:avLst/>
          </a:prstGeom>
          <a:noFill/>
          <a:ln w="9525">
            <a:noFill/>
            <a:miter lim="800000"/>
            <a:headEnd/>
            <a:tailEnd/>
          </a:ln>
        </p:spPr>
      </p:pic>
      <p:pic>
        <p:nvPicPr>
          <p:cNvPr id="27652" name="Рисунок 7"/>
          <p:cNvPicPr>
            <a:picLocks noChangeAspect="1"/>
          </p:cNvPicPr>
          <p:nvPr/>
        </p:nvPicPr>
        <p:blipFill>
          <a:blip r:embed="rId4"/>
          <a:srcRect l="12125" r="20987"/>
          <a:stretch>
            <a:fillRect/>
          </a:stretch>
        </p:blipFill>
        <p:spPr bwMode="auto">
          <a:xfrm>
            <a:off x="3338513" y="269875"/>
            <a:ext cx="2686050" cy="3013075"/>
          </a:xfrm>
          <a:prstGeom prst="rect">
            <a:avLst/>
          </a:prstGeom>
          <a:noFill/>
          <a:ln w="9525">
            <a:noFill/>
            <a:miter lim="800000"/>
            <a:headEnd/>
            <a:tailEnd/>
          </a:ln>
        </p:spPr>
      </p:pic>
      <p:pic>
        <p:nvPicPr>
          <p:cNvPr id="27653" name="Рисунок 9"/>
          <p:cNvPicPr>
            <a:picLocks noChangeAspect="1"/>
          </p:cNvPicPr>
          <p:nvPr/>
        </p:nvPicPr>
        <p:blipFill>
          <a:blip r:embed="rId5"/>
          <a:srcRect b="21803"/>
          <a:stretch>
            <a:fillRect/>
          </a:stretch>
        </p:blipFill>
        <p:spPr bwMode="auto">
          <a:xfrm>
            <a:off x="528638" y="3436938"/>
            <a:ext cx="5564187" cy="32639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442200" y="0"/>
            <a:ext cx="4249738" cy="6654800"/>
          </a:xfrm>
        </p:spPr>
        <p:txBody>
          <a:bodyPr rtlCol="0">
            <a:normAutofit fontScale="55000" lnSpcReduction="20000"/>
          </a:bodyPr>
          <a:lstStyle/>
          <a:p>
            <a:pPr marL="0" indent="0" algn="just" eaLnBrk="1" fontAlgn="auto" hangingPunct="1">
              <a:lnSpc>
                <a:spcPct val="100000"/>
              </a:lnSpc>
              <a:spcAft>
                <a:spcPts val="0"/>
              </a:spcAft>
              <a:buFont typeface="Arial" panose="020B0604020202020204" pitchFamily="34" charset="0"/>
              <a:buNone/>
              <a:defRPr/>
            </a:pPr>
            <a:r>
              <a:rPr lang="ru-RU" sz="7400" dirty="0">
                <a:latin typeface="Times New Roman" panose="02020603050405020304" pitchFamily="18" charset="0"/>
                <a:cs typeface="Times New Roman" panose="02020603050405020304" pitchFamily="18" charset="0"/>
              </a:rPr>
              <a:t>Рисование на песке </a:t>
            </a:r>
            <a:endParaRPr lang="ru-RU" sz="4300" dirty="0">
              <a:latin typeface="Times New Roman" panose="02020603050405020304" pitchFamily="18" charset="0"/>
              <a:cs typeface="Times New Roman" panose="02020603050405020304" pitchFamily="18" charset="0"/>
            </a:endParaRPr>
          </a:p>
          <a:p>
            <a:pPr marL="0" indent="0" algn="just" eaLnBrk="1" fontAlgn="auto" hangingPunct="1">
              <a:lnSpc>
                <a:spcPct val="100000"/>
              </a:lnSpc>
              <a:spcAft>
                <a:spcPts val="0"/>
              </a:spcAft>
              <a:buFont typeface="Arial" panose="020B0604020202020204" pitchFamily="34" charset="0"/>
              <a:buNone/>
              <a:defRPr/>
            </a:pPr>
            <a:r>
              <a:rPr lang="ru-RU" sz="4300" dirty="0">
                <a:latin typeface="Times New Roman" panose="02020603050405020304" pitchFamily="18" charset="0"/>
                <a:cs typeface="Times New Roman" panose="02020603050405020304" pitchFamily="18" charset="0"/>
              </a:rPr>
              <a:t>Песочная анимация имеет широкий спектр работы с детьми: помогает снять стресс, понять ребенка, раскрыть его художественные способности, развивать мелкую моторику. Основные приемы рисования песком просты, и освоить их  может любой дошкольник. Здесь главный инструмент – его руки.</a:t>
            </a:r>
          </a:p>
          <a:p>
            <a:pPr marL="0" indent="0" algn="just" eaLnBrk="1" fontAlgn="auto" hangingPunct="1">
              <a:lnSpc>
                <a:spcPct val="100000"/>
              </a:lnSpc>
              <a:spcAft>
                <a:spcPts val="0"/>
              </a:spcAft>
              <a:buFont typeface="Arial" panose="020B0604020202020204" pitchFamily="34" charset="0"/>
              <a:buNone/>
              <a:defRPr/>
            </a:pPr>
            <a:r>
              <a:rPr lang="ru-RU" sz="4300" dirty="0">
                <a:latin typeface="Times New Roman" panose="02020603050405020304" pitchFamily="18" charset="0"/>
                <a:cs typeface="Times New Roman" panose="02020603050405020304" pitchFamily="18" charset="0"/>
              </a:rPr>
              <a:t>Основные приемы рисования песком: </a:t>
            </a:r>
            <a:r>
              <a:rPr lang="ru-RU" sz="4300" dirty="0" err="1">
                <a:latin typeface="Times New Roman" panose="02020603050405020304" pitchFamily="18" charset="0"/>
                <a:cs typeface="Times New Roman" panose="02020603050405020304" pitchFamily="18" charset="0"/>
              </a:rPr>
              <a:t>насыпание</a:t>
            </a:r>
            <a:r>
              <a:rPr lang="ru-RU" sz="4300" dirty="0">
                <a:latin typeface="Times New Roman" panose="02020603050405020304" pitchFamily="18" charset="0"/>
                <a:cs typeface="Times New Roman" panose="02020603050405020304" pitchFamily="18" charset="0"/>
              </a:rPr>
              <a:t> и заполнение пространства; кулак; ладонь; ребро большого пальца; рисование пальцами; щепоть; отсечение лишнего.</a:t>
            </a:r>
            <a:endParaRPr lang="ru-RU" sz="1400" dirty="0"/>
          </a:p>
        </p:txBody>
      </p:sp>
      <p:pic>
        <p:nvPicPr>
          <p:cNvPr id="28674" name="Рисунок 3"/>
          <p:cNvPicPr>
            <a:picLocks noChangeAspect="1"/>
          </p:cNvPicPr>
          <p:nvPr/>
        </p:nvPicPr>
        <p:blipFill>
          <a:blip r:embed="rId2"/>
          <a:srcRect/>
          <a:stretch>
            <a:fillRect/>
          </a:stretch>
        </p:blipFill>
        <p:spPr bwMode="auto">
          <a:xfrm>
            <a:off x="849313" y="109538"/>
            <a:ext cx="3133725" cy="4178300"/>
          </a:xfrm>
          <a:prstGeom prst="rect">
            <a:avLst/>
          </a:prstGeom>
          <a:noFill/>
          <a:ln w="9525">
            <a:noFill/>
            <a:miter lim="800000"/>
            <a:headEnd/>
            <a:tailEnd/>
          </a:ln>
        </p:spPr>
      </p:pic>
      <p:pic>
        <p:nvPicPr>
          <p:cNvPr id="28675" name="Рисунок 5"/>
          <p:cNvPicPr>
            <a:picLocks noChangeAspect="1"/>
          </p:cNvPicPr>
          <p:nvPr/>
        </p:nvPicPr>
        <p:blipFill>
          <a:blip r:embed="rId3"/>
          <a:srcRect/>
          <a:stretch>
            <a:fillRect/>
          </a:stretch>
        </p:blipFill>
        <p:spPr bwMode="auto">
          <a:xfrm>
            <a:off x="4092575" y="0"/>
            <a:ext cx="2968625" cy="3959225"/>
          </a:xfrm>
          <a:prstGeom prst="rect">
            <a:avLst/>
          </a:prstGeom>
          <a:noFill/>
          <a:ln w="9525">
            <a:noFill/>
            <a:miter lim="800000"/>
            <a:headEnd/>
            <a:tailEnd/>
          </a:ln>
        </p:spPr>
      </p:pic>
      <p:pic>
        <p:nvPicPr>
          <p:cNvPr id="28676" name="Рисунок 7"/>
          <p:cNvPicPr>
            <a:picLocks noChangeAspect="1"/>
          </p:cNvPicPr>
          <p:nvPr/>
        </p:nvPicPr>
        <p:blipFill>
          <a:blip r:embed="rId4"/>
          <a:srcRect r="23013"/>
          <a:stretch>
            <a:fillRect/>
          </a:stretch>
        </p:blipFill>
        <p:spPr bwMode="auto">
          <a:xfrm>
            <a:off x="2613025" y="4178300"/>
            <a:ext cx="3938588" cy="25749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ъект 2"/>
          <p:cNvSpPr>
            <a:spLocks noGrp="1"/>
          </p:cNvSpPr>
          <p:nvPr>
            <p:ph idx="1"/>
          </p:nvPr>
        </p:nvSpPr>
        <p:spPr>
          <a:xfrm>
            <a:off x="5260975" y="0"/>
            <a:ext cx="6556375" cy="4351338"/>
          </a:xfrm>
        </p:spPr>
        <p:txBody>
          <a:bodyPr/>
          <a:lstStyle/>
          <a:p>
            <a:pPr marL="0" indent="0" eaLnBrk="1" hangingPunct="1">
              <a:buFont typeface="Arial" charset="0"/>
              <a:buNone/>
            </a:pPr>
            <a:r>
              <a:rPr lang="ru-RU" sz="3600" smtClean="0">
                <a:latin typeface="Times New Roman" pitchFamily="18" charset="0"/>
                <a:cs typeface="Times New Roman" pitchFamily="18" charset="0"/>
              </a:rPr>
              <a:t>Рисование цветным песком</a:t>
            </a:r>
          </a:p>
          <a:p>
            <a:pPr marL="0" indent="0" eaLnBrk="1" hangingPunct="1">
              <a:buFont typeface="Arial" charset="0"/>
              <a:buNone/>
            </a:pPr>
            <a:r>
              <a:rPr lang="ru-RU" sz="1800" smtClean="0">
                <a:latin typeface="Times New Roman" pitchFamily="18" charset="0"/>
                <a:cs typeface="Times New Roman" pitchFamily="18" charset="0"/>
              </a:rPr>
              <a:t>Цветной песок вызывает все больший интерес в качестве материала для художественного творчества детей. Это удивительный материал для «насыпных» картин, приятный на ощупь, пластичный и красочный, позволяет легко воплотить самые фантастические замыслы!</a:t>
            </a:r>
          </a:p>
          <a:p>
            <a:pPr marL="0" indent="0" eaLnBrk="1" hangingPunct="1">
              <a:buFont typeface="Arial" charset="0"/>
              <a:buNone/>
            </a:pPr>
            <a:r>
              <a:rPr lang="ru-RU" sz="1800" b="1" smtClean="0">
                <a:latin typeface="Times New Roman" pitchFamily="18" charset="0"/>
                <a:cs typeface="Times New Roman" pitchFamily="18" charset="0"/>
              </a:rPr>
              <a:t>Материал: </a:t>
            </a:r>
            <a:r>
              <a:rPr lang="ru-RU" sz="1800" smtClean="0">
                <a:latin typeface="Times New Roman" pitchFamily="18" charset="0"/>
                <a:cs typeface="Times New Roman" pitchFamily="18" charset="0"/>
              </a:rPr>
              <a:t>готовые рисунки, клей ПВА, цветной песок, кисточки.</a:t>
            </a:r>
          </a:p>
          <a:p>
            <a:pPr marL="0" indent="0" eaLnBrk="1" hangingPunct="1">
              <a:buFont typeface="Arial" charset="0"/>
              <a:buNone/>
            </a:pPr>
            <a:r>
              <a:rPr lang="ru-RU" sz="1800" smtClean="0">
                <a:latin typeface="Times New Roman" pitchFamily="18" charset="0"/>
                <a:cs typeface="Times New Roman" pitchFamily="18" charset="0"/>
              </a:rPr>
              <a:t>Задача ребенка – наносить клей на поверхность рисунка и посыпать  цветным песком, который приклеивается к основе. Картины, которые создаются в этой технике, обладают интересной фактурой. Цветным песком дети обычно рисуют изображения цветов и животных, а также пейзажи и натюрморты.</a:t>
            </a:r>
          </a:p>
        </p:txBody>
      </p:sp>
      <p:pic>
        <p:nvPicPr>
          <p:cNvPr id="29698" name="Рисунок 4"/>
          <p:cNvPicPr>
            <a:picLocks noChangeAspect="1"/>
          </p:cNvPicPr>
          <p:nvPr/>
        </p:nvPicPr>
        <p:blipFill>
          <a:blip r:embed="rId2"/>
          <a:srcRect/>
          <a:stretch>
            <a:fillRect/>
          </a:stretch>
        </p:blipFill>
        <p:spPr bwMode="auto">
          <a:xfrm>
            <a:off x="342900" y="0"/>
            <a:ext cx="4749800" cy="3562350"/>
          </a:xfrm>
          <a:prstGeom prst="rect">
            <a:avLst/>
          </a:prstGeom>
          <a:noFill/>
          <a:ln w="9525">
            <a:noFill/>
            <a:miter lim="800000"/>
            <a:headEnd/>
            <a:tailEnd/>
          </a:ln>
        </p:spPr>
      </p:pic>
      <p:pic>
        <p:nvPicPr>
          <p:cNvPr id="29699" name="Рисунок 6"/>
          <p:cNvPicPr>
            <a:picLocks noChangeAspect="1"/>
          </p:cNvPicPr>
          <p:nvPr/>
        </p:nvPicPr>
        <p:blipFill>
          <a:blip r:embed="rId3"/>
          <a:srcRect/>
          <a:stretch>
            <a:fillRect/>
          </a:stretch>
        </p:blipFill>
        <p:spPr bwMode="auto">
          <a:xfrm>
            <a:off x="482600" y="3543300"/>
            <a:ext cx="4610100" cy="3314700"/>
          </a:xfrm>
          <a:prstGeom prst="rect">
            <a:avLst/>
          </a:prstGeom>
          <a:noFill/>
          <a:ln w="9525">
            <a:noFill/>
            <a:miter lim="800000"/>
            <a:headEnd/>
            <a:tailEnd/>
          </a:ln>
        </p:spPr>
      </p:pic>
      <p:pic>
        <p:nvPicPr>
          <p:cNvPr id="29700" name="Рисунок 8"/>
          <p:cNvPicPr>
            <a:picLocks noChangeAspect="1"/>
          </p:cNvPicPr>
          <p:nvPr/>
        </p:nvPicPr>
        <p:blipFill>
          <a:blip r:embed="rId4"/>
          <a:srcRect/>
          <a:stretch>
            <a:fillRect/>
          </a:stretch>
        </p:blipFill>
        <p:spPr bwMode="auto">
          <a:xfrm>
            <a:off x="7099300" y="3940175"/>
            <a:ext cx="3859213" cy="289401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8159750" y="0"/>
            <a:ext cx="3630613" cy="5964238"/>
          </a:xfrm>
        </p:spPr>
        <p:txBody>
          <a:bodyPr rtlCol="0">
            <a:normAutofit lnSpcReduction="10000"/>
          </a:bodyPr>
          <a:lstStyle/>
          <a:p>
            <a:pPr marL="0" indent="0" algn="just" eaLnBrk="1" fontAlgn="auto" hangingPunct="1">
              <a:spcAft>
                <a:spcPts val="0"/>
              </a:spcAft>
              <a:buFont typeface="Arial" panose="020B0604020202020204" pitchFamily="34" charset="0"/>
              <a:buNone/>
              <a:defRPr/>
            </a:pPr>
            <a:r>
              <a:rPr lang="ru-RU" sz="3600" dirty="0">
                <a:latin typeface="Times New Roman" panose="02020603050405020304" pitchFamily="18" charset="0"/>
                <a:cs typeface="Times New Roman" panose="02020603050405020304" pitchFamily="18" charset="0"/>
              </a:rPr>
              <a:t>Рисование на снегу</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Для этого потребуются краски – приготовим: разведем гуашь водой, насыщенность цвета регулируем самостоятельно. Т.е. можно сделать краски блеклыми , а можно не пожалеть гуаши и сделать их более яркими.</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Кроме этого нам потребуется бутылочки, в которых будут наши краски. Дети выбирают бутылки с разноцветной водой, кому какой нравится. По очереди закрашивают фигуры  на снегу цветной водой. Дети получили огромное удовольствие от представленной картины – радости нет предела.</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Разве это не чудо? Разве они не маленькие волшебники – художники, которые могут сделать  своими руками любые чудеса?</a:t>
            </a:r>
          </a:p>
        </p:txBody>
      </p:sp>
      <p:pic>
        <p:nvPicPr>
          <p:cNvPr id="30722" name="Рисунок 5"/>
          <p:cNvPicPr>
            <a:picLocks noChangeAspect="1"/>
          </p:cNvPicPr>
          <p:nvPr/>
        </p:nvPicPr>
        <p:blipFill>
          <a:blip r:embed="rId2"/>
          <a:srcRect/>
          <a:stretch>
            <a:fillRect/>
          </a:stretch>
        </p:blipFill>
        <p:spPr bwMode="auto">
          <a:xfrm>
            <a:off x="5076825" y="3087688"/>
            <a:ext cx="2722563" cy="3629025"/>
          </a:xfrm>
          <a:prstGeom prst="rect">
            <a:avLst/>
          </a:prstGeom>
          <a:noFill/>
          <a:ln w="9525">
            <a:noFill/>
            <a:miter lim="800000"/>
            <a:headEnd/>
            <a:tailEnd/>
          </a:ln>
        </p:spPr>
      </p:pic>
      <p:pic>
        <p:nvPicPr>
          <p:cNvPr id="30723" name="Рисунок 7"/>
          <p:cNvPicPr>
            <a:picLocks noChangeAspect="1"/>
          </p:cNvPicPr>
          <p:nvPr/>
        </p:nvPicPr>
        <p:blipFill>
          <a:blip r:embed="rId3"/>
          <a:srcRect b="23602"/>
          <a:stretch>
            <a:fillRect/>
          </a:stretch>
        </p:blipFill>
        <p:spPr bwMode="auto">
          <a:xfrm>
            <a:off x="5099050" y="211138"/>
            <a:ext cx="2700338" cy="2749550"/>
          </a:xfrm>
          <a:prstGeom prst="rect">
            <a:avLst/>
          </a:prstGeom>
          <a:noFill/>
          <a:ln w="9525">
            <a:noFill/>
            <a:miter lim="800000"/>
            <a:headEnd/>
            <a:tailEnd/>
          </a:ln>
        </p:spPr>
      </p:pic>
      <p:pic>
        <p:nvPicPr>
          <p:cNvPr id="30724" name="Рисунок 3"/>
          <p:cNvPicPr>
            <a:picLocks noChangeAspect="1"/>
          </p:cNvPicPr>
          <p:nvPr/>
        </p:nvPicPr>
        <p:blipFill>
          <a:blip r:embed="rId4"/>
          <a:srcRect/>
          <a:stretch>
            <a:fillRect/>
          </a:stretch>
        </p:blipFill>
        <p:spPr bwMode="auto">
          <a:xfrm>
            <a:off x="263525" y="285750"/>
            <a:ext cx="4729163" cy="63055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685088" y="0"/>
            <a:ext cx="4062412" cy="6440488"/>
          </a:xfrm>
        </p:spPr>
        <p:txBody>
          <a:bodyPr rtlCol="0">
            <a:normAutofit/>
          </a:bodyPr>
          <a:lstStyle/>
          <a:p>
            <a:pPr marL="0" indent="0" algn="just" eaLnBrk="1" fontAlgn="auto" hangingPunct="1">
              <a:spcAft>
                <a:spcPts val="0"/>
              </a:spcAft>
              <a:buFont typeface="Arial" panose="020B0604020202020204" pitchFamily="34" charset="0"/>
              <a:buNone/>
              <a:defRPr/>
            </a:pPr>
            <a:r>
              <a:rPr lang="ru-RU" sz="3600" dirty="0">
                <a:latin typeface="Times New Roman" panose="02020603050405020304" pitchFamily="18" charset="0"/>
                <a:cs typeface="Times New Roman" panose="02020603050405020304" pitchFamily="18" charset="0"/>
              </a:rPr>
              <a:t>Рисование на ватных дисках</a:t>
            </a:r>
          </a:p>
          <a:p>
            <a:pPr marL="0" indent="0" algn="just" eaLnBrk="1" fontAlgn="auto" hangingPunct="1">
              <a:spcAft>
                <a:spcPts val="0"/>
              </a:spcAft>
              <a:buFont typeface="Arial" panose="020B0604020202020204" pitchFamily="34" charset="0"/>
              <a:buNone/>
              <a:defRPr/>
            </a:pPr>
            <a:r>
              <a:rPr lang="ru-RU" sz="1800" b="1" dirty="0">
                <a:latin typeface="Times New Roman" panose="02020603050405020304" pitchFamily="18" charset="0"/>
                <a:cs typeface="Times New Roman" panose="02020603050405020304" pitchFamily="18" charset="0"/>
              </a:rPr>
              <a:t>Возраст: </a:t>
            </a:r>
            <a:r>
              <a:rPr lang="ru-RU" sz="1800" dirty="0">
                <a:latin typeface="Times New Roman" panose="02020603050405020304" pitchFamily="18" charset="0"/>
                <a:cs typeface="Times New Roman" panose="02020603050405020304" pitchFamily="18" charset="0"/>
              </a:rPr>
              <a:t>4-5 лет</a:t>
            </a:r>
          </a:p>
          <a:p>
            <a:pPr marL="0" indent="0" algn="just" eaLnBrk="1" fontAlgn="auto" hangingPunct="1">
              <a:spcAft>
                <a:spcPts val="0"/>
              </a:spcAft>
              <a:buFont typeface="Arial" panose="020B0604020202020204" pitchFamily="34" charset="0"/>
              <a:buNone/>
              <a:defRPr/>
            </a:pPr>
            <a:r>
              <a:rPr lang="ru-RU" sz="1800" b="1" dirty="0">
                <a:latin typeface="Times New Roman" panose="02020603050405020304" pitchFamily="18" charset="0"/>
                <a:cs typeface="Times New Roman" panose="02020603050405020304" pitchFamily="18" charset="0"/>
              </a:rPr>
              <a:t>Материал: </a:t>
            </a:r>
            <a:r>
              <a:rPr lang="ru-RU" sz="1800" dirty="0">
                <a:latin typeface="Times New Roman" panose="02020603050405020304" pitchFamily="18" charset="0"/>
                <a:cs typeface="Times New Roman" panose="02020603050405020304" pitchFamily="18" charset="0"/>
              </a:rPr>
              <a:t>картон, ватный диск, клей, ножницы, фломастеры, гуашь, шприц.</a:t>
            </a:r>
          </a:p>
          <a:p>
            <a:pPr marL="0" indent="0" algn="just" eaLnBrk="1" fontAlgn="auto" hangingPunct="1">
              <a:spcAft>
                <a:spcPts val="0"/>
              </a:spcAft>
              <a:buFont typeface="Arial" panose="020B0604020202020204" pitchFamily="34" charset="0"/>
              <a:buNone/>
              <a:defRPr/>
            </a:pPr>
            <a:r>
              <a:rPr lang="ru-RU" sz="1800" b="1" dirty="0">
                <a:latin typeface="Times New Roman" panose="02020603050405020304" pitchFamily="18" charset="0"/>
                <a:cs typeface="Times New Roman" panose="02020603050405020304" pitchFamily="18" charset="0"/>
              </a:rPr>
              <a:t>Способ получения изображения: </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  ватные диски приклеиваем на бумагу;</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  рисуем вокруг них картинки;</a:t>
            </a:r>
          </a:p>
          <a:p>
            <a:pPr algn="just" eaLnBrk="1" fontAlgn="auto" hangingPunct="1">
              <a:spcAft>
                <a:spcPts val="0"/>
              </a:spcAft>
              <a:buFontTx/>
              <a:buChar char="-"/>
              <a:defRPr/>
            </a:pPr>
            <a:r>
              <a:rPr lang="ru-RU" sz="1800" dirty="0">
                <a:latin typeface="Times New Roman" panose="02020603050405020304" pitchFamily="18" charset="0"/>
                <a:cs typeface="Times New Roman" panose="02020603050405020304" pitchFamily="18" charset="0"/>
              </a:rPr>
              <a:t>разводим гуашь с водой;</a:t>
            </a:r>
          </a:p>
          <a:p>
            <a:pPr algn="just" eaLnBrk="1" fontAlgn="auto" hangingPunct="1">
              <a:spcAft>
                <a:spcPts val="0"/>
              </a:spcAft>
              <a:buFontTx/>
              <a:buChar char="-"/>
              <a:defRPr/>
            </a:pPr>
            <a:r>
              <a:rPr lang="ru-RU" sz="1800" dirty="0">
                <a:latin typeface="Times New Roman" panose="02020603050405020304" pitchFamily="18" charset="0"/>
                <a:cs typeface="Times New Roman" panose="02020603050405020304" pitchFamily="18" charset="0"/>
              </a:rPr>
              <a:t>набираем в шприц цветную воду;</a:t>
            </a:r>
          </a:p>
          <a:p>
            <a:pPr algn="just" eaLnBrk="1" fontAlgn="auto" hangingPunct="1">
              <a:spcAft>
                <a:spcPts val="0"/>
              </a:spcAft>
              <a:buFontTx/>
              <a:buChar char="-"/>
              <a:defRPr/>
            </a:pPr>
            <a:r>
              <a:rPr lang="ru-RU" sz="1800" dirty="0">
                <a:latin typeface="Times New Roman" panose="02020603050405020304" pitchFamily="18" charset="0"/>
                <a:cs typeface="Times New Roman" panose="02020603050405020304" pitchFamily="18" charset="0"/>
              </a:rPr>
              <a:t>выливаем на диск.</a:t>
            </a:r>
          </a:p>
          <a:p>
            <a:pPr marL="0" indent="0" algn="just" eaLnBrk="1" fontAlgn="auto" hangingPunct="1">
              <a:spcAft>
                <a:spcPts val="0"/>
              </a:spcAft>
              <a:buFont typeface="Arial" panose="020B0604020202020204" pitchFamily="34" charset="0"/>
              <a:buNone/>
              <a:defRPr/>
            </a:pPr>
            <a:r>
              <a:rPr lang="ru-RU" sz="1800" dirty="0">
                <a:latin typeface="Times New Roman" panose="02020603050405020304" pitchFamily="18" charset="0"/>
                <a:cs typeface="Times New Roman" panose="02020603050405020304" pitchFamily="18" charset="0"/>
              </a:rPr>
              <a:t>Развиваем фантазию, зрительно – моторную координацию, </a:t>
            </a:r>
            <a:r>
              <a:rPr lang="ru-RU" sz="1800" dirty="0" err="1">
                <a:latin typeface="Times New Roman" panose="02020603050405020304" pitchFamily="18" charset="0"/>
                <a:cs typeface="Times New Roman" panose="02020603050405020304" pitchFamily="18" charset="0"/>
              </a:rPr>
              <a:t>цветовосприятие</a:t>
            </a:r>
            <a:r>
              <a:rPr lang="ru-RU" sz="1800" dirty="0">
                <a:latin typeface="Times New Roman" panose="02020603050405020304" pitchFamily="18" charset="0"/>
                <a:cs typeface="Times New Roman" panose="02020603050405020304" pitchFamily="18" charset="0"/>
              </a:rPr>
              <a:t> в такой интересной форме.</a:t>
            </a:r>
          </a:p>
        </p:txBody>
      </p:sp>
      <p:pic>
        <p:nvPicPr>
          <p:cNvPr id="31746" name="Рисунок 3"/>
          <p:cNvPicPr>
            <a:picLocks noChangeAspect="1"/>
          </p:cNvPicPr>
          <p:nvPr/>
        </p:nvPicPr>
        <p:blipFill>
          <a:blip r:embed="rId2"/>
          <a:srcRect/>
          <a:stretch>
            <a:fillRect/>
          </a:stretch>
        </p:blipFill>
        <p:spPr bwMode="auto">
          <a:xfrm>
            <a:off x="4418013" y="2828925"/>
            <a:ext cx="3022600" cy="4029075"/>
          </a:xfrm>
          <a:prstGeom prst="rect">
            <a:avLst/>
          </a:prstGeom>
          <a:noFill/>
          <a:ln w="9525">
            <a:noFill/>
            <a:miter lim="800000"/>
            <a:headEnd/>
            <a:tailEnd/>
          </a:ln>
        </p:spPr>
      </p:pic>
      <p:pic>
        <p:nvPicPr>
          <p:cNvPr id="31747" name="Рисунок 5"/>
          <p:cNvPicPr>
            <a:picLocks noChangeAspect="1"/>
          </p:cNvPicPr>
          <p:nvPr/>
        </p:nvPicPr>
        <p:blipFill>
          <a:blip r:embed="rId3"/>
          <a:srcRect/>
          <a:stretch>
            <a:fillRect/>
          </a:stretch>
        </p:blipFill>
        <p:spPr bwMode="auto">
          <a:xfrm>
            <a:off x="320675" y="1060450"/>
            <a:ext cx="3751263" cy="5003800"/>
          </a:xfrm>
          <a:prstGeom prst="rect">
            <a:avLst/>
          </a:prstGeom>
          <a:noFill/>
          <a:ln w="9525">
            <a:noFill/>
            <a:miter lim="800000"/>
            <a:headEnd/>
            <a:tailEnd/>
          </a:ln>
        </p:spPr>
      </p:pic>
      <p:pic>
        <p:nvPicPr>
          <p:cNvPr id="31748" name="Рисунок 7"/>
          <p:cNvPicPr>
            <a:picLocks noChangeAspect="1"/>
          </p:cNvPicPr>
          <p:nvPr/>
        </p:nvPicPr>
        <p:blipFill>
          <a:blip r:embed="rId4"/>
          <a:srcRect/>
          <a:stretch>
            <a:fillRect/>
          </a:stretch>
        </p:blipFill>
        <p:spPr bwMode="auto">
          <a:xfrm>
            <a:off x="4121150" y="295275"/>
            <a:ext cx="3563938" cy="26733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2940050" y="28575"/>
            <a:ext cx="5880100" cy="6829425"/>
          </a:xfrm>
        </p:spPr>
        <p:txBody>
          <a:bodyPr rtlCol="0">
            <a:normAutofit fontScale="92500" lnSpcReduction="20000"/>
          </a:bodyPr>
          <a:lstStyle/>
          <a:p>
            <a:pPr indent="0" algn="just"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Я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Симонова Елена Александровна работаю в должности воспитателя в МБДОУ «Детский сад «Планета детства» комбинированного вида»</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Несмотря на небольшой опыт работы стараюсь соответствовать  современным требованиям к педагогам</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indent="0" algn="just" eaLnBrk="1" fontAlgn="auto" hangingPunct="1">
              <a:spcAft>
                <a:spcPts val="0"/>
              </a:spcAft>
              <a:buFont typeface="Arial" panose="020B0604020202020204" pitchFamily="34" charset="0"/>
              <a:buNone/>
              <a:defRPr/>
            </a:pPr>
            <a:r>
              <a:rPr lang="ru-RU" dirty="0">
                <a:solidFill>
                  <a:srgbClr val="FF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Тема моей работы: </a:t>
            </a:r>
          </a:p>
          <a:p>
            <a:pPr indent="0" algn="just" eaLnBrk="1" fontAlgn="auto" hangingPunct="1">
              <a:spcAft>
                <a:spcPts val="0"/>
              </a:spcAft>
              <a:buFont typeface="Arial" panose="020B0604020202020204" pitchFamily="34" charset="0"/>
              <a:buNone/>
              <a:defRPr/>
            </a:pPr>
            <a:r>
              <a:rPr lang="ru-RU" dirty="0">
                <a:solidFill>
                  <a:srgbClr val="FF0000"/>
                </a:solidFill>
                <a:latin typeface="Times New Roman" panose="02020603050405020304" pitchFamily="18" charset="0"/>
                <a:cs typeface="Times New Roman" panose="02020603050405020304" pitchFamily="18" charset="0"/>
              </a:rPr>
              <a:t>     «Нетрадиционные техники рисования  в детском саду»</a:t>
            </a:r>
          </a:p>
          <a:p>
            <a:pPr indent="0" algn="just"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Многие  современные профессии требуют от человека  творческого  подхода к решению профессиональных задач</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Воспитать  мобильную</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креативную  личность</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таков новый социальный заказ государства</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Поэтому</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считаю</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что актуальной и важной  задачей является художественно- эстетическое воспитание</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ru-RU" dirty="0"/>
          </a:p>
        </p:txBody>
      </p:sp>
      <p:pic>
        <p:nvPicPr>
          <p:cNvPr id="14338" name="Рисунок 4"/>
          <p:cNvPicPr>
            <a:picLocks noChangeAspect="1"/>
          </p:cNvPicPr>
          <p:nvPr/>
        </p:nvPicPr>
        <p:blipFill>
          <a:blip r:embed="rId2"/>
          <a:srcRect l="62764" t="10051" b="60001"/>
          <a:stretch>
            <a:fillRect/>
          </a:stretch>
        </p:blipFill>
        <p:spPr bwMode="auto">
          <a:xfrm>
            <a:off x="8942388" y="182563"/>
            <a:ext cx="2636837" cy="282733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667625" y="0"/>
            <a:ext cx="4051300" cy="68580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Рисование ватными палочками</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Возраст: </a:t>
            </a:r>
            <a:r>
              <a:rPr lang="ru-RU" dirty="0">
                <a:latin typeface="Times New Roman" panose="02020603050405020304" pitchFamily="18" charset="0"/>
                <a:cs typeface="Times New Roman" panose="02020603050405020304" pitchFamily="18" charset="0"/>
              </a:rPr>
              <a:t>от 2 лет</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Средства выразительности: </a:t>
            </a:r>
            <a:r>
              <a:rPr lang="ru-RU" dirty="0">
                <a:latin typeface="Times New Roman" panose="02020603050405020304" pitchFamily="18" charset="0"/>
                <a:cs typeface="Times New Roman" panose="02020603050405020304" pitchFamily="18" charset="0"/>
              </a:rPr>
              <a:t>пятно, фактура, цвет.</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Материалы: </a:t>
            </a:r>
            <a:r>
              <a:rPr lang="ru-RU" dirty="0">
                <a:latin typeface="Times New Roman" panose="02020603050405020304" pitchFamily="18" charset="0"/>
                <a:cs typeface="Times New Roman" panose="02020603050405020304" pitchFamily="18" charset="0"/>
              </a:rPr>
              <a:t>блюдце либо пластиковая коробочка, в которую вложена штемпельная подушка из тонкого поролона, пропитанного гуашью, плотная бумага любого цвета и размера, смятая бумага.</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Способ получения изображения: </a:t>
            </a:r>
            <a:r>
              <a:rPr lang="ru-RU" dirty="0">
                <a:latin typeface="Times New Roman" panose="02020603050405020304" pitchFamily="18" charset="0"/>
                <a:cs typeface="Times New Roman" panose="02020603050405020304" pitchFamily="18" charset="0"/>
              </a:rPr>
              <a:t>ребенок ватными палочками (методом тычка) наносит краску на бумагу. </a:t>
            </a:r>
          </a:p>
          <a:p>
            <a:pPr marL="0" indent="0" eaLnBrk="1" fontAlgn="auto" hangingPunct="1">
              <a:spcAft>
                <a:spcPts val="0"/>
              </a:spcAft>
              <a:buFont typeface="Arial" panose="020B0604020202020204" pitchFamily="34" charset="0"/>
              <a:buNone/>
              <a:defRPr/>
            </a:pPr>
            <a:endParaRPr lang="ru-RU" dirty="0"/>
          </a:p>
        </p:txBody>
      </p:sp>
      <p:pic>
        <p:nvPicPr>
          <p:cNvPr id="32770" name="Рисунок 3"/>
          <p:cNvPicPr>
            <a:picLocks noChangeAspect="1"/>
          </p:cNvPicPr>
          <p:nvPr/>
        </p:nvPicPr>
        <p:blipFill>
          <a:blip r:embed="rId2"/>
          <a:srcRect/>
          <a:stretch>
            <a:fillRect/>
          </a:stretch>
        </p:blipFill>
        <p:spPr bwMode="auto">
          <a:xfrm>
            <a:off x="420688" y="552450"/>
            <a:ext cx="4103687" cy="5472113"/>
          </a:xfrm>
          <a:prstGeom prst="rect">
            <a:avLst/>
          </a:prstGeom>
          <a:noFill/>
          <a:ln w="9525">
            <a:noFill/>
            <a:miter lim="800000"/>
            <a:headEnd/>
            <a:tailEnd/>
          </a:ln>
        </p:spPr>
      </p:pic>
      <p:pic>
        <p:nvPicPr>
          <p:cNvPr id="32771" name="Рисунок 5"/>
          <p:cNvPicPr>
            <a:picLocks noChangeAspect="1"/>
          </p:cNvPicPr>
          <p:nvPr/>
        </p:nvPicPr>
        <p:blipFill>
          <a:blip r:embed="rId3"/>
          <a:srcRect l="29427" t="18852"/>
          <a:stretch>
            <a:fillRect/>
          </a:stretch>
        </p:blipFill>
        <p:spPr bwMode="auto">
          <a:xfrm>
            <a:off x="4787900" y="0"/>
            <a:ext cx="2335213" cy="3579813"/>
          </a:xfrm>
          <a:prstGeom prst="rect">
            <a:avLst/>
          </a:prstGeom>
          <a:noFill/>
          <a:ln w="9525">
            <a:noFill/>
            <a:miter lim="800000"/>
            <a:headEnd/>
            <a:tailEnd/>
          </a:ln>
        </p:spPr>
      </p:pic>
      <p:pic>
        <p:nvPicPr>
          <p:cNvPr id="32772" name="Рисунок 9"/>
          <p:cNvPicPr>
            <a:picLocks noChangeAspect="1"/>
          </p:cNvPicPr>
          <p:nvPr/>
        </p:nvPicPr>
        <p:blipFill>
          <a:blip r:embed="rId4"/>
          <a:srcRect/>
          <a:stretch>
            <a:fillRect/>
          </a:stretch>
        </p:blipFill>
        <p:spPr bwMode="auto">
          <a:xfrm>
            <a:off x="4803775" y="3454400"/>
            <a:ext cx="2409825" cy="322103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4543425" y="0"/>
            <a:ext cx="3913188" cy="7072313"/>
          </a:xfrm>
        </p:spPr>
        <p:txBody>
          <a:bodyPr rtlCol="0">
            <a:normAutofit fontScale="85000" lnSpcReduction="20000"/>
          </a:bodyPr>
          <a:lstStyle/>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Рисование зубной щеткой</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Возраст: </a:t>
            </a:r>
            <a:r>
              <a:rPr lang="ru-RU" dirty="0">
                <a:latin typeface="Times New Roman" panose="02020603050405020304" pitchFamily="18" charset="0"/>
                <a:cs typeface="Times New Roman" panose="02020603050405020304" pitchFamily="18" charset="0"/>
              </a:rPr>
              <a:t>любой. </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Средства выразительности: </a:t>
            </a:r>
            <a:r>
              <a:rPr lang="ru-RU" dirty="0">
                <a:latin typeface="Times New Roman" panose="02020603050405020304" pitchFamily="18" charset="0"/>
                <a:cs typeface="Times New Roman" panose="02020603050405020304" pitchFamily="18" charset="0"/>
              </a:rPr>
              <a:t>объемность, цвет. </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Материалы: </a:t>
            </a:r>
            <a:r>
              <a:rPr lang="ru-RU" dirty="0">
                <a:latin typeface="Times New Roman" panose="02020603050405020304" pitchFamily="18" charset="0"/>
                <a:cs typeface="Times New Roman" panose="02020603050405020304" pitchFamily="18" charset="0"/>
              </a:rPr>
              <a:t>плотная бумага, акварель, зубная щетка и т.д., вода в блюдечке. </a:t>
            </a:r>
          </a:p>
          <a:p>
            <a:pPr marL="0" indent="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Способ получения изображения: </a:t>
            </a:r>
            <a:r>
              <a:rPr lang="ru-RU" dirty="0">
                <a:latin typeface="Times New Roman" panose="02020603050405020304" pitchFamily="18" charset="0"/>
                <a:cs typeface="Times New Roman" panose="02020603050405020304" pitchFamily="18" charset="0"/>
              </a:rPr>
              <a:t>Благодаря жестковатым, густым, ровно расположенным щетинкам она позволяет быстро и легко тонировать бумагу или наносить элементы рисунка с разной плотностью густоты краски. Щетку нельзя сильно мочить, то есть полусухую зубную щетку окунаем в гуашь, консистенции кашицы и можно приступать к работе. </a:t>
            </a:r>
          </a:p>
        </p:txBody>
      </p:sp>
      <p:pic>
        <p:nvPicPr>
          <p:cNvPr id="33794" name="Рисунок 3"/>
          <p:cNvPicPr>
            <a:picLocks noChangeAspect="1"/>
          </p:cNvPicPr>
          <p:nvPr/>
        </p:nvPicPr>
        <p:blipFill>
          <a:blip r:embed="rId2"/>
          <a:srcRect l="22858" r="15388"/>
          <a:stretch>
            <a:fillRect/>
          </a:stretch>
        </p:blipFill>
        <p:spPr bwMode="auto">
          <a:xfrm>
            <a:off x="8456613" y="0"/>
            <a:ext cx="2228850" cy="2708275"/>
          </a:xfrm>
          <a:prstGeom prst="rect">
            <a:avLst/>
          </a:prstGeom>
          <a:noFill/>
          <a:ln w="9525">
            <a:noFill/>
            <a:miter lim="800000"/>
            <a:headEnd/>
            <a:tailEnd/>
          </a:ln>
        </p:spPr>
      </p:pic>
      <p:pic>
        <p:nvPicPr>
          <p:cNvPr id="33795" name="Рисунок 5"/>
          <p:cNvPicPr>
            <a:picLocks noChangeAspect="1"/>
          </p:cNvPicPr>
          <p:nvPr/>
        </p:nvPicPr>
        <p:blipFill>
          <a:blip r:embed="rId3"/>
          <a:srcRect l="19006" r="20207"/>
          <a:stretch>
            <a:fillRect/>
          </a:stretch>
        </p:blipFill>
        <p:spPr bwMode="auto">
          <a:xfrm>
            <a:off x="10052050" y="1757363"/>
            <a:ext cx="2139950" cy="2641600"/>
          </a:xfrm>
          <a:prstGeom prst="rect">
            <a:avLst/>
          </a:prstGeom>
          <a:noFill/>
          <a:ln w="9525">
            <a:noFill/>
            <a:miter lim="800000"/>
            <a:headEnd/>
            <a:tailEnd/>
          </a:ln>
        </p:spPr>
      </p:pic>
      <p:pic>
        <p:nvPicPr>
          <p:cNvPr id="33796" name="Рисунок 9"/>
          <p:cNvPicPr>
            <a:picLocks noChangeAspect="1"/>
          </p:cNvPicPr>
          <p:nvPr/>
        </p:nvPicPr>
        <p:blipFill>
          <a:blip r:embed="rId4"/>
          <a:srcRect/>
          <a:stretch>
            <a:fillRect/>
          </a:stretch>
        </p:blipFill>
        <p:spPr bwMode="auto">
          <a:xfrm>
            <a:off x="8472488" y="3668713"/>
            <a:ext cx="2230437" cy="2973387"/>
          </a:xfrm>
          <a:prstGeom prst="rect">
            <a:avLst/>
          </a:prstGeom>
          <a:noFill/>
          <a:ln w="9525">
            <a:noFill/>
            <a:miter lim="800000"/>
            <a:headEnd/>
            <a:tailEnd/>
          </a:ln>
        </p:spPr>
      </p:pic>
      <p:pic>
        <p:nvPicPr>
          <p:cNvPr id="33797" name="Рисунок 11"/>
          <p:cNvPicPr>
            <a:picLocks noChangeAspect="1"/>
          </p:cNvPicPr>
          <p:nvPr/>
        </p:nvPicPr>
        <p:blipFill>
          <a:blip r:embed="rId5"/>
          <a:srcRect l="4099" r="7649"/>
          <a:stretch>
            <a:fillRect/>
          </a:stretch>
        </p:blipFill>
        <p:spPr bwMode="auto">
          <a:xfrm>
            <a:off x="393700" y="393700"/>
            <a:ext cx="4149725" cy="61436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4205288" y="0"/>
            <a:ext cx="3756025" cy="6696075"/>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Рисование пухлыми красками (пеной)</a:t>
            </a:r>
          </a:p>
          <a:p>
            <a:pPr marL="0" indent="0" eaLnBrk="1" fontAlgn="auto" hangingPunct="1">
              <a:spcAft>
                <a:spcPts val="0"/>
              </a:spcAft>
              <a:buFont typeface="Arial" panose="020B0604020202020204" pitchFamily="34" charset="0"/>
              <a:buNone/>
              <a:defRPr/>
            </a:pPr>
            <a:r>
              <a:rPr lang="ru-RU" dirty="0">
                <a:solidFill>
                  <a:srgbClr val="111111"/>
                </a:solidFill>
                <a:latin typeface="Times New Roman" panose="02020603050405020304" pitchFamily="18" charset="0"/>
                <a:cs typeface="Times New Roman" panose="02020603050405020304" pitchFamily="18" charset="0"/>
              </a:rPr>
              <a:t>Сделать объемные краски можно своими руками из обычной пены для бритья и клея ПВА:</a:t>
            </a:r>
          </a:p>
          <a:p>
            <a:pPr marL="0" indent="0" eaLnBrk="1" fontAlgn="auto" hangingPunct="1">
              <a:spcAft>
                <a:spcPts val="0"/>
              </a:spcAft>
              <a:buFont typeface="Arial" panose="020B0604020202020204" pitchFamily="34" charset="0"/>
              <a:buNone/>
              <a:defRPr/>
            </a:pPr>
            <a:r>
              <a:rPr lang="ru-RU" dirty="0">
                <a:solidFill>
                  <a:srgbClr val="111111"/>
                </a:solidFill>
                <a:latin typeface="Times New Roman" panose="02020603050405020304" pitchFamily="18" charset="0"/>
                <a:cs typeface="Times New Roman" panose="02020603050405020304" pitchFamily="18" charset="0"/>
              </a:rPr>
              <a:t>• 2 части пены для бритья;</a:t>
            </a:r>
          </a:p>
          <a:p>
            <a:pPr marL="0" indent="0" eaLnBrk="1" fontAlgn="auto" hangingPunct="1">
              <a:spcAft>
                <a:spcPts val="0"/>
              </a:spcAft>
              <a:buFont typeface="Arial" panose="020B0604020202020204" pitchFamily="34" charset="0"/>
              <a:buNone/>
              <a:defRPr/>
            </a:pPr>
            <a:r>
              <a:rPr lang="ru-RU" dirty="0">
                <a:solidFill>
                  <a:srgbClr val="111111"/>
                </a:solidFill>
                <a:latin typeface="Times New Roman" panose="02020603050405020304" pitchFamily="18" charset="0"/>
                <a:cs typeface="Times New Roman" panose="02020603050405020304" pitchFamily="18" charset="0"/>
              </a:rPr>
              <a:t>• 1 часть клея ПВА;</a:t>
            </a:r>
          </a:p>
          <a:p>
            <a:pPr marL="0" indent="0" eaLnBrk="1" fontAlgn="auto" hangingPunct="1">
              <a:spcAft>
                <a:spcPts val="0"/>
              </a:spcAft>
              <a:buFont typeface="Arial" panose="020B0604020202020204" pitchFamily="34" charset="0"/>
              <a:buNone/>
              <a:defRPr/>
            </a:pPr>
            <a:r>
              <a:rPr lang="ru-RU" dirty="0">
                <a:solidFill>
                  <a:srgbClr val="111111"/>
                </a:solidFill>
                <a:latin typeface="Times New Roman" panose="02020603050405020304" pitchFamily="18" charset="0"/>
                <a:cs typeface="Times New Roman" panose="02020603050405020304" pitchFamily="18" charset="0"/>
              </a:rPr>
              <a:t>• красители (пищевые, акварельные краски, гуашь).</a:t>
            </a:r>
          </a:p>
          <a:p>
            <a:pPr marL="0" indent="0" eaLnBrk="1" fontAlgn="auto" hangingPunct="1">
              <a:spcAft>
                <a:spcPts val="0"/>
              </a:spcAft>
              <a:buFont typeface="Arial" panose="020B0604020202020204" pitchFamily="34" charset="0"/>
              <a:buNone/>
              <a:defRPr/>
            </a:pPr>
            <a:r>
              <a:rPr lang="ru-RU" dirty="0">
                <a:solidFill>
                  <a:srgbClr val="111111"/>
                </a:solidFill>
                <a:latin typeface="Times New Roman" panose="02020603050405020304" pitchFamily="18" charset="0"/>
                <a:cs typeface="Times New Roman" panose="02020603050405020304" pitchFamily="18" charset="0"/>
              </a:rPr>
              <a:t>Приготовьте для каждого цвета отдельную емкость. Добавьте туда ПВА и краситель, потом аккуратно введите пену для бритья. Перемешивать надо осторожно, чтобы краска не потеряла объем.</a:t>
            </a:r>
          </a:p>
          <a:p>
            <a:pPr marL="0" indent="0" eaLnBrk="1" fontAlgn="auto" hangingPunct="1">
              <a:spcAft>
                <a:spcPts val="0"/>
              </a:spcAft>
              <a:buFont typeface="Arial" panose="020B0604020202020204" pitchFamily="34" charset="0"/>
              <a:buNone/>
              <a:defRPr/>
            </a:pPr>
            <a:endParaRPr lang="ru-RU" dirty="0"/>
          </a:p>
        </p:txBody>
      </p:sp>
      <p:pic>
        <p:nvPicPr>
          <p:cNvPr id="34818" name="Рисунок 3"/>
          <p:cNvPicPr>
            <a:picLocks noChangeAspect="1"/>
          </p:cNvPicPr>
          <p:nvPr/>
        </p:nvPicPr>
        <p:blipFill>
          <a:blip r:embed="rId2"/>
          <a:srcRect/>
          <a:stretch>
            <a:fillRect/>
          </a:stretch>
        </p:blipFill>
        <p:spPr bwMode="auto">
          <a:xfrm>
            <a:off x="438150" y="611188"/>
            <a:ext cx="3757613" cy="2817812"/>
          </a:xfrm>
          <a:prstGeom prst="rect">
            <a:avLst/>
          </a:prstGeom>
          <a:noFill/>
          <a:ln w="9525">
            <a:noFill/>
            <a:miter lim="800000"/>
            <a:headEnd/>
            <a:tailEnd/>
          </a:ln>
        </p:spPr>
      </p:pic>
      <p:pic>
        <p:nvPicPr>
          <p:cNvPr id="34819" name="Рисунок 5"/>
          <p:cNvPicPr>
            <a:picLocks noChangeAspect="1"/>
          </p:cNvPicPr>
          <p:nvPr/>
        </p:nvPicPr>
        <p:blipFill>
          <a:blip r:embed="rId3"/>
          <a:srcRect/>
          <a:stretch>
            <a:fillRect/>
          </a:stretch>
        </p:blipFill>
        <p:spPr bwMode="auto">
          <a:xfrm>
            <a:off x="409575" y="3486150"/>
            <a:ext cx="3757613" cy="2817813"/>
          </a:xfrm>
          <a:prstGeom prst="rect">
            <a:avLst/>
          </a:prstGeom>
          <a:noFill/>
          <a:ln w="9525">
            <a:noFill/>
            <a:miter lim="800000"/>
            <a:headEnd/>
            <a:tailEnd/>
          </a:ln>
        </p:spPr>
      </p:pic>
      <p:pic>
        <p:nvPicPr>
          <p:cNvPr id="34820" name="Рисунок 7"/>
          <p:cNvPicPr>
            <a:picLocks noChangeAspect="1"/>
          </p:cNvPicPr>
          <p:nvPr/>
        </p:nvPicPr>
        <p:blipFill>
          <a:blip r:embed="rId4"/>
          <a:srcRect/>
          <a:stretch>
            <a:fillRect/>
          </a:stretch>
        </p:blipFill>
        <p:spPr bwMode="auto">
          <a:xfrm>
            <a:off x="8086725" y="352425"/>
            <a:ext cx="3657600" cy="2743200"/>
          </a:xfrm>
          <a:prstGeom prst="rect">
            <a:avLst/>
          </a:prstGeom>
          <a:noFill/>
          <a:ln w="9525">
            <a:noFill/>
            <a:miter lim="800000"/>
            <a:headEnd/>
            <a:tailEnd/>
          </a:ln>
        </p:spPr>
      </p:pic>
      <p:pic>
        <p:nvPicPr>
          <p:cNvPr id="34821" name="Рисунок 9"/>
          <p:cNvPicPr>
            <a:picLocks noChangeAspect="1"/>
          </p:cNvPicPr>
          <p:nvPr/>
        </p:nvPicPr>
        <p:blipFill>
          <a:blip r:embed="rId5"/>
          <a:srcRect t="9846" b="15282"/>
          <a:stretch>
            <a:fillRect/>
          </a:stretch>
        </p:blipFill>
        <p:spPr bwMode="auto">
          <a:xfrm>
            <a:off x="8145463" y="3095625"/>
            <a:ext cx="3608387" cy="36004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7848600" y="46038"/>
            <a:ext cx="3762375" cy="6765925"/>
          </a:xfrm>
        </p:spPr>
        <p:txBody>
          <a:bodyPr/>
          <a:lstStyle/>
          <a:p>
            <a:pPr eaLnBrk="1" hangingPunct="1"/>
            <a:r>
              <a:rPr lang="ru-RU" sz="3200" b="1" smtClean="0">
                <a:latin typeface="Times New Roman" pitchFamily="18" charset="0"/>
                <a:cs typeface="Times New Roman" pitchFamily="18" charset="0"/>
              </a:rPr>
              <a:t>Кляксография</a:t>
            </a:r>
            <a:br>
              <a:rPr lang="ru-RU" sz="3200" b="1" smtClean="0">
                <a:latin typeface="Times New Roman" pitchFamily="18" charset="0"/>
                <a:cs typeface="Times New Roman" pitchFamily="18" charset="0"/>
              </a:rPr>
            </a:br>
            <a:r>
              <a:rPr lang="ru-RU" sz="2200" b="1" smtClean="0">
                <a:latin typeface="Times New Roman" pitchFamily="18" charset="0"/>
                <a:cs typeface="Times New Roman" pitchFamily="18" charset="0"/>
              </a:rPr>
              <a:t>Возраст: </a:t>
            </a:r>
            <a:r>
              <a:rPr lang="ru-RU" sz="2200" smtClean="0">
                <a:latin typeface="Times New Roman" pitchFamily="18" charset="0"/>
                <a:cs typeface="Times New Roman" pitchFamily="18" charset="0"/>
              </a:rPr>
              <a:t>от пяти лет.</a:t>
            </a:r>
            <a:br>
              <a:rPr lang="ru-RU" sz="2200" smtClean="0">
                <a:latin typeface="Times New Roman" pitchFamily="18" charset="0"/>
                <a:cs typeface="Times New Roman" pitchFamily="18" charset="0"/>
              </a:rPr>
            </a:br>
            <a:r>
              <a:rPr lang="ru-RU" sz="2200" b="1" smtClean="0">
                <a:latin typeface="Times New Roman" pitchFamily="18" charset="0"/>
                <a:cs typeface="Times New Roman" pitchFamily="18" charset="0"/>
              </a:rPr>
              <a:t>Средства выразительности: </a:t>
            </a:r>
            <a:r>
              <a:rPr lang="ru-RU" sz="2200" smtClean="0">
                <a:latin typeface="Times New Roman" pitchFamily="18" charset="0"/>
                <a:cs typeface="Times New Roman" pitchFamily="18" charset="0"/>
              </a:rPr>
              <a:t>пятно.</a:t>
            </a:r>
            <a:br>
              <a:rPr lang="ru-RU" sz="2200" smtClean="0">
                <a:latin typeface="Times New Roman" pitchFamily="18" charset="0"/>
                <a:cs typeface="Times New Roman" pitchFamily="18" charset="0"/>
              </a:rPr>
            </a:br>
            <a:r>
              <a:rPr lang="ru-RU" sz="2200" b="1" smtClean="0">
                <a:latin typeface="Times New Roman" pitchFamily="18" charset="0"/>
                <a:cs typeface="Times New Roman" pitchFamily="18" charset="0"/>
              </a:rPr>
              <a:t>Материалы: </a:t>
            </a:r>
            <a:r>
              <a:rPr lang="ru-RU" sz="2200" smtClean="0">
                <a:latin typeface="Times New Roman" pitchFamily="18" charset="0"/>
                <a:cs typeface="Times New Roman" pitchFamily="18" charset="0"/>
              </a:rPr>
              <a:t>бумага, тушь либо жидко разведенная гуашь в мисочке, пластиковая ложечка.</a:t>
            </a:r>
            <a:br>
              <a:rPr lang="ru-RU" sz="2200" smtClean="0">
                <a:latin typeface="Times New Roman" pitchFamily="18" charset="0"/>
                <a:cs typeface="Times New Roman" pitchFamily="18" charset="0"/>
              </a:rPr>
            </a:br>
            <a:r>
              <a:rPr lang="ru-RU" sz="2200" b="1" smtClean="0">
                <a:latin typeface="Times New Roman" pitchFamily="18" charset="0"/>
                <a:cs typeface="Times New Roman" pitchFamily="18" charset="0"/>
              </a:rPr>
              <a:t>Способ получения изображения: </a:t>
            </a:r>
            <a:r>
              <a:rPr lang="ru-RU" sz="2200" smtClean="0">
                <a:latin typeface="Times New Roman" pitchFamily="18" charset="0"/>
                <a:cs typeface="Times New Roman" pitchFamily="18" charset="0"/>
              </a:rPr>
              <a:t>ребенок зачерпывает гуашь пластиковой ложкой и выливает на бумагу. Затем на это пятно дует из трубочки так, что бы её конец не касался ни пятна, ни бумаги. При необходимости процедура повторяется. Недостающие детали дорисовываются.</a:t>
            </a:r>
            <a:endParaRPr lang="ru-RU" sz="3200" smtClean="0"/>
          </a:p>
        </p:txBody>
      </p:sp>
      <p:pic>
        <p:nvPicPr>
          <p:cNvPr id="35842" name="Рисунок 3"/>
          <p:cNvPicPr>
            <a:picLocks noChangeAspect="1"/>
          </p:cNvPicPr>
          <p:nvPr/>
        </p:nvPicPr>
        <p:blipFill>
          <a:blip r:embed="rId2"/>
          <a:srcRect/>
          <a:stretch>
            <a:fillRect/>
          </a:stretch>
        </p:blipFill>
        <p:spPr bwMode="auto">
          <a:xfrm>
            <a:off x="433388" y="46038"/>
            <a:ext cx="2954337" cy="3938587"/>
          </a:xfrm>
          <a:prstGeom prst="rect">
            <a:avLst/>
          </a:prstGeom>
          <a:noFill/>
          <a:ln w="9525">
            <a:noFill/>
            <a:miter lim="800000"/>
            <a:headEnd/>
            <a:tailEnd/>
          </a:ln>
        </p:spPr>
      </p:pic>
      <p:pic>
        <p:nvPicPr>
          <p:cNvPr id="35843" name="Рисунок 5"/>
          <p:cNvPicPr>
            <a:picLocks noChangeAspect="1"/>
          </p:cNvPicPr>
          <p:nvPr/>
        </p:nvPicPr>
        <p:blipFill>
          <a:blip r:embed="rId3"/>
          <a:srcRect/>
          <a:stretch>
            <a:fillRect/>
          </a:stretch>
        </p:blipFill>
        <p:spPr bwMode="auto">
          <a:xfrm>
            <a:off x="3795713" y="3817938"/>
            <a:ext cx="4052887" cy="3040062"/>
          </a:xfrm>
          <a:prstGeom prst="rect">
            <a:avLst/>
          </a:prstGeom>
          <a:noFill/>
          <a:ln w="9525">
            <a:noFill/>
            <a:miter lim="800000"/>
            <a:headEnd/>
            <a:tailEnd/>
          </a:ln>
        </p:spPr>
      </p:pic>
      <p:pic>
        <p:nvPicPr>
          <p:cNvPr id="35844" name="Рисунок 7"/>
          <p:cNvPicPr>
            <a:picLocks noChangeAspect="1"/>
          </p:cNvPicPr>
          <p:nvPr/>
        </p:nvPicPr>
        <p:blipFill>
          <a:blip r:embed="rId4"/>
          <a:srcRect/>
          <a:stretch>
            <a:fillRect/>
          </a:stretch>
        </p:blipFill>
        <p:spPr bwMode="auto">
          <a:xfrm>
            <a:off x="3795713" y="412750"/>
            <a:ext cx="3806825" cy="3038475"/>
          </a:xfrm>
          <a:prstGeom prst="rect">
            <a:avLst/>
          </a:prstGeom>
          <a:noFill/>
          <a:ln w="9525">
            <a:noFill/>
            <a:miter lim="800000"/>
            <a:headEnd/>
            <a:tailEnd/>
          </a:ln>
        </p:spPr>
      </p:pic>
      <p:pic>
        <p:nvPicPr>
          <p:cNvPr id="35845" name="Рисунок 4"/>
          <p:cNvPicPr>
            <a:picLocks noChangeAspect="1"/>
          </p:cNvPicPr>
          <p:nvPr/>
        </p:nvPicPr>
        <p:blipFill>
          <a:blip r:embed="rId5"/>
          <a:srcRect/>
          <a:stretch>
            <a:fillRect/>
          </a:stretch>
        </p:blipFill>
        <p:spPr bwMode="auto">
          <a:xfrm>
            <a:off x="95250" y="3984625"/>
            <a:ext cx="3632200" cy="27225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5260975" y="60325"/>
            <a:ext cx="6427788" cy="2987675"/>
          </a:xfrm>
        </p:spPr>
        <p:txBody>
          <a:bodyPr rtlCol="0">
            <a:normAutofit fontScale="77500" lnSpcReduction="20000"/>
          </a:bodyPr>
          <a:lstStyle/>
          <a:p>
            <a:pPr marL="0" indent="0" eaLnBrk="1" fontAlgn="auto" hangingPunct="1">
              <a:spcAft>
                <a:spcPts val="0"/>
              </a:spcAft>
              <a:buFont typeface="Arial" panose="020B0604020202020204" pitchFamily="34" charset="0"/>
              <a:buNone/>
              <a:defRPr/>
            </a:pPr>
            <a:r>
              <a:rPr lang="ru-RU" sz="3100" b="1" dirty="0">
                <a:latin typeface="Times New Roman" panose="02020603050405020304" pitchFamily="18" charset="0"/>
                <a:cs typeface="Times New Roman" panose="02020603050405020304" pitchFamily="18" charset="0"/>
              </a:rPr>
              <a:t>Рисование по тени</a:t>
            </a:r>
          </a:p>
          <a:p>
            <a:pPr marL="0" indent="0" algn="just" eaLnBrk="1" hangingPunct="1">
              <a:spcAft>
                <a:spcPts val="0"/>
              </a:spcAft>
              <a:buFont typeface="Arial" panose="020B0604020202020204" pitchFamily="34" charset="0"/>
              <a:buNone/>
              <a:defRPr/>
            </a:pPr>
            <a:r>
              <a:rPr lang="ru-RU" sz="2900" dirty="0">
                <a:solidFill>
                  <a:srgbClr val="222222"/>
                </a:solidFill>
                <a:latin typeface="Times New Roman" panose="02020603050405020304" pitchFamily="18" charset="0"/>
                <a:cs typeface="Times New Roman" panose="02020603050405020304" pitchFamily="18" charset="0"/>
              </a:rPr>
              <a:t>Один из способов нетрадиционного рисования - обведение тени.</a:t>
            </a:r>
          </a:p>
          <a:p>
            <a:pPr marL="0" indent="0" algn="just" eaLnBrk="1" hangingPunct="1">
              <a:spcAft>
                <a:spcPts val="0"/>
              </a:spcAft>
              <a:buFont typeface="Arial" panose="020B0604020202020204" pitchFamily="34" charset="0"/>
              <a:buNone/>
              <a:defRPr/>
            </a:pPr>
            <a:r>
              <a:rPr lang="ru-RU" sz="2900" dirty="0">
                <a:solidFill>
                  <a:srgbClr val="222222"/>
                </a:solidFill>
                <a:latin typeface="Times New Roman" panose="02020603050405020304" pitchFamily="18" charset="0"/>
                <a:cs typeface="Times New Roman" panose="02020603050405020304" pitchFamily="18" charset="0"/>
              </a:rPr>
              <a:t>Это совсем простой способ, он позволит сделать достаточно красивый рисунок даже тем детям, которые думают, что не умеют рисовать. Также это отличная подготовка руки к письму у дошкольников.</a:t>
            </a:r>
          </a:p>
          <a:p>
            <a:pPr marL="0" indent="0" algn="just" eaLnBrk="1" hangingPunct="1">
              <a:spcAft>
                <a:spcPts val="0"/>
              </a:spcAft>
              <a:buFont typeface="Arial" panose="020B0604020202020204" pitchFamily="34" charset="0"/>
              <a:buNone/>
              <a:defRPr/>
            </a:pPr>
            <a:r>
              <a:rPr lang="ru-RU" sz="2900" dirty="0">
                <a:solidFill>
                  <a:srgbClr val="222222"/>
                </a:solidFill>
                <a:latin typeface="Times New Roman" panose="02020603050405020304" pitchFamily="18" charset="0"/>
                <a:cs typeface="Times New Roman" panose="02020603050405020304" pitchFamily="18" charset="0"/>
              </a:rPr>
              <a:t>При желании таким образом можно сделать аппликацию и панно.</a:t>
            </a:r>
          </a:p>
          <a:p>
            <a:pPr marL="0" indent="0" eaLnBrk="1" fontAlgn="auto" hangingPunct="1">
              <a:spcAft>
                <a:spcPts val="0"/>
              </a:spcAft>
              <a:buFont typeface="Arial" panose="020B0604020202020204" pitchFamily="34" charset="0"/>
              <a:buNone/>
              <a:defRPr/>
            </a:pPr>
            <a:endParaRPr lang="ru-RU" dirty="0"/>
          </a:p>
        </p:txBody>
      </p:sp>
      <p:pic>
        <p:nvPicPr>
          <p:cNvPr id="36866" name="Рисунок 4"/>
          <p:cNvPicPr>
            <a:picLocks noChangeAspect="1"/>
          </p:cNvPicPr>
          <p:nvPr/>
        </p:nvPicPr>
        <p:blipFill>
          <a:blip r:embed="rId2"/>
          <a:srcRect/>
          <a:stretch>
            <a:fillRect/>
          </a:stretch>
        </p:blipFill>
        <p:spPr bwMode="auto">
          <a:xfrm>
            <a:off x="446088" y="3375025"/>
            <a:ext cx="4643437" cy="3482975"/>
          </a:xfrm>
          <a:prstGeom prst="rect">
            <a:avLst/>
          </a:prstGeom>
          <a:noFill/>
          <a:ln w="9525">
            <a:noFill/>
            <a:miter lim="800000"/>
            <a:headEnd/>
            <a:tailEnd/>
          </a:ln>
        </p:spPr>
      </p:pic>
      <p:pic>
        <p:nvPicPr>
          <p:cNvPr id="36867" name="Рисунок 6"/>
          <p:cNvPicPr>
            <a:picLocks noChangeAspect="1"/>
          </p:cNvPicPr>
          <p:nvPr/>
        </p:nvPicPr>
        <p:blipFill>
          <a:blip r:embed="rId3"/>
          <a:srcRect/>
          <a:stretch>
            <a:fillRect/>
          </a:stretch>
        </p:blipFill>
        <p:spPr bwMode="auto">
          <a:xfrm>
            <a:off x="5829300" y="3201988"/>
            <a:ext cx="4643438" cy="3481387"/>
          </a:xfrm>
          <a:prstGeom prst="rect">
            <a:avLst/>
          </a:prstGeom>
          <a:noFill/>
          <a:ln w="9525">
            <a:noFill/>
            <a:miter lim="800000"/>
            <a:headEnd/>
            <a:tailEnd/>
          </a:ln>
        </p:spPr>
      </p:pic>
      <p:pic>
        <p:nvPicPr>
          <p:cNvPr id="36868" name="Рисунок 8"/>
          <p:cNvPicPr>
            <a:picLocks noChangeAspect="1"/>
          </p:cNvPicPr>
          <p:nvPr/>
        </p:nvPicPr>
        <p:blipFill>
          <a:blip r:embed="rId4"/>
          <a:srcRect/>
          <a:stretch>
            <a:fillRect/>
          </a:stretch>
        </p:blipFill>
        <p:spPr bwMode="auto">
          <a:xfrm>
            <a:off x="555625" y="0"/>
            <a:ext cx="4500563" cy="337661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ъект 2"/>
          <p:cNvSpPr>
            <a:spLocks noGrp="1"/>
          </p:cNvSpPr>
          <p:nvPr>
            <p:ph idx="1"/>
          </p:nvPr>
        </p:nvSpPr>
        <p:spPr>
          <a:xfrm>
            <a:off x="4611688" y="0"/>
            <a:ext cx="7178675" cy="2212975"/>
          </a:xfrm>
        </p:spPr>
        <p:txBody>
          <a:bodyPr/>
          <a:lstStyle/>
          <a:p>
            <a:pPr marL="0" indent="0" eaLnBrk="1" hangingPunct="1">
              <a:lnSpc>
                <a:spcPct val="80000"/>
              </a:lnSpc>
              <a:buFont typeface="Arial" charset="0"/>
              <a:buNone/>
            </a:pPr>
            <a:r>
              <a:rPr lang="ru-RU" sz="2600" b="1" smtClean="0">
                <a:latin typeface="Times New Roman" pitchFamily="18" charset="0"/>
                <a:cs typeface="Times New Roman" pitchFamily="18" charset="0"/>
              </a:rPr>
              <a:t>Рисование отпечатками</a:t>
            </a:r>
          </a:p>
          <a:p>
            <a:pPr marL="0" indent="0" eaLnBrk="1" hangingPunct="1">
              <a:lnSpc>
                <a:spcPct val="80000"/>
              </a:lnSpc>
              <a:buFont typeface="Arial" charset="0"/>
              <a:buNone/>
            </a:pPr>
            <a:r>
              <a:rPr lang="ru-RU" sz="2600" smtClean="0">
                <a:latin typeface="Times New Roman" pitchFamily="18" charset="0"/>
                <a:cs typeface="Times New Roman" pitchFamily="18" charset="0"/>
              </a:rPr>
              <a:t>Вкусные овощи и фрукты тоже умеют рисовать. Необходимо только придать им нужную форму, подобрать подходящий цвет краски, кистью окрасить и сделать красивый отпечаток на декорируемой поверхности.</a:t>
            </a:r>
          </a:p>
        </p:txBody>
      </p:sp>
      <p:pic>
        <p:nvPicPr>
          <p:cNvPr id="37890" name="Рисунок 6"/>
          <p:cNvPicPr>
            <a:picLocks noChangeAspect="1"/>
          </p:cNvPicPr>
          <p:nvPr/>
        </p:nvPicPr>
        <p:blipFill>
          <a:blip r:embed="rId2"/>
          <a:srcRect/>
          <a:stretch>
            <a:fillRect/>
          </a:stretch>
        </p:blipFill>
        <p:spPr bwMode="auto">
          <a:xfrm>
            <a:off x="8216900" y="2295525"/>
            <a:ext cx="3062288" cy="4081463"/>
          </a:xfrm>
          <a:prstGeom prst="rect">
            <a:avLst/>
          </a:prstGeom>
          <a:noFill/>
          <a:ln w="9525">
            <a:noFill/>
            <a:miter lim="800000"/>
            <a:headEnd/>
            <a:tailEnd/>
          </a:ln>
        </p:spPr>
      </p:pic>
      <p:pic>
        <p:nvPicPr>
          <p:cNvPr id="37891" name="Рисунок 8"/>
          <p:cNvPicPr>
            <a:picLocks noChangeAspect="1"/>
          </p:cNvPicPr>
          <p:nvPr/>
        </p:nvPicPr>
        <p:blipFill>
          <a:blip r:embed="rId3"/>
          <a:srcRect/>
          <a:stretch>
            <a:fillRect/>
          </a:stretch>
        </p:blipFill>
        <p:spPr bwMode="auto">
          <a:xfrm>
            <a:off x="312738" y="628650"/>
            <a:ext cx="4281487" cy="5710238"/>
          </a:xfrm>
          <a:prstGeom prst="rect">
            <a:avLst/>
          </a:prstGeom>
          <a:noFill/>
          <a:ln w="9525">
            <a:noFill/>
            <a:miter lim="800000"/>
            <a:headEnd/>
            <a:tailEnd/>
          </a:ln>
        </p:spPr>
      </p:pic>
      <p:pic>
        <p:nvPicPr>
          <p:cNvPr id="37892" name="Рисунок 10"/>
          <p:cNvPicPr>
            <a:picLocks noChangeAspect="1"/>
          </p:cNvPicPr>
          <p:nvPr/>
        </p:nvPicPr>
        <p:blipFill>
          <a:blip r:embed="rId4"/>
          <a:srcRect b="7207"/>
          <a:stretch>
            <a:fillRect/>
          </a:stretch>
        </p:blipFill>
        <p:spPr bwMode="auto">
          <a:xfrm>
            <a:off x="4770438" y="2320925"/>
            <a:ext cx="3262312" cy="38989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ъект 2"/>
          <p:cNvSpPr>
            <a:spLocks noGrp="1"/>
          </p:cNvSpPr>
          <p:nvPr>
            <p:ph idx="1"/>
          </p:nvPr>
        </p:nvSpPr>
        <p:spPr>
          <a:xfrm>
            <a:off x="7408863" y="0"/>
            <a:ext cx="4329112" cy="6559550"/>
          </a:xfrm>
        </p:spPr>
        <p:txBody>
          <a:bodyPr/>
          <a:lstStyle/>
          <a:p>
            <a:pPr marL="0" indent="0" eaLnBrk="1" hangingPunct="1">
              <a:buFont typeface="Arial" charset="0"/>
              <a:buNone/>
            </a:pPr>
            <a:r>
              <a:rPr lang="ru-RU" sz="2400" b="1" smtClean="0">
                <a:latin typeface="Times New Roman" pitchFamily="18" charset="0"/>
                <a:cs typeface="Times New Roman" pitchFamily="18" charset="0"/>
              </a:rPr>
              <a:t>Отпечатки листьев</a:t>
            </a:r>
          </a:p>
          <a:p>
            <a:pPr marL="0" indent="0" eaLnBrk="1" hangingPunct="1">
              <a:buFont typeface="Arial" charset="0"/>
              <a:buNone/>
            </a:pPr>
            <a:r>
              <a:rPr lang="ru-RU" sz="2400" b="1" smtClean="0">
                <a:latin typeface="Times New Roman" pitchFamily="18" charset="0"/>
                <a:cs typeface="Times New Roman" pitchFamily="18" charset="0"/>
              </a:rPr>
              <a:t>Возраст: </a:t>
            </a:r>
            <a:r>
              <a:rPr lang="ru-RU" sz="2400" smtClean="0">
                <a:latin typeface="Times New Roman" pitchFamily="18" charset="0"/>
                <a:cs typeface="Times New Roman" pitchFamily="18" charset="0"/>
              </a:rPr>
              <a:t>4-5 лет</a:t>
            </a:r>
          </a:p>
          <a:p>
            <a:pPr marL="0" indent="0" eaLnBrk="1" hangingPunct="1">
              <a:buFont typeface="Arial" charset="0"/>
              <a:buNone/>
            </a:pPr>
            <a:r>
              <a:rPr lang="ru-RU" sz="2400" b="1" smtClean="0">
                <a:latin typeface="Times New Roman" pitchFamily="18" charset="0"/>
                <a:cs typeface="Times New Roman" pitchFamily="18" charset="0"/>
              </a:rPr>
              <a:t>Материалы: </a:t>
            </a:r>
            <a:r>
              <a:rPr lang="ru-RU" sz="2400" smtClean="0">
                <a:latin typeface="Times New Roman" pitchFamily="18" charset="0"/>
                <a:cs typeface="Times New Roman" pitchFamily="18" charset="0"/>
              </a:rPr>
              <a:t>листья разных пород деревьев (3вида); альбомные листы; краски акварельные; салфетки; клеёнки; кисти; стаканчики с водой.</a:t>
            </a:r>
          </a:p>
          <a:p>
            <a:pPr marL="0" indent="0" eaLnBrk="1" hangingPunct="1">
              <a:buFont typeface="Arial" charset="0"/>
              <a:buNone/>
            </a:pPr>
            <a:r>
              <a:rPr lang="ru-RU" sz="2400" b="1" smtClean="0">
                <a:latin typeface="Times New Roman" pitchFamily="18" charset="0"/>
                <a:cs typeface="Times New Roman" pitchFamily="18" charset="0"/>
              </a:rPr>
              <a:t>Способ получения изображения: </a:t>
            </a:r>
            <a:r>
              <a:rPr lang="ru-RU" sz="2400" smtClean="0">
                <a:latin typeface="Times New Roman" pitchFamily="18" charset="0"/>
                <a:cs typeface="Times New Roman" pitchFamily="18" charset="0"/>
              </a:rPr>
              <a:t>ребенок покрывает листок дерева красками разных цветов, затем прикладывают его окрашенной стороной к бумаге для получения отпечатка. Каждый раз берется новый листок. Черешок у листьев можно дорисовать кистью. </a:t>
            </a:r>
          </a:p>
        </p:txBody>
      </p:sp>
      <p:pic>
        <p:nvPicPr>
          <p:cNvPr id="38914" name="Рисунок 6"/>
          <p:cNvPicPr>
            <a:picLocks noChangeAspect="1" noChangeArrowheads="1"/>
          </p:cNvPicPr>
          <p:nvPr/>
        </p:nvPicPr>
        <p:blipFill>
          <a:blip r:embed="rId2"/>
          <a:srcRect/>
          <a:stretch>
            <a:fillRect/>
          </a:stretch>
        </p:blipFill>
        <p:spPr bwMode="auto">
          <a:xfrm>
            <a:off x="469900" y="2425700"/>
            <a:ext cx="3324225" cy="4432300"/>
          </a:xfrm>
          <a:prstGeom prst="rect">
            <a:avLst/>
          </a:prstGeom>
          <a:noFill/>
          <a:ln w="9525">
            <a:noFill/>
            <a:miter lim="800000"/>
            <a:headEnd/>
            <a:tailEnd/>
          </a:ln>
        </p:spPr>
      </p:pic>
      <p:pic>
        <p:nvPicPr>
          <p:cNvPr id="38915" name="Рисунок 4"/>
          <p:cNvPicPr>
            <a:picLocks noChangeAspect="1" noChangeArrowheads="1"/>
          </p:cNvPicPr>
          <p:nvPr/>
        </p:nvPicPr>
        <p:blipFill>
          <a:blip r:embed="rId3"/>
          <a:srcRect/>
          <a:stretch>
            <a:fillRect/>
          </a:stretch>
        </p:blipFill>
        <p:spPr bwMode="auto">
          <a:xfrm>
            <a:off x="3838575" y="2297113"/>
            <a:ext cx="3419475" cy="4560887"/>
          </a:xfrm>
          <a:prstGeom prst="rect">
            <a:avLst/>
          </a:prstGeom>
          <a:noFill/>
          <a:ln w="9525">
            <a:noFill/>
            <a:miter lim="800000"/>
            <a:headEnd/>
            <a:tailEnd/>
          </a:ln>
        </p:spPr>
      </p:pic>
      <p:pic>
        <p:nvPicPr>
          <p:cNvPr id="38916" name="Рисунок 6"/>
          <p:cNvPicPr>
            <a:picLocks noChangeAspect="1"/>
          </p:cNvPicPr>
          <p:nvPr/>
        </p:nvPicPr>
        <p:blipFill>
          <a:blip r:embed="rId4"/>
          <a:srcRect/>
          <a:stretch>
            <a:fillRect/>
          </a:stretch>
        </p:blipFill>
        <p:spPr bwMode="auto">
          <a:xfrm>
            <a:off x="2176463" y="0"/>
            <a:ext cx="3235325" cy="24257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ъект 2"/>
          <p:cNvSpPr>
            <a:spLocks noGrp="1"/>
          </p:cNvSpPr>
          <p:nvPr>
            <p:ph idx="1"/>
          </p:nvPr>
        </p:nvSpPr>
        <p:spPr>
          <a:xfrm>
            <a:off x="7077075" y="0"/>
            <a:ext cx="4678363" cy="6858000"/>
          </a:xfrm>
        </p:spPr>
        <p:txBody>
          <a:bodyPr/>
          <a:lstStyle/>
          <a:p>
            <a:pPr marL="0" indent="0" eaLnBrk="1" hangingPunct="1">
              <a:lnSpc>
                <a:spcPct val="70000"/>
              </a:lnSpc>
              <a:buFont typeface="Arial" charset="0"/>
              <a:buNone/>
            </a:pPr>
            <a:r>
              <a:rPr lang="ru-RU" sz="2400" b="1" smtClean="0">
                <a:latin typeface="Times New Roman" pitchFamily="18" charset="0"/>
                <a:cs typeface="Times New Roman" pitchFamily="18" charset="0"/>
              </a:rPr>
              <a:t>Воскография</a:t>
            </a:r>
          </a:p>
          <a:p>
            <a:pPr marL="0" indent="0" eaLnBrk="1" hangingPunct="1">
              <a:lnSpc>
                <a:spcPct val="70000"/>
              </a:lnSpc>
              <a:buFont typeface="Arial" charset="0"/>
              <a:buNone/>
            </a:pPr>
            <a:r>
              <a:rPr lang="ru-RU" sz="2400" smtClean="0">
                <a:latin typeface="Times New Roman" pitchFamily="18" charset="0"/>
                <a:ea typeface="Calibri" pitchFamily="34" charset="0"/>
                <a:cs typeface="Times New Roman" pitchFamily="18" charset="0"/>
              </a:rPr>
              <a:t>Для этой технике подходит белая свеча восковая (или парафиновая). Также это может быть детский восковой мелок для рисования (но не любой). Выбирайте мел, который более жирный на ощупь. Заранее проверьте как мелки работают.</a:t>
            </a:r>
          </a:p>
          <a:p>
            <a:pPr marL="0" indent="0" eaLnBrk="1" hangingPunct="1">
              <a:lnSpc>
                <a:spcPct val="70000"/>
              </a:lnSpc>
              <a:buFont typeface="Arial" charset="0"/>
              <a:buNone/>
            </a:pPr>
            <a:r>
              <a:rPr lang="ru-RU" sz="2400" smtClean="0">
                <a:latin typeface="Times New Roman" pitchFamily="18" charset="0"/>
                <a:ea typeface="Calibri" pitchFamily="34" charset="0"/>
                <a:cs typeface="Times New Roman" pitchFamily="18" charset="0"/>
              </a:rPr>
              <a:t>Теперь будем действовать. На листе белой бумаги белым мелом рисуем картинку.  Потом берем акварель (не гуашь!!!) и начинаем наносить водянистую (не густую!!!) краску поверх нарисованных мелом линий. То есть просто закрашиваем цветными водянистыми красками наш лист бумаги и невидимый белый восковой рисунок начинает проявляться. Краска не цепляется за воск и эти места на бумаге остаются белыми.</a:t>
            </a:r>
          </a:p>
        </p:txBody>
      </p:sp>
      <p:pic>
        <p:nvPicPr>
          <p:cNvPr id="39938" name="Рисунок 4"/>
          <p:cNvPicPr>
            <a:picLocks noChangeAspect="1"/>
          </p:cNvPicPr>
          <p:nvPr/>
        </p:nvPicPr>
        <p:blipFill>
          <a:blip r:embed="rId2"/>
          <a:srcRect/>
          <a:stretch>
            <a:fillRect/>
          </a:stretch>
        </p:blipFill>
        <p:spPr bwMode="auto">
          <a:xfrm>
            <a:off x="0" y="0"/>
            <a:ext cx="3489325" cy="4651375"/>
          </a:xfrm>
          <a:prstGeom prst="rect">
            <a:avLst/>
          </a:prstGeom>
          <a:noFill/>
          <a:ln w="9525">
            <a:noFill/>
            <a:miter lim="800000"/>
            <a:headEnd/>
            <a:tailEnd/>
          </a:ln>
        </p:spPr>
      </p:pic>
      <p:pic>
        <p:nvPicPr>
          <p:cNvPr id="39939" name="Рисунок 6"/>
          <p:cNvPicPr>
            <a:picLocks noChangeAspect="1"/>
          </p:cNvPicPr>
          <p:nvPr/>
        </p:nvPicPr>
        <p:blipFill>
          <a:blip r:embed="rId3"/>
          <a:srcRect/>
          <a:stretch>
            <a:fillRect/>
          </a:stretch>
        </p:blipFill>
        <p:spPr bwMode="auto">
          <a:xfrm>
            <a:off x="3465513" y="1947863"/>
            <a:ext cx="3611562" cy="481488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315200" y="0"/>
            <a:ext cx="4356100" cy="6586538"/>
          </a:xfrm>
        </p:spPr>
        <p:txBody>
          <a:bodyPr rtlCol="0">
            <a:normAutofit fontScale="92500" lnSpcReduction="20000"/>
          </a:bodyPr>
          <a:lstStyle/>
          <a:p>
            <a:pPr marL="0" indent="0" algn="just" eaLnBrk="1" fontAlgn="auto" hangingPunct="1">
              <a:spcAft>
                <a:spcPts val="0"/>
              </a:spcAft>
              <a:buFont typeface="Arial" panose="020B0604020202020204" pitchFamily="34" charset="0"/>
              <a:buNone/>
              <a:defRPr/>
            </a:pPr>
            <a:r>
              <a:rPr lang="ru-RU" sz="2200" b="1" dirty="0">
                <a:latin typeface="Times New Roman" panose="02020603050405020304" pitchFamily="18" charset="0"/>
                <a:cs typeface="Times New Roman" panose="02020603050405020304" pitchFamily="18" charset="0"/>
              </a:rPr>
              <a:t>Рисование оттиском смятой бумаги</a:t>
            </a:r>
          </a:p>
          <a:p>
            <a:pPr marL="0" indent="0" algn="just" eaLnBrk="1" fontAlgn="auto" hangingPunct="1">
              <a:spcAft>
                <a:spcPts val="0"/>
              </a:spcAft>
              <a:buFont typeface="Arial" panose="020B0604020202020204" pitchFamily="34" charset="0"/>
              <a:buNone/>
              <a:defRPr/>
            </a:pPr>
            <a:r>
              <a:rPr lang="ru-RU" sz="2200" b="1" dirty="0">
                <a:latin typeface="Times New Roman" panose="02020603050405020304" pitchFamily="18" charset="0"/>
                <a:cs typeface="Times New Roman" panose="02020603050405020304" pitchFamily="18" charset="0"/>
              </a:rPr>
              <a:t>Возраст: </a:t>
            </a:r>
            <a:r>
              <a:rPr lang="ru-RU" sz="2200" dirty="0">
                <a:latin typeface="Times New Roman" panose="02020603050405020304" pitchFamily="18" charset="0"/>
                <a:cs typeface="Times New Roman" panose="02020603050405020304" pitchFamily="18" charset="0"/>
              </a:rPr>
              <a:t>4-5 лет</a:t>
            </a:r>
          </a:p>
          <a:p>
            <a:pPr marL="0" indent="0" algn="just" eaLnBrk="1" hangingPunct="1">
              <a:spcAft>
                <a:spcPts val="0"/>
              </a:spcAft>
              <a:buFont typeface="Arial" panose="020B0604020202020204" pitchFamily="34" charset="0"/>
              <a:buNone/>
              <a:defRPr/>
            </a:pPr>
            <a:r>
              <a:rPr lang="ru-RU" sz="2200" dirty="0">
                <a:latin typeface="Times New Roman" panose="02020603050405020304" pitchFamily="18" charset="0"/>
                <a:cs typeface="Times New Roman" panose="02020603050405020304" pitchFamily="18" charset="0"/>
              </a:rPr>
              <a:t>Смятая салфетка или бумажка позволяет получить также интересную текстуру. Существует два способа рисования мятой бумагой.</a:t>
            </a:r>
          </a:p>
          <a:p>
            <a:pPr marL="0" indent="0" algn="just" eaLnBrk="1" hangingPunct="1">
              <a:spcAft>
                <a:spcPts val="0"/>
              </a:spcAft>
              <a:buFont typeface="Arial" panose="020B0604020202020204" pitchFamily="34" charset="0"/>
              <a:buNone/>
              <a:defRPr/>
            </a:pPr>
            <a:r>
              <a:rPr lang="ru-RU" sz="2200" b="1" dirty="0">
                <a:latin typeface="Times New Roman" panose="02020603050405020304" pitchFamily="18" charset="0"/>
                <a:cs typeface="Times New Roman" panose="02020603050405020304" pitchFamily="18" charset="0"/>
              </a:rPr>
              <a:t>Способ №1. </a:t>
            </a:r>
            <a:r>
              <a:rPr lang="ru-RU" sz="2200" dirty="0">
                <a:latin typeface="Times New Roman" panose="02020603050405020304" pitchFamily="18" charset="0"/>
                <a:cs typeface="Times New Roman" panose="02020603050405020304" pitchFamily="18" charset="0"/>
              </a:rPr>
              <a:t>На лист бумаги наносится жидкая краска. Через короткий промежуток времени (пока лист еще влажный) к листу прикладывается смятая салфетка. Впитывая влагу, салфетка оставляет свой характерный след на поверхности бумаги.</a:t>
            </a:r>
          </a:p>
          <a:p>
            <a:pPr marL="0" indent="0" algn="just" eaLnBrk="1" hangingPunct="1">
              <a:spcAft>
                <a:spcPts val="0"/>
              </a:spcAft>
              <a:buFont typeface="Arial" panose="020B0604020202020204" pitchFamily="34" charset="0"/>
              <a:buNone/>
              <a:defRPr/>
            </a:pPr>
            <a:r>
              <a:rPr lang="ru-RU" sz="2200" b="1" dirty="0">
                <a:latin typeface="Times New Roman" panose="02020603050405020304" pitchFamily="18" charset="0"/>
                <a:cs typeface="Times New Roman" panose="02020603050405020304" pitchFamily="18" charset="0"/>
              </a:rPr>
              <a:t>Способ №2. </a:t>
            </a:r>
            <a:r>
              <a:rPr lang="ru-RU" sz="2200" dirty="0">
                <a:latin typeface="Times New Roman" panose="02020603050405020304" pitchFamily="18" charset="0"/>
                <a:cs typeface="Times New Roman" panose="02020603050405020304" pitchFamily="18" charset="0"/>
              </a:rPr>
              <a:t>Для начала необходимо смять лист или салфетку. На этот комок нанести слой краски. Затем окрашенной стороной можно наносить отпечатки.</a:t>
            </a:r>
          </a:p>
          <a:p>
            <a:pPr marL="0" indent="0" algn="just" eaLnBrk="1" hangingPunct="1">
              <a:spcAft>
                <a:spcPts val="0"/>
              </a:spcAft>
              <a:buFont typeface="Arial" panose="020B0604020202020204" pitchFamily="34" charset="0"/>
              <a:buNone/>
              <a:defRPr/>
            </a:pPr>
            <a:r>
              <a:rPr lang="ru-RU" sz="2200" dirty="0">
                <a:latin typeface="Times New Roman" panose="02020603050405020304" pitchFamily="18" charset="0"/>
                <a:cs typeface="Times New Roman" panose="02020603050405020304" pitchFamily="18" charset="0"/>
              </a:rPr>
              <a:t>Текстурные листы можно потом с успехом использовать при создании коллажей.</a:t>
            </a:r>
          </a:p>
          <a:p>
            <a:pPr marL="0" indent="0" algn="just" eaLnBrk="1" hangingPunct="1">
              <a:spcAft>
                <a:spcPts val="0"/>
              </a:spcAft>
              <a:buFont typeface="Arial" panose="020B0604020202020204" pitchFamily="34" charset="0"/>
              <a:buNone/>
              <a:defRPr/>
            </a:pPr>
            <a:r>
              <a:rPr lang="ru-RU" sz="2200" b="1" dirty="0">
                <a:latin typeface="Times New Roman" panose="02020603050405020304" pitchFamily="18" charset="0"/>
                <a:cs typeface="Times New Roman" panose="02020603050405020304" pitchFamily="18" charset="0"/>
              </a:rPr>
              <a:t>Материалы: </a:t>
            </a:r>
            <a:r>
              <a:rPr lang="ru-RU" sz="2200" dirty="0">
                <a:latin typeface="Times New Roman" panose="02020603050405020304" pitchFamily="18" charset="0"/>
                <a:cs typeface="Times New Roman" panose="02020603050405020304" pitchFamily="18" charset="0"/>
              </a:rPr>
              <a:t>1.Салфетка/Бумажка; 2.Краска; 3.Кисть; 4.Баночка для воды.</a:t>
            </a:r>
          </a:p>
          <a:p>
            <a:pPr marL="0" indent="0" eaLnBrk="1" fontAlgn="auto" hangingPunct="1">
              <a:spcAft>
                <a:spcPts val="0"/>
              </a:spcAft>
              <a:buFont typeface="Arial" panose="020B0604020202020204" pitchFamily="34" charset="0"/>
              <a:buNone/>
              <a:defRPr/>
            </a:pPr>
            <a:endParaRPr lang="ru-RU" dirty="0"/>
          </a:p>
        </p:txBody>
      </p:sp>
      <p:pic>
        <p:nvPicPr>
          <p:cNvPr id="40962" name="Рисунок 3"/>
          <p:cNvPicPr>
            <a:picLocks noChangeAspect="1"/>
          </p:cNvPicPr>
          <p:nvPr/>
        </p:nvPicPr>
        <p:blipFill>
          <a:blip r:embed="rId2"/>
          <a:srcRect/>
          <a:stretch>
            <a:fillRect/>
          </a:stretch>
        </p:blipFill>
        <p:spPr bwMode="auto">
          <a:xfrm>
            <a:off x="550863" y="0"/>
            <a:ext cx="2981325" cy="3975100"/>
          </a:xfrm>
          <a:prstGeom prst="rect">
            <a:avLst/>
          </a:prstGeom>
          <a:noFill/>
          <a:ln w="9525">
            <a:noFill/>
            <a:miter lim="800000"/>
            <a:headEnd/>
            <a:tailEnd/>
          </a:ln>
        </p:spPr>
      </p:pic>
      <p:pic>
        <p:nvPicPr>
          <p:cNvPr id="40963" name="Рисунок 5"/>
          <p:cNvPicPr>
            <a:picLocks noChangeAspect="1"/>
          </p:cNvPicPr>
          <p:nvPr/>
        </p:nvPicPr>
        <p:blipFill>
          <a:blip r:embed="rId3"/>
          <a:srcRect/>
          <a:stretch>
            <a:fillRect/>
          </a:stretch>
        </p:blipFill>
        <p:spPr bwMode="auto">
          <a:xfrm>
            <a:off x="3590925" y="0"/>
            <a:ext cx="3357563" cy="4476750"/>
          </a:xfrm>
          <a:prstGeom prst="rect">
            <a:avLst/>
          </a:prstGeom>
          <a:noFill/>
          <a:ln w="9525">
            <a:noFill/>
            <a:miter lim="800000"/>
            <a:headEnd/>
            <a:tailEnd/>
          </a:ln>
        </p:spPr>
      </p:pic>
      <p:pic>
        <p:nvPicPr>
          <p:cNvPr id="40964" name="Рисунок 7"/>
          <p:cNvPicPr>
            <a:picLocks noChangeAspect="1"/>
          </p:cNvPicPr>
          <p:nvPr/>
        </p:nvPicPr>
        <p:blipFill>
          <a:blip r:embed="rId4"/>
          <a:srcRect/>
          <a:stretch>
            <a:fillRect/>
          </a:stretch>
        </p:blipFill>
        <p:spPr bwMode="auto">
          <a:xfrm>
            <a:off x="1866900" y="3890963"/>
            <a:ext cx="3957638" cy="296703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7666038" y="0"/>
            <a:ext cx="4062412" cy="6858000"/>
          </a:xfrm>
        </p:spPr>
        <p:txBody>
          <a:bodyPr rtlCol="0">
            <a:normAutofit fontScale="92500" lnSpcReduction="20000"/>
          </a:bodyPr>
          <a:lstStyle/>
          <a:p>
            <a:pPr marL="0" indent="0" algn="just" eaLnBrk="1" fontAlgn="auto" hangingPunct="1">
              <a:spcAft>
                <a:spcPts val="0"/>
              </a:spcAft>
              <a:buFont typeface="Arial" panose="020B0604020202020204" pitchFamily="34" charset="0"/>
              <a:buNone/>
              <a:defRPr/>
            </a:pPr>
            <a:r>
              <a:rPr lang="ru-RU" sz="2400" b="1" dirty="0">
                <a:latin typeface="Times New Roman" panose="02020603050405020304" pitchFamily="18" charset="0"/>
                <a:cs typeface="Times New Roman" panose="02020603050405020304" pitchFamily="18" charset="0"/>
              </a:rPr>
              <a:t>Рисование клеем и  солью</a:t>
            </a:r>
          </a:p>
          <a:p>
            <a:pPr marL="0" indent="0" algn="just" eaLnBrk="1" fontAlgn="auto" hangingPunct="1">
              <a:spcAft>
                <a:spcPts val="0"/>
              </a:spcAft>
              <a:buFont typeface="Arial" panose="020B0604020202020204" pitchFamily="34" charset="0"/>
              <a:buNone/>
              <a:defRPr/>
            </a:pPr>
            <a:r>
              <a:rPr lang="ru-RU" sz="2400" b="1" dirty="0">
                <a:latin typeface="Times New Roman" panose="02020603050405020304" pitchFamily="18" charset="0"/>
                <a:cs typeface="Times New Roman" panose="02020603050405020304" pitchFamily="18" charset="0"/>
              </a:rPr>
              <a:t>Возраст: </a:t>
            </a:r>
            <a:r>
              <a:rPr lang="ru-RU" sz="2400" dirty="0">
                <a:latin typeface="Times New Roman" panose="02020603050405020304" pitchFamily="18" charset="0"/>
                <a:cs typeface="Times New Roman" panose="02020603050405020304" pitchFamily="18" charset="0"/>
              </a:rPr>
              <a:t>4-5 лет</a:t>
            </a:r>
          </a:p>
          <a:p>
            <a:pPr marL="0" indent="0" algn="just" eaLnBrk="1" fontAlgn="auto" hangingPunct="1">
              <a:spcAft>
                <a:spcPts val="0"/>
              </a:spcAft>
              <a:buFont typeface="Arial" panose="020B0604020202020204" pitchFamily="34" charset="0"/>
              <a:buNone/>
              <a:defRPr/>
            </a:pPr>
            <a:r>
              <a:rPr lang="ru-RU" sz="2400" b="1" dirty="0">
                <a:latin typeface="Times New Roman" panose="02020603050405020304" pitchFamily="18" charset="0"/>
                <a:cs typeface="Times New Roman" panose="02020603050405020304" pitchFamily="18" charset="0"/>
              </a:rPr>
              <a:t>Материал: </a:t>
            </a:r>
            <a:r>
              <a:rPr lang="ru-RU" sz="2400" dirty="0">
                <a:latin typeface="Times New Roman" panose="02020603050405020304" pitchFamily="18" charset="0"/>
                <a:cs typeface="Times New Roman" panose="02020603050405020304" pitchFamily="18" charset="0"/>
              </a:rPr>
              <a:t>разноцветный картон, клей ПВА, гуашь, кисточки.</a:t>
            </a:r>
          </a:p>
          <a:p>
            <a:pPr marL="0" indent="0" algn="just" eaLnBrk="1" fontAlgn="auto" hangingPunct="1">
              <a:spcAft>
                <a:spcPts val="0"/>
              </a:spcAft>
              <a:buFont typeface="Arial" panose="020B0604020202020204" pitchFamily="34" charset="0"/>
              <a:buNone/>
              <a:defRPr/>
            </a:pPr>
            <a:r>
              <a:rPr lang="ru-RU" sz="2400" b="1" dirty="0">
                <a:latin typeface="Times New Roman" panose="02020603050405020304" pitchFamily="18" charset="0"/>
                <a:cs typeface="Times New Roman" panose="02020603050405020304" pitchFamily="18" charset="0"/>
              </a:rPr>
              <a:t>Способ получения изображения:</a:t>
            </a:r>
          </a:p>
          <a:p>
            <a:pPr marL="0" indent="0" algn="just" eaLnBrk="1" fontAlgn="auto" hangingPunct="1">
              <a:spcAft>
                <a:spcPts val="0"/>
              </a:spcAft>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Нарисуйте клеем ПВА</a:t>
            </a:r>
          </a:p>
          <a:p>
            <a:pPr marL="0" indent="0" algn="just" eaLnBrk="1" fontAlgn="auto" hangingPunct="1">
              <a:spcAft>
                <a:spcPts val="0"/>
              </a:spcAft>
              <a:buFont typeface="Arial" panose="020B0604020202020204" pitchFamily="34" charset="0"/>
              <a:buNone/>
              <a:defRPr/>
            </a:pPr>
            <a:r>
              <a:rPr lang="ru-RU" sz="2400" dirty="0">
                <a:solidFill>
                  <a:srgbClr val="1F1F1F"/>
                </a:solidFill>
                <a:latin typeface="Times New Roman" panose="02020603050405020304" pitchFamily="18" charset="0"/>
                <a:cs typeface="Times New Roman" panose="02020603050405020304" pitchFamily="18" charset="0"/>
              </a:rPr>
              <a:t>Обильно посыпать рисунок солью. </a:t>
            </a:r>
          </a:p>
          <a:p>
            <a:pPr marL="0" indent="0" algn="just" eaLnBrk="1" fontAlgn="auto" hangingPunct="1">
              <a:spcAft>
                <a:spcPts val="0"/>
              </a:spcAft>
              <a:buFont typeface="Arial" panose="020B0604020202020204" pitchFamily="34" charset="0"/>
              <a:buNone/>
              <a:defRPr/>
            </a:pPr>
            <a:r>
              <a:rPr lang="ru-RU" sz="2400" dirty="0">
                <a:solidFill>
                  <a:srgbClr val="1F1F1F"/>
                </a:solidFill>
                <a:latin typeface="Times New Roman" panose="02020603050405020304" pitchFamily="18" charset="0"/>
                <a:cs typeface="Times New Roman" panose="02020603050405020304" pitchFamily="18" charset="0"/>
              </a:rPr>
              <a:t>Через 5–7 минут стряхнуть остатки, которые не приклеились. </a:t>
            </a:r>
          </a:p>
          <a:p>
            <a:pPr marL="0" indent="0" algn="just" eaLnBrk="1" fontAlgn="auto" hangingPunct="1">
              <a:spcAft>
                <a:spcPts val="0"/>
              </a:spcAft>
              <a:buFont typeface="Arial" panose="020B0604020202020204" pitchFamily="34" charset="0"/>
              <a:buNone/>
              <a:defRPr/>
            </a:pPr>
            <a:r>
              <a:rPr lang="ru-RU" sz="2400" dirty="0">
                <a:solidFill>
                  <a:srgbClr val="1F1F1F"/>
                </a:solidFill>
                <a:latin typeface="Times New Roman" panose="02020603050405020304" pitchFamily="18" charset="0"/>
                <a:cs typeface="Times New Roman" panose="02020603050405020304" pitchFamily="18" charset="0"/>
              </a:rPr>
              <a:t>Кисточкой или пипеткой набрать разведенную водой акварель. </a:t>
            </a:r>
          </a:p>
          <a:p>
            <a:pPr marL="0" indent="0" algn="just" eaLnBrk="1" fontAlgn="auto" hangingPunct="1">
              <a:spcAft>
                <a:spcPts val="0"/>
              </a:spcAft>
              <a:buFont typeface="Arial" panose="020B0604020202020204" pitchFamily="34" charset="0"/>
              <a:buNone/>
              <a:defRPr/>
            </a:pPr>
            <a:r>
              <a:rPr lang="ru-RU" sz="2400" dirty="0">
                <a:solidFill>
                  <a:srgbClr val="1F1F1F"/>
                </a:solidFill>
                <a:latin typeface="Times New Roman" panose="02020603050405020304" pitchFamily="18" charset="0"/>
                <a:cs typeface="Times New Roman" panose="02020603050405020304" pitchFamily="18" charset="0"/>
              </a:rPr>
              <a:t>Слегка притронуться краской к рисунку. </a:t>
            </a:r>
          </a:p>
          <a:p>
            <a:pPr marL="0" indent="0" algn="just" eaLnBrk="1" fontAlgn="auto" hangingPunct="1">
              <a:spcAft>
                <a:spcPts val="0"/>
              </a:spcAft>
              <a:buFont typeface="Arial" panose="020B0604020202020204" pitchFamily="34" charset="0"/>
              <a:buNone/>
              <a:defRPr/>
            </a:pPr>
            <a:r>
              <a:rPr lang="ru-RU" sz="2400" dirty="0">
                <a:solidFill>
                  <a:srgbClr val="1F1F1F"/>
                </a:solidFill>
                <a:latin typeface="Times New Roman" panose="02020603050405020304" pitchFamily="18" charset="0"/>
                <a:cs typeface="Times New Roman" panose="02020603050405020304" pitchFamily="18" charset="0"/>
              </a:rPr>
              <a:t>Соленый клей быстро впитает пигмент.</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41986" name="Рисунок 4"/>
          <p:cNvPicPr>
            <a:picLocks noChangeAspect="1"/>
          </p:cNvPicPr>
          <p:nvPr/>
        </p:nvPicPr>
        <p:blipFill>
          <a:blip r:embed="rId2"/>
          <a:srcRect/>
          <a:stretch>
            <a:fillRect/>
          </a:stretch>
        </p:blipFill>
        <p:spPr bwMode="auto">
          <a:xfrm>
            <a:off x="0" y="0"/>
            <a:ext cx="4310063" cy="2871788"/>
          </a:xfrm>
          <a:prstGeom prst="rect">
            <a:avLst/>
          </a:prstGeom>
          <a:noFill/>
          <a:ln w="9525">
            <a:noFill/>
            <a:miter lim="800000"/>
            <a:headEnd/>
            <a:tailEnd/>
          </a:ln>
        </p:spPr>
      </p:pic>
      <p:pic>
        <p:nvPicPr>
          <p:cNvPr id="41987" name="Рисунок 6"/>
          <p:cNvPicPr>
            <a:picLocks noChangeAspect="1"/>
          </p:cNvPicPr>
          <p:nvPr/>
        </p:nvPicPr>
        <p:blipFill>
          <a:blip r:embed="rId3"/>
          <a:srcRect/>
          <a:stretch>
            <a:fillRect/>
          </a:stretch>
        </p:blipFill>
        <p:spPr bwMode="auto">
          <a:xfrm>
            <a:off x="4525963" y="1336675"/>
            <a:ext cx="3140075" cy="4184650"/>
          </a:xfrm>
          <a:prstGeom prst="rect">
            <a:avLst/>
          </a:prstGeom>
          <a:noFill/>
          <a:ln w="9525">
            <a:noFill/>
            <a:miter lim="800000"/>
            <a:headEnd/>
            <a:tailEnd/>
          </a:ln>
        </p:spPr>
      </p:pic>
      <p:pic>
        <p:nvPicPr>
          <p:cNvPr id="41988" name="Рисунок 8"/>
          <p:cNvPicPr>
            <a:picLocks noChangeAspect="1"/>
          </p:cNvPicPr>
          <p:nvPr/>
        </p:nvPicPr>
        <p:blipFill>
          <a:blip r:embed="rId4"/>
          <a:srcRect/>
          <a:stretch>
            <a:fillRect/>
          </a:stretch>
        </p:blipFill>
        <p:spPr bwMode="auto">
          <a:xfrm>
            <a:off x="0" y="3146425"/>
            <a:ext cx="4433888" cy="33258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3232150" y="58738"/>
            <a:ext cx="8670925" cy="1860550"/>
          </a:xfrm>
        </p:spPr>
        <p:txBody>
          <a:bodyPr/>
          <a:lstStyle/>
          <a:p>
            <a:pPr eaLnBrk="1" hangingPunct="1"/>
            <a:r>
              <a:rPr lang="ru-RU" sz="2400" b="1" smtClean="0">
                <a:latin typeface="Times New Roman" pitchFamily="18" charset="0"/>
                <a:cs typeface="Times New Roman" pitchFamily="18" charset="0"/>
              </a:rPr>
              <a:t>«…Детский рисунок, процесс рисования – это частица духовной жизни ребенка. Дети не просто переносят на бумагу что-то из окружающего мира, а живут в этом мире, входят в него, как творцы красоты, наслаждаются этой красотой.»</a:t>
            </a:r>
            <a:br>
              <a:rPr lang="ru-RU" sz="2400" b="1" smtClean="0">
                <a:latin typeface="Times New Roman" pitchFamily="18" charset="0"/>
                <a:cs typeface="Times New Roman" pitchFamily="18" charset="0"/>
              </a:rPr>
            </a:br>
            <a:r>
              <a:rPr lang="ru-RU" sz="2400" b="1" smtClean="0">
                <a:latin typeface="Times New Roman" pitchFamily="18" charset="0"/>
                <a:cs typeface="Times New Roman" pitchFamily="18" charset="0"/>
              </a:rPr>
              <a:t>						В.Л. Сухомлинский</a:t>
            </a:r>
          </a:p>
        </p:txBody>
      </p:sp>
      <p:pic>
        <p:nvPicPr>
          <p:cNvPr id="15362" name="Рисунок 4"/>
          <p:cNvPicPr>
            <a:picLocks noChangeAspect="1"/>
          </p:cNvPicPr>
          <p:nvPr/>
        </p:nvPicPr>
        <p:blipFill>
          <a:blip r:embed="rId2"/>
          <a:srcRect/>
          <a:stretch>
            <a:fillRect/>
          </a:stretch>
        </p:blipFill>
        <p:spPr bwMode="auto">
          <a:xfrm>
            <a:off x="4645025" y="1754188"/>
            <a:ext cx="4216400" cy="483711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Объект 2"/>
          <p:cNvSpPr>
            <a:spLocks noGrp="1"/>
          </p:cNvSpPr>
          <p:nvPr>
            <p:ph idx="1"/>
          </p:nvPr>
        </p:nvSpPr>
        <p:spPr>
          <a:xfrm>
            <a:off x="7183438" y="15875"/>
            <a:ext cx="4527550" cy="6742113"/>
          </a:xfrm>
        </p:spPr>
        <p:txBody>
          <a:bodyPr/>
          <a:lstStyle/>
          <a:p>
            <a:pPr marL="0" indent="0" eaLnBrk="1" hangingPunct="1">
              <a:lnSpc>
                <a:spcPct val="70000"/>
              </a:lnSpc>
              <a:buFont typeface="Arial" charset="0"/>
              <a:buNone/>
            </a:pPr>
            <a:r>
              <a:rPr lang="ru-RU" sz="2400" b="1" smtClean="0">
                <a:latin typeface="Times New Roman" pitchFamily="18" charset="0"/>
                <a:cs typeface="Times New Roman" pitchFamily="18" charset="0"/>
              </a:rPr>
              <a:t>Рисование с детьми при помощи клеевого термопистолета</a:t>
            </a:r>
          </a:p>
          <a:p>
            <a:pPr marL="0" indent="0" eaLnBrk="1" hangingPunct="1">
              <a:lnSpc>
                <a:spcPct val="70000"/>
              </a:lnSpc>
              <a:buFont typeface="Arial" charset="0"/>
              <a:buNone/>
            </a:pPr>
            <a:r>
              <a:rPr lang="ru-RU" sz="2400" smtClean="0">
                <a:latin typeface="Times New Roman" pitchFamily="18" charset="0"/>
                <a:cs typeface="Times New Roman" pitchFamily="18" charset="0"/>
              </a:rPr>
              <a:t>Это уникальная техника рисования, позволяющая создавать оригинальные,  объёмные картины. Для этого используется горячий клей, и яркая палитра красок.</a:t>
            </a:r>
          </a:p>
          <a:p>
            <a:pPr marL="0" indent="0" eaLnBrk="1" hangingPunct="1">
              <a:lnSpc>
                <a:spcPct val="70000"/>
              </a:lnSpc>
              <a:buFont typeface="Arial" charset="0"/>
              <a:buNone/>
            </a:pPr>
            <a:r>
              <a:rPr lang="ru-RU" sz="2400" b="1" smtClean="0">
                <a:latin typeface="Times New Roman" pitchFamily="18" charset="0"/>
                <a:cs typeface="Times New Roman" pitchFamily="18" charset="0"/>
              </a:rPr>
              <a:t>Возраст: </a:t>
            </a:r>
            <a:r>
              <a:rPr lang="ru-RU" sz="2400" smtClean="0">
                <a:latin typeface="Times New Roman" pitchFamily="18" charset="0"/>
                <a:cs typeface="Times New Roman" pitchFamily="18" charset="0"/>
              </a:rPr>
              <a:t>4-5 лет</a:t>
            </a:r>
          </a:p>
          <a:p>
            <a:pPr marL="0" indent="0" eaLnBrk="1" hangingPunct="1">
              <a:lnSpc>
                <a:spcPct val="70000"/>
              </a:lnSpc>
              <a:buFont typeface="Arial" charset="0"/>
              <a:buNone/>
            </a:pPr>
            <a:r>
              <a:rPr lang="ru-RU" sz="2400" b="1" smtClean="0">
                <a:latin typeface="Times New Roman" pitchFamily="18" charset="0"/>
                <a:cs typeface="Times New Roman" pitchFamily="18" charset="0"/>
              </a:rPr>
              <a:t>Материал: </a:t>
            </a:r>
            <a:r>
              <a:rPr lang="ru-RU" sz="2400" smtClean="0">
                <a:latin typeface="Times New Roman" pitchFamily="18" charset="0"/>
                <a:cs typeface="Times New Roman" pitchFamily="18" charset="0"/>
              </a:rPr>
              <a:t>клеевой термопистолет, лист бумаги, клеевые стержни, акварельные краски, кисти, емкости с водой.</a:t>
            </a:r>
          </a:p>
          <a:p>
            <a:pPr marL="0" indent="0" eaLnBrk="1" hangingPunct="1">
              <a:lnSpc>
                <a:spcPct val="70000"/>
              </a:lnSpc>
              <a:buFont typeface="Arial" charset="0"/>
              <a:buNone/>
            </a:pPr>
            <a:r>
              <a:rPr lang="ru-RU" sz="2400" smtClean="0">
                <a:latin typeface="Times New Roman" pitchFamily="18" charset="0"/>
                <a:cs typeface="Times New Roman" pitchFamily="18" charset="0"/>
              </a:rPr>
              <a:t>Заранее нарисованные термопистолетом рисунки готовы к раскрашиванию акварельными красками.</a:t>
            </a:r>
          </a:p>
          <a:p>
            <a:pPr marL="0" indent="0" eaLnBrk="1" hangingPunct="1">
              <a:lnSpc>
                <a:spcPct val="70000"/>
              </a:lnSpc>
              <a:buFont typeface="Arial" charset="0"/>
              <a:buNone/>
            </a:pPr>
            <a:r>
              <a:rPr lang="ru-RU" sz="2400" smtClean="0">
                <a:latin typeface="Times New Roman" pitchFamily="18" charset="0"/>
                <a:cs typeface="Times New Roman" pitchFamily="18" charset="0"/>
              </a:rPr>
              <a:t>Удивительно, но при помощи обычных материалов, можно создать настоящее произведение искусства!</a:t>
            </a:r>
          </a:p>
          <a:p>
            <a:pPr marL="0" indent="0" eaLnBrk="1" hangingPunct="1">
              <a:lnSpc>
                <a:spcPct val="70000"/>
              </a:lnSpc>
              <a:buFont typeface="Arial" charset="0"/>
              <a:buNone/>
            </a:pPr>
            <a:endParaRPr lang="ru-RU" sz="2600" smtClean="0"/>
          </a:p>
        </p:txBody>
      </p:sp>
      <p:pic>
        <p:nvPicPr>
          <p:cNvPr id="43010" name="Рисунок 4"/>
          <p:cNvPicPr>
            <a:picLocks noChangeAspect="1"/>
          </p:cNvPicPr>
          <p:nvPr/>
        </p:nvPicPr>
        <p:blipFill>
          <a:blip r:embed="rId2"/>
          <a:srcRect/>
          <a:stretch>
            <a:fillRect/>
          </a:stretch>
        </p:blipFill>
        <p:spPr bwMode="auto">
          <a:xfrm>
            <a:off x="1423988" y="0"/>
            <a:ext cx="2767012" cy="3690938"/>
          </a:xfrm>
          <a:prstGeom prst="rect">
            <a:avLst/>
          </a:prstGeom>
          <a:noFill/>
          <a:ln w="9525">
            <a:noFill/>
            <a:miter lim="800000"/>
            <a:headEnd/>
            <a:tailEnd/>
          </a:ln>
        </p:spPr>
      </p:pic>
      <p:pic>
        <p:nvPicPr>
          <p:cNvPr id="43011" name="Рисунок 6"/>
          <p:cNvPicPr>
            <a:picLocks noChangeAspect="1"/>
          </p:cNvPicPr>
          <p:nvPr/>
        </p:nvPicPr>
        <p:blipFill>
          <a:blip r:embed="rId3"/>
          <a:srcRect/>
          <a:stretch>
            <a:fillRect/>
          </a:stretch>
        </p:blipFill>
        <p:spPr bwMode="auto">
          <a:xfrm>
            <a:off x="4357688" y="3167063"/>
            <a:ext cx="2767012" cy="3690937"/>
          </a:xfrm>
          <a:prstGeom prst="rect">
            <a:avLst/>
          </a:prstGeom>
          <a:noFill/>
          <a:ln w="9525">
            <a:noFill/>
            <a:miter lim="800000"/>
            <a:headEnd/>
            <a:tailEnd/>
          </a:ln>
        </p:spPr>
      </p:pic>
      <p:pic>
        <p:nvPicPr>
          <p:cNvPr id="43012" name="Рисунок 8"/>
          <p:cNvPicPr>
            <a:picLocks noChangeAspect="1"/>
          </p:cNvPicPr>
          <p:nvPr/>
        </p:nvPicPr>
        <p:blipFill>
          <a:blip r:embed="rId4"/>
          <a:srcRect/>
          <a:stretch>
            <a:fillRect/>
          </a:stretch>
        </p:blipFill>
        <p:spPr bwMode="auto">
          <a:xfrm>
            <a:off x="4498975" y="119063"/>
            <a:ext cx="2374900" cy="3167062"/>
          </a:xfrm>
          <a:prstGeom prst="rect">
            <a:avLst/>
          </a:prstGeom>
          <a:noFill/>
          <a:ln w="9525">
            <a:noFill/>
            <a:miter lim="800000"/>
            <a:headEnd/>
            <a:tailEnd/>
          </a:ln>
        </p:spPr>
      </p:pic>
      <p:pic>
        <p:nvPicPr>
          <p:cNvPr id="43013" name="Рисунок 10"/>
          <p:cNvPicPr>
            <a:picLocks noChangeAspect="1"/>
          </p:cNvPicPr>
          <p:nvPr/>
        </p:nvPicPr>
        <p:blipFill>
          <a:blip r:embed="rId5"/>
          <a:srcRect/>
          <a:stretch>
            <a:fillRect/>
          </a:stretch>
        </p:blipFill>
        <p:spPr bwMode="auto">
          <a:xfrm>
            <a:off x="1423988" y="3594100"/>
            <a:ext cx="2427287" cy="32369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ъект 2"/>
          <p:cNvSpPr>
            <a:spLocks noGrp="1"/>
          </p:cNvSpPr>
          <p:nvPr>
            <p:ph idx="1"/>
          </p:nvPr>
        </p:nvSpPr>
        <p:spPr>
          <a:xfrm>
            <a:off x="7877175" y="0"/>
            <a:ext cx="4037013" cy="6858000"/>
          </a:xfrm>
        </p:spPr>
        <p:txBody>
          <a:bodyPr/>
          <a:lstStyle/>
          <a:p>
            <a:pPr marL="0" indent="0" eaLnBrk="1" hangingPunct="1">
              <a:buFont typeface="Arial" charset="0"/>
              <a:buNone/>
            </a:pPr>
            <a:r>
              <a:rPr lang="ru-RU" sz="4000" smtClean="0">
                <a:latin typeface="Times New Roman" pitchFamily="18" charset="0"/>
                <a:cs typeface="Times New Roman" pitchFamily="18" charset="0"/>
              </a:rPr>
              <a:t>«Монотипия»-оттиск со стекла</a:t>
            </a:r>
          </a:p>
          <a:p>
            <a:pPr marL="0" indent="0" eaLnBrk="1" hangingPunct="1">
              <a:buFont typeface="Arial" charset="0"/>
              <a:buNone/>
            </a:pPr>
            <a:r>
              <a:rPr lang="ru-RU" sz="2400" smtClean="0">
                <a:latin typeface="Times New Roman" pitchFamily="18" charset="0"/>
                <a:cs typeface="Times New Roman" pitchFamily="18" charset="0"/>
              </a:rPr>
              <a:t>Техника монотипия заключается в нанесении красок при помощи кисти на идеально гладкую поверхность -  стекло с последующим рисованием на нем; полученный на бумаге оттиск всегда бывает единственным, уникальным и неповторимым.</a:t>
            </a:r>
          </a:p>
          <a:p>
            <a:pPr marL="0" indent="0" eaLnBrk="1" hangingPunct="1">
              <a:buFont typeface="Arial" charset="0"/>
              <a:buNone/>
            </a:pPr>
            <a:r>
              <a:rPr lang="ru-RU" sz="2400" b="1" smtClean="0">
                <a:latin typeface="Times New Roman" pitchFamily="18" charset="0"/>
                <a:cs typeface="Times New Roman" pitchFamily="18" charset="0"/>
              </a:rPr>
              <a:t>Возраст: </a:t>
            </a:r>
            <a:r>
              <a:rPr lang="ru-RU" sz="2400" smtClean="0">
                <a:latin typeface="Times New Roman" pitchFamily="18" charset="0"/>
                <a:cs typeface="Times New Roman" pitchFamily="18" charset="0"/>
              </a:rPr>
              <a:t>с 4 лет</a:t>
            </a:r>
          </a:p>
          <a:p>
            <a:pPr marL="0" indent="0" eaLnBrk="1" hangingPunct="1">
              <a:buFont typeface="Arial" charset="0"/>
              <a:buNone/>
            </a:pPr>
            <a:r>
              <a:rPr lang="ru-RU" sz="2400" b="1" smtClean="0">
                <a:latin typeface="Times New Roman" pitchFamily="18" charset="0"/>
                <a:cs typeface="Times New Roman" pitchFamily="18" charset="0"/>
              </a:rPr>
              <a:t>Материал: </a:t>
            </a:r>
            <a:r>
              <a:rPr lang="ru-RU" sz="2400" smtClean="0">
                <a:latin typeface="Times New Roman" pitchFamily="18" charset="0"/>
                <a:cs typeface="Times New Roman" pitchFamily="18" charset="0"/>
              </a:rPr>
              <a:t>стекло, лист акварельной бумаги, кисти, ёмкость с водой, гуашь.</a:t>
            </a:r>
          </a:p>
        </p:txBody>
      </p:sp>
      <p:pic>
        <p:nvPicPr>
          <p:cNvPr id="44034" name="Рисунок 4"/>
          <p:cNvPicPr>
            <a:picLocks noChangeAspect="1"/>
          </p:cNvPicPr>
          <p:nvPr/>
        </p:nvPicPr>
        <p:blipFill>
          <a:blip r:embed="rId2"/>
          <a:srcRect/>
          <a:stretch>
            <a:fillRect/>
          </a:stretch>
        </p:blipFill>
        <p:spPr bwMode="auto">
          <a:xfrm>
            <a:off x="257175" y="0"/>
            <a:ext cx="5080000" cy="3810000"/>
          </a:xfrm>
          <a:prstGeom prst="rect">
            <a:avLst/>
          </a:prstGeom>
          <a:noFill/>
          <a:ln w="9525">
            <a:noFill/>
            <a:miter lim="800000"/>
            <a:headEnd/>
            <a:tailEnd/>
          </a:ln>
        </p:spPr>
      </p:pic>
      <p:pic>
        <p:nvPicPr>
          <p:cNvPr id="44035" name="Рисунок 6"/>
          <p:cNvPicPr>
            <a:picLocks noChangeAspect="1"/>
          </p:cNvPicPr>
          <p:nvPr/>
        </p:nvPicPr>
        <p:blipFill>
          <a:blip r:embed="rId3"/>
          <a:srcRect/>
          <a:stretch>
            <a:fillRect/>
          </a:stretch>
        </p:blipFill>
        <p:spPr bwMode="auto">
          <a:xfrm>
            <a:off x="5183188" y="1366838"/>
            <a:ext cx="2714625" cy="3619500"/>
          </a:xfrm>
          <a:prstGeom prst="rect">
            <a:avLst/>
          </a:prstGeom>
          <a:noFill/>
          <a:ln w="9525">
            <a:noFill/>
            <a:miter lim="800000"/>
            <a:headEnd/>
            <a:tailEnd/>
          </a:ln>
        </p:spPr>
      </p:pic>
      <p:pic>
        <p:nvPicPr>
          <p:cNvPr id="44036" name="Рисунок 8"/>
          <p:cNvPicPr>
            <a:picLocks noChangeAspect="1"/>
          </p:cNvPicPr>
          <p:nvPr/>
        </p:nvPicPr>
        <p:blipFill>
          <a:blip r:embed="rId4"/>
          <a:srcRect/>
          <a:stretch>
            <a:fillRect/>
          </a:stretch>
        </p:blipFill>
        <p:spPr bwMode="auto">
          <a:xfrm>
            <a:off x="277813" y="3081338"/>
            <a:ext cx="5080000" cy="3810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Объект 2"/>
          <p:cNvSpPr>
            <a:spLocks noGrp="1"/>
          </p:cNvSpPr>
          <p:nvPr>
            <p:ph idx="1"/>
          </p:nvPr>
        </p:nvSpPr>
        <p:spPr>
          <a:xfrm>
            <a:off x="7151688" y="0"/>
            <a:ext cx="4545012" cy="6858000"/>
          </a:xfrm>
        </p:spPr>
        <p:txBody>
          <a:bodyPr/>
          <a:lstStyle/>
          <a:p>
            <a:pPr marL="0" indent="0" eaLnBrk="1" hangingPunct="1">
              <a:lnSpc>
                <a:spcPct val="70000"/>
              </a:lnSpc>
              <a:buFont typeface="Arial" charset="0"/>
              <a:buNone/>
            </a:pPr>
            <a:r>
              <a:rPr lang="ru-RU" sz="3700" smtClean="0">
                <a:latin typeface="Times New Roman" pitchFamily="18" charset="0"/>
                <a:cs typeface="Times New Roman" pitchFamily="18" charset="0"/>
              </a:rPr>
              <a:t>Монотипия на бумаге</a:t>
            </a:r>
          </a:p>
          <a:p>
            <a:pPr marL="0" indent="0" eaLnBrk="1" hangingPunct="1">
              <a:lnSpc>
                <a:spcPct val="70000"/>
              </a:lnSpc>
              <a:buFont typeface="Arial" charset="0"/>
              <a:buNone/>
            </a:pPr>
            <a:r>
              <a:rPr lang="ru-RU" sz="2000" smtClean="0">
                <a:latin typeface="Times New Roman" pitchFamily="18" charset="0"/>
                <a:cs typeface="Times New Roman" pitchFamily="18" charset="0"/>
              </a:rPr>
              <a:t>Это простая, но удивительная техника рисования красками (акварелью, гуашью и пр.). Она заключается в том, что рисунок рисуется на одной стороне поверхности и отпечатывается на другую.</a:t>
            </a:r>
          </a:p>
          <a:p>
            <a:pPr marL="0" indent="0" eaLnBrk="1" hangingPunct="1">
              <a:lnSpc>
                <a:spcPct val="70000"/>
              </a:lnSpc>
              <a:buFont typeface="Arial" charset="0"/>
              <a:buNone/>
            </a:pPr>
            <a:r>
              <a:rPr lang="ru-RU" sz="2000" smtClean="0">
                <a:latin typeface="Times New Roman" pitchFamily="18" charset="0"/>
                <a:cs typeface="Times New Roman" pitchFamily="18" charset="0"/>
              </a:rPr>
              <a:t>Полученный отпечаток уникален, т.к создать две одинаковые работы невозможно.</a:t>
            </a:r>
          </a:p>
          <a:p>
            <a:pPr marL="0" indent="0" eaLnBrk="1" hangingPunct="1">
              <a:lnSpc>
                <a:spcPct val="70000"/>
              </a:lnSpc>
              <a:buFont typeface="Arial" charset="0"/>
              <a:buNone/>
            </a:pPr>
            <a:r>
              <a:rPr lang="ru-RU" sz="2000" smtClean="0">
                <a:latin typeface="Times New Roman" pitchFamily="18" charset="0"/>
                <a:cs typeface="Times New Roman" pitchFamily="18" charset="0"/>
              </a:rPr>
              <a:t>МОНОТИПИЯ ПРЕДМЕТНАЯ Рисование бабочки</a:t>
            </a:r>
          </a:p>
          <a:p>
            <a:pPr marL="0" indent="0" eaLnBrk="1" hangingPunct="1">
              <a:lnSpc>
                <a:spcPct val="70000"/>
              </a:lnSpc>
              <a:buFont typeface="Arial" charset="0"/>
              <a:buAutoNum type="arabicPeriod"/>
            </a:pPr>
            <a:r>
              <a:rPr lang="ru-RU" sz="2000" smtClean="0">
                <a:latin typeface="Times New Roman" pitchFamily="18" charset="0"/>
                <a:cs typeface="Times New Roman" pitchFamily="18" charset="0"/>
              </a:rPr>
              <a:t>Лист бумаги сложить пополам, развернуть.</a:t>
            </a:r>
          </a:p>
          <a:p>
            <a:pPr marL="0" indent="0" eaLnBrk="1" hangingPunct="1">
              <a:lnSpc>
                <a:spcPct val="70000"/>
              </a:lnSpc>
              <a:buFont typeface="Arial" charset="0"/>
              <a:buAutoNum type="arabicPeriod"/>
            </a:pPr>
            <a:r>
              <a:rPr lang="ru-RU" sz="2000" smtClean="0">
                <a:latin typeface="Times New Roman" pitchFamily="18" charset="0"/>
                <a:cs typeface="Times New Roman" pitchFamily="18" charset="0"/>
              </a:rPr>
              <a:t>На одной половине листа нарисовать половину изображаемого предмета (крылья бабочки) и опять сложить лист бумаги для получения отпечатка.</a:t>
            </a:r>
          </a:p>
          <a:p>
            <a:pPr marL="0" indent="0" eaLnBrk="1" hangingPunct="1">
              <a:lnSpc>
                <a:spcPct val="70000"/>
              </a:lnSpc>
              <a:buFont typeface="Arial" charset="0"/>
              <a:buAutoNum type="arabicPeriod"/>
            </a:pPr>
            <a:r>
              <a:rPr lang="ru-RU" sz="2000" smtClean="0">
                <a:latin typeface="Times New Roman" pitchFamily="18" charset="0"/>
                <a:cs typeface="Times New Roman" pitchFamily="18" charset="0"/>
              </a:rPr>
              <a:t>Затем развернуть и нарисовать туловищу, голову и снова сложить пополам.</a:t>
            </a:r>
          </a:p>
          <a:p>
            <a:pPr marL="0" indent="0" eaLnBrk="1" hangingPunct="1">
              <a:lnSpc>
                <a:spcPct val="70000"/>
              </a:lnSpc>
              <a:buFont typeface="Arial" charset="0"/>
              <a:buAutoNum type="arabicPeriod"/>
            </a:pPr>
            <a:r>
              <a:rPr lang="ru-RU" sz="2000" smtClean="0">
                <a:latin typeface="Times New Roman" pitchFamily="18" charset="0"/>
                <a:cs typeface="Times New Roman" pitchFamily="18" charset="0"/>
              </a:rPr>
              <a:t>Разворачиваем и получаем красивую симметричную бабочку.</a:t>
            </a:r>
          </a:p>
          <a:p>
            <a:pPr marL="0" indent="0" eaLnBrk="1" hangingPunct="1">
              <a:lnSpc>
                <a:spcPct val="70000"/>
              </a:lnSpc>
              <a:buFont typeface="Arial" charset="0"/>
              <a:buNone/>
            </a:pPr>
            <a:endParaRPr lang="ru-RU" sz="1100" smtClean="0"/>
          </a:p>
        </p:txBody>
      </p:sp>
      <p:pic>
        <p:nvPicPr>
          <p:cNvPr id="45058" name="Рисунок 6"/>
          <p:cNvPicPr>
            <a:picLocks noChangeAspect="1"/>
          </p:cNvPicPr>
          <p:nvPr/>
        </p:nvPicPr>
        <p:blipFill>
          <a:blip r:embed="rId2"/>
          <a:srcRect/>
          <a:stretch>
            <a:fillRect/>
          </a:stretch>
        </p:blipFill>
        <p:spPr bwMode="auto">
          <a:xfrm>
            <a:off x="400050" y="25400"/>
            <a:ext cx="4821238" cy="3614738"/>
          </a:xfrm>
          <a:prstGeom prst="rect">
            <a:avLst/>
          </a:prstGeom>
          <a:noFill/>
          <a:ln w="9525">
            <a:noFill/>
            <a:miter lim="800000"/>
            <a:headEnd/>
            <a:tailEnd/>
          </a:ln>
        </p:spPr>
      </p:pic>
      <p:pic>
        <p:nvPicPr>
          <p:cNvPr id="45059" name="Рисунок 4"/>
          <p:cNvPicPr>
            <a:picLocks noChangeAspect="1"/>
          </p:cNvPicPr>
          <p:nvPr/>
        </p:nvPicPr>
        <p:blipFill>
          <a:blip r:embed="rId3"/>
          <a:srcRect/>
          <a:stretch>
            <a:fillRect/>
          </a:stretch>
        </p:blipFill>
        <p:spPr bwMode="auto">
          <a:xfrm>
            <a:off x="2292350" y="3243263"/>
            <a:ext cx="4821238" cy="361473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ъект 2"/>
          <p:cNvSpPr>
            <a:spLocks noGrp="1"/>
          </p:cNvSpPr>
          <p:nvPr>
            <p:ph idx="1"/>
          </p:nvPr>
        </p:nvSpPr>
        <p:spPr>
          <a:xfrm>
            <a:off x="3294063" y="0"/>
            <a:ext cx="4916487" cy="2624138"/>
          </a:xfrm>
        </p:spPr>
        <p:txBody>
          <a:bodyPr/>
          <a:lstStyle/>
          <a:p>
            <a:pPr marL="0" indent="0" algn="ctr" eaLnBrk="1" hangingPunct="1">
              <a:buFont typeface="Arial" charset="0"/>
              <a:buNone/>
            </a:pPr>
            <a:r>
              <a:rPr lang="ru-RU" sz="4000" b="1" smtClean="0"/>
              <a:t>Рисование на футляре от дисков</a:t>
            </a:r>
          </a:p>
          <a:p>
            <a:pPr marL="0" indent="0" algn="ctr" eaLnBrk="1" hangingPunct="1">
              <a:buFont typeface="Arial" charset="0"/>
              <a:buNone/>
            </a:pPr>
            <a:r>
              <a:rPr lang="ru-RU" sz="4000" b="1" smtClean="0"/>
              <a:t>«Подводный мир»</a:t>
            </a:r>
          </a:p>
        </p:txBody>
      </p:sp>
      <p:pic>
        <p:nvPicPr>
          <p:cNvPr id="46082" name="Рисунок 4"/>
          <p:cNvPicPr>
            <a:picLocks noChangeAspect="1"/>
          </p:cNvPicPr>
          <p:nvPr/>
        </p:nvPicPr>
        <p:blipFill>
          <a:blip r:embed="rId2"/>
          <a:srcRect/>
          <a:stretch>
            <a:fillRect/>
          </a:stretch>
        </p:blipFill>
        <p:spPr bwMode="auto">
          <a:xfrm>
            <a:off x="-34925" y="0"/>
            <a:ext cx="3317875" cy="4425950"/>
          </a:xfrm>
          <a:prstGeom prst="rect">
            <a:avLst/>
          </a:prstGeom>
          <a:noFill/>
          <a:ln w="9525">
            <a:noFill/>
            <a:miter lim="800000"/>
            <a:headEnd/>
            <a:tailEnd/>
          </a:ln>
        </p:spPr>
      </p:pic>
      <p:pic>
        <p:nvPicPr>
          <p:cNvPr id="46083" name="Рисунок 6"/>
          <p:cNvPicPr>
            <a:picLocks noChangeAspect="1"/>
          </p:cNvPicPr>
          <p:nvPr/>
        </p:nvPicPr>
        <p:blipFill>
          <a:blip r:embed="rId3"/>
          <a:srcRect/>
          <a:stretch>
            <a:fillRect/>
          </a:stretch>
        </p:blipFill>
        <p:spPr bwMode="auto">
          <a:xfrm>
            <a:off x="3279775" y="2624138"/>
            <a:ext cx="3175000" cy="4233862"/>
          </a:xfrm>
          <a:prstGeom prst="rect">
            <a:avLst/>
          </a:prstGeom>
          <a:noFill/>
          <a:ln w="9525">
            <a:noFill/>
            <a:miter lim="800000"/>
            <a:headEnd/>
            <a:tailEnd/>
          </a:ln>
        </p:spPr>
      </p:pic>
      <p:pic>
        <p:nvPicPr>
          <p:cNvPr id="46084" name="Рисунок 8"/>
          <p:cNvPicPr>
            <a:picLocks noChangeAspect="1"/>
          </p:cNvPicPr>
          <p:nvPr/>
        </p:nvPicPr>
        <p:blipFill>
          <a:blip r:embed="rId4"/>
          <a:srcRect/>
          <a:stretch>
            <a:fillRect/>
          </a:stretch>
        </p:blipFill>
        <p:spPr bwMode="auto">
          <a:xfrm>
            <a:off x="8210550" y="0"/>
            <a:ext cx="3500438" cy="2624138"/>
          </a:xfrm>
          <a:prstGeom prst="rect">
            <a:avLst/>
          </a:prstGeom>
          <a:noFill/>
          <a:ln w="9525">
            <a:noFill/>
            <a:miter lim="800000"/>
            <a:headEnd/>
            <a:tailEnd/>
          </a:ln>
        </p:spPr>
      </p:pic>
      <p:pic>
        <p:nvPicPr>
          <p:cNvPr id="46085" name="Рисунок 10"/>
          <p:cNvPicPr>
            <a:picLocks noChangeAspect="1"/>
          </p:cNvPicPr>
          <p:nvPr/>
        </p:nvPicPr>
        <p:blipFill>
          <a:blip r:embed="rId5"/>
          <a:srcRect/>
          <a:stretch>
            <a:fillRect/>
          </a:stretch>
        </p:blipFill>
        <p:spPr bwMode="auto">
          <a:xfrm>
            <a:off x="6543675" y="2624138"/>
            <a:ext cx="5648325" cy="423386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Объект 2"/>
          <p:cNvSpPr>
            <a:spLocks noGrp="1"/>
          </p:cNvSpPr>
          <p:nvPr>
            <p:ph idx="1"/>
          </p:nvPr>
        </p:nvSpPr>
        <p:spPr>
          <a:xfrm>
            <a:off x="4029075" y="158750"/>
            <a:ext cx="4059238" cy="2954338"/>
          </a:xfrm>
        </p:spPr>
        <p:txBody>
          <a:bodyPr/>
          <a:lstStyle/>
          <a:p>
            <a:pPr marL="0" indent="0" algn="ctr" eaLnBrk="1" hangingPunct="1">
              <a:buFont typeface="Arial" charset="0"/>
              <a:buNone/>
            </a:pPr>
            <a:r>
              <a:rPr lang="ru-RU" sz="3600" b="1" smtClean="0"/>
              <a:t>Рисование в технике пуантилизм «Оформление пасхальных яиц»</a:t>
            </a:r>
          </a:p>
          <a:p>
            <a:pPr marL="0" indent="0" eaLnBrk="1" hangingPunct="1">
              <a:buFont typeface="Arial" charset="0"/>
              <a:buNone/>
            </a:pPr>
            <a:endParaRPr lang="ru-RU" smtClean="0"/>
          </a:p>
        </p:txBody>
      </p:sp>
      <p:pic>
        <p:nvPicPr>
          <p:cNvPr id="47106" name="Рисунок 4"/>
          <p:cNvPicPr>
            <a:picLocks noChangeAspect="1"/>
          </p:cNvPicPr>
          <p:nvPr/>
        </p:nvPicPr>
        <p:blipFill>
          <a:blip r:embed="rId2"/>
          <a:srcRect/>
          <a:stretch>
            <a:fillRect/>
          </a:stretch>
        </p:blipFill>
        <p:spPr bwMode="auto">
          <a:xfrm>
            <a:off x="3641725" y="3113088"/>
            <a:ext cx="4992688" cy="3744912"/>
          </a:xfrm>
          <a:prstGeom prst="rect">
            <a:avLst/>
          </a:prstGeom>
          <a:noFill/>
          <a:ln w="9525">
            <a:noFill/>
            <a:miter lim="800000"/>
            <a:headEnd/>
            <a:tailEnd/>
          </a:ln>
        </p:spPr>
      </p:pic>
      <p:pic>
        <p:nvPicPr>
          <p:cNvPr id="47107" name="Рисунок 6"/>
          <p:cNvPicPr>
            <a:picLocks noChangeAspect="1"/>
          </p:cNvPicPr>
          <p:nvPr/>
        </p:nvPicPr>
        <p:blipFill>
          <a:blip r:embed="rId3"/>
          <a:srcRect/>
          <a:stretch>
            <a:fillRect/>
          </a:stretch>
        </p:blipFill>
        <p:spPr bwMode="auto">
          <a:xfrm>
            <a:off x="8274050" y="0"/>
            <a:ext cx="3917950" cy="5222875"/>
          </a:xfrm>
          <a:prstGeom prst="rect">
            <a:avLst/>
          </a:prstGeom>
          <a:noFill/>
          <a:ln w="9525">
            <a:noFill/>
            <a:miter lim="800000"/>
            <a:headEnd/>
            <a:tailEnd/>
          </a:ln>
        </p:spPr>
      </p:pic>
      <p:pic>
        <p:nvPicPr>
          <p:cNvPr id="47108" name="Рисунок 8"/>
          <p:cNvPicPr>
            <a:picLocks noChangeAspect="1"/>
          </p:cNvPicPr>
          <p:nvPr/>
        </p:nvPicPr>
        <p:blipFill>
          <a:blip r:embed="rId4"/>
          <a:srcRect/>
          <a:stretch>
            <a:fillRect/>
          </a:stretch>
        </p:blipFill>
        <p:spPr bwMode="auto">
          <a:xfrm>
            <a:off x="0" y="501650"/>
            <a:ext cx="3843338" cy="51244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a:extLst>
              <a:ext uri="{FF2B5EF4-FFF2-40B4-BE49-F238E27FC236}"/>
            </a:extLst>
          </p:cNvPr>
          <p:cNvGraphicFramePr/>
          <p:nvPr/>
        </p:nvGraphicFramePr>
        <p:xfrm>
          <a:off x="6096000" y="422763"/>
          <a:ext cx="6100549" cy="560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8130" name="Рисунок 9"/>
          <p:cNvPicPr>
            <a:picLocks noChangeAspect="1"/>
          </p:cNvPicPr>
          <p:nvPr/>
        </p:nvPicPr>
        <p:blipFill>
          <a:blip r:embed="rId7"/>
          <a:srcRect/>
          <a:stretch>
            <a:fillRect/>
          </a:stretch>
        </p:blipFill>
        <p:spPr bwMode="auto">
          <a:xfrm>
            <a:off x="393700" y="3614738"/>
            <a:ext cx="4341813" cy="3243262"/>
          </a:xfrm>
          <a:prstGeom prst="rect">
            <a:avLst/>
          </a:prstGeom>
          <a:noFill/>
          <a:ln w="9525">
            <a:noFill/>
            <a:miter lim="800000"/>
            <a:headEnd/>
            <a:tailEnd/>
          </a:ln>
        </p:spPr>
      </p:pic>
      <p:pic>
        <p:nvPicPr>
          <p:cNvPr id="48131" name="Рисунок 11"/>
          <p:cNvPicPr>
            <a:picLocks noChangeAspect="1"/>
          </p:cNvPicPr>
          <p:nvPr/>
        </p:nvPicPr>
        <p:blipFill>
          <a:blip r:embed="rId8"/>
          <a:srcRect/>
          <a:stretch>
            <a:fillRect/>
          </a:stretch>
        </p:blipFill>
        <p:spPr bwMode="auto">
          <a:xfrm>
            <a:off x="3384550" y="0"/>
            <a:ext cx="2711450" cy="3614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Группа 3"/>
          <p:cNvGrpSpPr>
            <a:grpSpLocks/>
          </p:cNvGrpSpPr>
          <p:nvPr/>
        </p:nvGrpSpPr>
        <p:grpSpPr bwMode="auto">
          <a:xfrm>
            <a:off x="2149475" y="801688"/>
            <a:ext cx="1190625" cy="4810125"/>
            <a:chOff x="339982" y="176955"/>
            <a:chExt cx="1191486" cy="4810896"/>
          </a:xfrm>
        </p:grpSpPr>
        <p:sp>
          <p:nvSpPr>
            <p:cNvPr id="5" name="Прямоугольник 4">
              <a:extLst>
                <a:ext uri="{FF2B5EF4-FFF2-40B4-BE49-F238E27FC236}"/>
              </a:extLst>
            </p:cNvPr>
            <p:cNvSpPr/>
            <p:nvPr/>
          </p:nvSpPr>
          <p:spPr>
            <a:xfrm rot="16200000">
              <a:off x="-1412554" y="1966030"/>
              <a:ext cx="4733096" cy="1154947"/>
            </a:xfrm>
            <a:prstGeom prst="rect">
              <a:avLst/>
            </a:prstGeom>
          </p:spPr>
          <p:style>
            <a:lnRef idx="2">
              <a:schemeClr val="accent4">
                <a:shade val="50000"/>
              </a:schemeClr>
            </a:lnRef>
            <a:fillRef idx="1">
              <a:schemeClr val="accent4"/>
            </a:fillRef>
            <a:effectRef idx="0">
              <a:schemeClr val="accent4"/>
            </a:effectRef>
            <a:fontRef idx="minor">
              <a:schemeClr val="lt1"/>
            </a:fontRef>
          </p:style>
        </p:sp>
        <p:sp>
          <p:nvSpPr>
            <p:cNvPr id="6" name="Прямоугольник 5">
              <a:extLst>
                <a:ext uri="{FF2B5EF4-FFF2-40B4-BE49-F238E27FC236}"/>
              </a:extLst>
            </p:cNvPr>
            <p:cNvSpPr/>
            <p:nvPr/>
          </p:nvSpPr>
          <p:spPr>
            <a:xfrm rot="16200000">
              <a:off x="-1449092" y="2043828"/>
              <a:ext cx="4733097" cy="1154948"/>
            </a:xfrm>
            <a:prstGeom prst="rect">
              <a:avLst/>
            </a:prstGeom>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1422400" fontAlgn="auto">
                <a:lnSpc>
                  <a:spcPct val="90000"/>
                </a:lnSpc>
                <a:spcAft>
                  <a:spcPct val="35000"/>
                </a:spcAft>
                <a:defRPr/>
              </a:pPr>
              <a:r>
                <a:rPr lang="ru-RU" sz="3200" dirty="0"/>
                <a:t>Работа</a:t>
              </a:r>
            </a:p>
            <a:p>
              <a:pPr algn="ctr" defTabSz="1422400" fontAlgn="auto">
                <a:lnSpc>
                  <a:spcPct val="90000"/>
                </a:lnSpc>
                <a:spcAft>
                  <a:spcPct val="35000"/>
                </a:spcAft>
                <a:defRPr/>
              </a:pPr>
              <a:r>
                <a:rPr lang="ru-RU" sz="3200" dirty="0"/>
                <a:t> с педагогами</a:t>
              </a:r>
            </a:p>
          </p:txBody>
        </p:sp>
      </p:grpSp>
      <p:grpSp>
        <p:nvGrpSpPr>
          <p:cNvPr id="49154" name="Группа 6"/>
          <p:cNvGrpSpPr>
            <a:grpSpLocks/>
          </p:cNvGrpSpPr>
          <p:nvPr/>
        </p:nvGrpSpPr>
        <p:grpSpPr bwMode="auto">
          <a:xfrm>
            <a:off x="3340100" y="1012825"/>
            <a:ext cx="1082675" cy="2154238"/>
            <a:chOff x="1531467" y="388065"/>
            <a:chExt cx="1081686" cy="2155175"/>
          </a:xfrm>
        </p:grpSpPr>
        <p:sp>
          <p:nvSpPr>
            <p:cNvPr id="8" name="Прямая соединительная линия 13">
              <a:extLst>
                <a:ext uri="{FF2B5EF4-FFF2-40B4-BE49-F238E27FC236}"/>
              </a:extLst>
            </p:cNvPr>
            <p:cNvSpPr/>
            <p:nvPr/>
          </p:nvSpPr>
          <p:spPr>
            <a:xfrm>
              <a:off x="1531467" y="388065"/>
              <a:ext cx="1081686" cy="2155175"/>
            </a:xfrm>
            <a:custGeom>
              <a:avLst/>
              <a:gdLst/>
              <a:ahLst/>
              <a:cxnLst/>
              <a:rect l="0" t="0" r="0" b="0"/>
              <a:pathLst>
                <a:path>
                  <a:moveTo>
                    <a:pt x="0" y="2155175"/>
                  </a:moveTo>
                  <a:lnTo>
                    <a:pt x="540843" y="2155175"/>
                  </a:lnTo>
                  <a:lnTo>
                    <a:pt x="540843" y="0"/>
                  </a:lnTo>
                  <a:lnTo>
                    <a:pt x="1081686" y="0"/>
                  </a:lnTo>
                </a:path>
              </a:pathLst>
            </a:custGeom>
            <a:noFill/>
            <a:ln w="57150">
              <a:solidFill>
                <a:srgbClr val="FF0000"/>
              </a:solidFill>
              <a:headEnd type="diamond"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Прямая соединительная линия 14">
              <a:extLst>
                <a:ext uri="{FF2B5EF4-FFF2-40B4-BE49-F238E27FC236}"/>
              </a:extLst>
            </p:cNvPr>
            <p:cNvSpPr/>
            <p:nvPr/>
          </p:nvSpPr>
          <p:spPr>
            <a:xfrm>
              <a:off x="2012041" y="1406096"/>
              <a:ext cx="120540" cy="1191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355600" fontAlgn="auto">
                <a:lnSpc>
                  <a:spcPct val="90000"/>
                </a:lnSpc>
                <a:spcAft>
                  <a:spcPct val="35000"/>
                </a:spcAft>
                <a:defRPr/>
              </a:pPr>
              <a:endParaRPr lang="ru-RU" sz="800"/>
            </a:p>
          </p:txBody>
        </p:sp>
      </p:grpSp>
      <p:grpSp>
        <p:nvGrpSpPr>
          <p:cNvPr id="49155" name="Группа 9"/>
          <p:cNvGrpSpPr>
            <a:grpSpLocks/>
          </p:cNvGrpSpPr>
          <p:nvPr/>
        </p:nvGrpSpPr>
        <p:grpSpPr bwMode="auto">
          <a:xfrm>
            <a:off x="3340100" y="3167063"/>
            <a:ext cx="1082675" cy="1711325"/>
            <a:chOff x="1531467" y="2543240"/>
            <a:chExt cx="1081686" cy="1711303"/>
          </a:xfrm>
        </p:grpSpPr>
        <p:sp>
          <p:nvSpPr>
            <p:cNvPr id="11" name="Прямая соединительная линия 5">
              <a:extLst>
                <a:ext uri="{FF2B5EF4-FFF2-40B4-BE49-F238E27FC236}"/>
              </a:extLst>
            </p:cNvPr>
            <p:cNvSpPr/>
            <p:nvPr/>
          </p:nvSpPr>
          <p:spPr>
            <a:xfrm>
              <a:off x="1531467" y="2543240"/>
              <a:ext cx="1081686" cy="1711303"/>
            </a:xfrm>
            <a:custGeom>
              <a:avLst/>
              <a:gdLst/>
              <a:ahLst/>
              <a:cxnLst/>
              <a:rect l="0" t="0" r="0" b="0"/>
              <a:pathLst>
                <a:path>
                  <a:moveTo>
                    <a:pt x="0" y="0"/>
                  </a:moveTo>
                  <a:lnTo>
                    <a:pt x="540843" y="0"/>
                  </a:lnTo>
                  <a:lnTo>
                    <a:pt x="540843" y="1711303"/>
                  </a:lnTo>
                  <a:lnTo>
                    <a:pt x="1081686" y="1711303"/>
                  </a:lnTo>
                </a:path>
              </a:pathLst>
            </a:custGeom>
            <a:noFill/>
            <a:ln w="57150">
              <a:solidFill>
                <a:srgbClr val="FF0000"/>
              </a:solidFill>
              <a:headEnd type="oval" w="med" len="med"/>
              <a:tailEnd type="triangle" w="med" len="med"/>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Прямая соединительная линия 6">
              <a:extLst>
                <a:ext uri="{FF2B5EF4-FFF2-40B4-BE49-F238E27FC236}"/>
              </a:extLst>
            </p:cNvPr>
            <p:cNvSpPr/>
            <p:nvPr/>
          </p:nvSpPr>
          <p:spPr>
            <a:xfrm>
              <a:off x="2021557" y="3348092"/>
              <a:ext cx="101507" cy="1015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311150" fontAlgn="auto">
                <a:lnSpc>
                  <a:spcPct val="90000"/>
                </a:lnSpc>
                <a:spcAft>
                  <a:spcPct val="35000"/>
                </a:spcAft>
                <a:defRPr/>
              </a:pPr>
              <a:endParaRPr lang="ru-RU" sz="700"/>
            </a:p>
          </p:txBody>
        </p:sp>
      </p:grpSp>
      <p:grpSp>
        <p:nvGrpSpPr>
          <p:cNvPr id="49156" name="Группа 12"/>
          <p:cNvGrpSpPr>
            <a:grpSpLocks/>
          </p:cNvGrpSpPr>
          <p:nvPr/>
        </p:nvGrpSpPr>
        <p:grpSpPr bwMode="auto">
          <a:xfrm>
            <a:off x="4422775" y="625475"/>
            <a:ext cx="2535238" cy="773113"/>
            <a:chOff x="2613153" y="1417"/>
            <a:chExt cx="2536410" cy="773295"/>
          </a:xfrm>
        </p:grpSpPr>
        <p:sp>
          <p:nvSpPr>
            <p:cNvPr id="14" name="Прямоугольник 13">
              <a:extLst>
                <a:ext uri="{FF2B5EF4-FFF2-40B4-BE49-F238E27FC236}"/>
              </a:extLst>
            </p:cNvPr>
            <p:cNvSpPr/>
            <p:nvPr/>
          </p:nvSpPr>
          <p:spPr>
            <a:xfrm>
              <a:off x="2613153" y="1417"/>
              <a:ext cx="2536410" cy="773295"/>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15" name="Прямоугольник 14">
              <a:extLst>
                <a:ext uri="{FF2B5EF4-FFF2-40B4-BE49-F238E27FC236}"/>
              </a:extLst>
            </p:cNvPr>
            <p:cNvSpPr/>
            <p:nvPr/>
          </p:nvSpPr>
          <p:spPr>
            <a:xfrm>
              <a:off x="2613153" y="1417"/>
              <a:ext cx="2536410" cy="773295"/>
            </a:xfrm>
            <a:prstGeom prst="rect">
              <a:avLst/>
            </a:prstGeom>
          </p:spPr>
          <p:style>
            <a:lnRef idx="0">
              <a:scrgbClr r="0" g="0" b="0"/>
            </a:lnRef>
            <a:fillRef idx="0">
              <a:scrgbClr r="0" g="0" b="0"/>
            </a:fillRef>
            <a:effectRef idx="0">
              <a:scrgbClr r="0" g="0" b="0"/>
            </a:effectRef>
            <a:fontRef idx="minor">
              <a:schemeClr val="lt1"/>
            </a:fontRef>
          </p:style>
          <p:txBody>
            <a:bodyPr lIns="10795" tIns="10795" rIns="10795" bIns="10795" spcCol="1270" anchor="ctr"/>
            <a:lstStyle/>
            <a:p>
              <a:pPr algn="ctr" defTabSz="755650" fontAlgn="auto">
                <a:lnSpc>
                  <a:spcPct val="90000"/>
                </a:lnSpc>
                <a:spcAft>
                  <a:spcPct val="35000"/>
                </a:spcAft>
                <a:defRPr/>
              </a:pPr>
              <a:r>
                <a:rPr lang="ru-RU" sz="1700" dirty="0"/>
                <a:t>Консультация</a:t>
              </a:r>
            </a:p>
          </p:txBody>
        </p:sp>
      </p:grpSp>
      <p:grpSp>
        <p:nvGrpSpPr>
          <p:cNvPr id="49157" name="Группа 16"/>
          <p:cNvGrpSpPr>
            <a:grpSpLocks/>
          </p:cNvGrpSpPr>
          <p:nvPr/>
        </p:nvGrpSpPr>
        <p:grpSpPr bwMode="auto">
          <a:xfrm>
            <a:off x="4575175" y="4645025"/>
            <a:ext cx="2535238" cy="773113"/>
            <a:chOff x="2613153" y="3867896"/>
            <a:chExt cx="2536410" cy="773295"/>
          </a:xfrm>
        </p:grpSpPr>
        <p:sp>
          <p:nvSpPr>
            <p:cNvPr id="18" name="Прямоугольник 17">
              <a:extLst>
                <a:ext uri="{FF2B5EF4-FFF2-40B4-BE49-F238E27FC236}"/>
              </a:extLst>
            </p:cNvPr>
            <p:cNvSpPr/>
            <p:nvPr/>
          </p:nvSpPr>
          <p:spPr>
            <a:xfrm>
              <a:off x="2613153" y="3867896"/>
              <a:ext cx="2536410" cy="773295"/>
            </a:xfrm>
            <a:prstGeom prst="rect">
              <a:avLst/>
            </a:prstGeom>
          </p:spPr>
          <p:style>
            <a:lnRef idx="2">
              <a:schemeClr val="accent6">
                <a:shade val="50000"/>
              </a:schemeClr>
            </a:lnRef>
            <a:fillRef idx="1">
              <a:schemeClr val="accent6"/>
            </a:fillRef>
            <a:effectRef idx="0">
              <a:schemeClr val="accent6"/>
            </a:effectRef>
            <a:fontRef idx="minor">
              <a:schemeClr val="lt1"/>
            </a:fontRef>
          </p:style>
        </p:sp>
        <p:sp>
          <p:nvSpPr>
            <p:cNvPr id="19" name="Прямоугольник 18">
              <a:extLst>
                <a:ext uri="{FF2B5EF4-FFF2-40B4-BE49-F238E27FC236}"/>
              </a:extLst>
            </p:cNvPr>
            <p:cNvSpPr/>
            <p:nvPr/>
          </p:nvSpPr>
          <p:spPr>
            <a:xfrm>
              <a:off x="2613153" y="3867896"/>
              <a:ext cx="2536410" cy="773295"/>
            </a:xfrm>
            <a:prstGeom prst="rect">
              <a:avLst/>
            </a:prstGeom>
          </p:spPr>
          <p:style>
            <a:lnRef idx="0">
              <a:scrgbClr r="0" g="0" b="0"/>
            </a:lnRef>
            <a:fillRef idx="0">
              <a:scrgbClr r="0" g="0" b="0"/>
            </a:fillRef>
            <a:effectRef idx="0">
              <a:scrgbClr r="0" g="0" b="0"/>
            </a:effectRef>
            <a:fontRef idx="minor">
              <a:schemeClr val="lt1"/>
            </a:fontRef>
          </p:style>
          <p:txBody>
            <a:bodyPr lIns="10795" tIns="10795" rIns="10795" bIns="10795" spcCol="1270" anchor="ctr"/>
            <a:lstStyle/>
            <a:p>
              <a:pPr algn="ctr" defTabSz="755650" fontAlgn="auto">
                <a:lnSpc>
                  <a:spcPct val="90000"/>
                </a:lnSpc>
                <a:spcAft>
                  <a:spcPct val="35000"/>
                </a:spcAft>
                <a:defRPr/>
              </a:pPr>
              <a:r>
                <a:rPr lang="ru-RU" sz="1700" dirty="0"/>
                <a:t>Мастер класс</a:t>
              </a:r>
            </a:p>
          </p:txBody>
        </p:sp>
      </p:grpSp>
      <p:pic>
        <p:nvPicPr>
          <p:cNvPr id="49158" name="Рисунок 2"/>
          <p:cNvPicPr>
            <a:picLocks noChangeAspect="1"/>
          </p:cNvPicPr>
          <p:nvPr/>
        </p:nvPicPr>
        <p:blipFill>
          <a:blip r:embed="rId2"/>
          <a:srcRect/>
          <a:stretch>
            <a:fillRect/>
          </a:stretch>
        </p:blipFill>
        <p:spPr bwMode="auto">
          <a:xfrm>
            <a:off x="4575175" y="1257300"/>
            <a:ext cx="4649788" cy="348773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6" descr="D:\САДИК\самообразование\литература к сам-ю\рисуем пальчиками семи гномов\84944137_4663906_Risyempalchikami1.jpg"/>
          <p:cNvPicPr>
            <a:picLocks noChangeAspect="1" noChangeArrowheads="1"/>
          </p:cNvPicPr>
          <p:nvPr/>
        </p:nvPicPr>
        <p:blipFill>
          <a:blip r:embed="rId2"/>
          <a:srcRect/>
          <a:stretch>
            <a:fillRect/>
          </a:stretch>
        </p:blipFill>
        <p:spPr bwMode="auto">
          <a:xfrm rot="885102">
            <a:off x="3233738" y="223838"/>
            <a:ext cx="2106612" cy="2720975"/>
          </a:xfrm>
          <a:prstGeom prst="rect">
            <a:avLst/>
          </a:prstGeom>
          <a:noFill/>
          <a:ln w="9525">
            <a:noFill/>
            <a:miter lim="800000"/>
            <a:headEnd/>
            <a:tailEnd/>
          </a:ln>
        </p:spPr>
      </p:pic>
      <p:pic>
        <p:nvPicPr>
          <p:cNvPr id="50178" name="Picture 4" descr="Все книги издательства &quot;Скрипторий 2003&quot;"/>
          <p:cNvPicPr>
            <a:picLocks noChangeAspect="1" noChangeArrowheads="1"/>
          </p:cNvPicPr>
          <p:nvPr/>
        </p:nvPicPr>
        <p:blipFill>
          <a:blip r:embed="rId3"/>
          <a:srcRect/>
          <a:stretch>
            <a:fillRect/>
          </a:stretch>
        </p:blipFill>
        <p:spPr bwMode="auto">
          <a:xfrm>
            <a:off x="5692775" y="241300"/>
            <a:ext cx="2527300" cy="3595688"/>
          </a:xfrm>
          <a:prstGeom prst="rect">
            <a:avLst/>
          </a:prstGeom>
          <a:noFill/>
          <a:ln w="9525">
            <a:noFill/>
            <a:miter lim="800000"/>
            <a:headEnd/>
            <a:tailEnd/>
          </a:ln>
        </p:spPr>
      </p:pic>
      <p:pic>
        <p:nvPicPr>
          <p:cNvPr id="50179" name="Picture 5" descr="D:\САДИК\самообразование\Palchikovaja_gimnastika\palchiki.jpg"/>
          <p:cNvPicPr>
            <a:picLocks noChangeAspect="1" noChangeArrowheads="1"/>
          </p:cNvPicPr>
          <p:nvPr/>
        </p:nvPicPr>
        <p:blipFill>
          <a:blip r:embed="rId4"/>
          <a:srcRect/>
          <a:stretch>
            <a:fillRect/>
          </a:stretch>
        </p:blipFill>
        <p:spPr bwMode="auto">
          <a:xfrm>
            <a:off x="2527300" y="3584575"/>
            <a:ext cx="2082800" cy="2043113"/>
          </a:xfrm>
          <a:prstGeom prst="rect">
            <a:avLst/>
          </a:prstGeom>
          <a:noFill/>
          <a:ln w="9525">
            <a:noFill/>
            <a:miter lim="800000"/>
            <a:headEnd/>
            <a:tailEnd/>
          </a:ln>
        </p:spPr>
      </p:pic>
      <p:pic>
        <p:nvPicPr>
          <p:cNvPr id="50180" name="Picture 2" descr="Нетрадиционные техники рисования в детском саду.Часть2. . Цветные вклейки (Давыдова .) . - Купить, заказать книгу &quot;Я фанат&quot; Yafa"/>
          <p:cNvPicPr>
            <a:picLocks noChangeAspect="1" noChangeArrowheads="1"/>
          </p:cNvPicPr>
          <p:nvPr/>
        </p:nvPicPr>
        <p:blipFill>
          <a:blip r:embed="rId5"/>
          <a:srcRect/>
          <a:stretch>
            <a:fillRect/>
          </a:stretch>
        </p:blipFill>
        <p:spPr bwMode="auto">
          <a:xfrm>
            <a:off x="8802688" y="60325"/>
            <a:ext cx="2605087" cy="3368675"/>
          </a:xfrm>
          <a:prstGeom prst="rect">
            <a:avLst/>
          </a:prstGeom>
          <a:noFill/>
          <a:ln w="9525">
            <a:noFill/>
            <a:miter lim="800000"/>
            <a:headEnd/>
            <a:tailEnd/>
          </a:ln>
        </p:spPr>
      </p:pic>
      <p:pic>
        <p:nvPicPr>
          <p:cNvPr id="50181" name="Picture 8" descr="D:\САДИК\самообразование\литература к сам-ю\рисуем пальчиками\risuem_ladoshkami\1.png"/>
          <p:cNvPicPr>
            <a:picLocks noChangeAspect="1" noChangeArrowheads="1"/>
          </p:cNvPicPr>
          <p:nvPr/>
        </p:nvPicPr>
        <p:blipFill>
          <a:blip r:embed="rId6"/>
          <a:srcRect/>
          <a:stretch>
            <a:fillRect/>
          </a:stretch>
        </p:blipFill>
        <p:spPr bwMode="auto">
          <a:xfrm rot="1157496">
            <a:off x="5018088" y="3170238"/>
            <a:ext cx="2568575" cy="3257550"/>
          </a:xfrm>
          <a:prstGeom prst="rect">
            <a:avLst/>
          </a:prstGeom>
          <a:noFill/>
          <a:ln w="9525">
            <a:noFill/>
            <a:miter lim="800000"/>
            <a:headEnd/>
            <a:tailEnd/>
          </a:ln>
        </p:spPr>
      </p:pic>
      <p:pic>
        <p:nvPicPr>
          <p:cNvPr id="50182" name="Picture 7" descr="D:\САДИК\самообразование\литература к сам-ю\рисуем пальчиками\palchiki)\сканирование0001.jpg"/>
          <p:cNvPicPr>
            <a:picLocks noChangeAspect="1" noChangeArrowheads="1"/>
          </p:cNvPicPr>
          <p:nvPr/>
        </p:nvPicPr>
        <p:blipFill>
          <a:blip r:embed="rId7"/>
          <a:srcRect/>
          <a:stretch>
            <a:fillRect/>
          </a:stretch>
        </p:blipFill>
        <p:spPr bwMode="auto">
          <a:xfrm rot="1432852">
            <a:off x="8015288" y="2841625"/>
            <a:ext cx="2632075" cy="336867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Рисунок 4"/>
          <p:cNvPicPr>
            <a:picLocks noChangeAspect="1"/>
          </p:cNvPicPr>
          <p:nvPr/>
        </p:nvPicPr>
        <p:blipFill>
          <a:blip r:embed="rId2"/>
          <a:srcRect/>
          <a:stretch>
            <a:fillRect/>
          </a:stretch>
        </p:blipFill>
        <p:spPr bwMode="auto">
          <a:xfrm>
            <a:off x="8521700" y="0"/>
            <a:ext cx="3173413" cy="4492625"/>
          </a:xfrm>
          <a:prstGeom prst="rect">
            <a:avLst/>
          </a:prstGeom>
          <a:noFill/>
          <a:ln w="9525">
            <a:noFill/>
            <a:miter lim="800000"/>
            <a:headEnd/>
            <a:tailEnd/>
          </a:ln>
        </p:spPr>
      </p:pic>
      <p:pic>
        <p:nvPicPr>
          <p:cNvPr id="51202" name="Рисунок 6"/>
          <p:cNvPicPr>
            <a:picLocks noChangeAspect="1"/>
          </p:cNvPicPr>
          <p:nvPr/>
        </p:nvPicPr>
        <p:blipFill>
          <a:blip r:embed="rId3"/>
          <a:srcRect/>
          <a:stretch>
            <a:fillRect/>
          </a:stretch>
        </p:blipFill>
        <p:spPr bwMode="auto">
          <a:xfrm>
            <a:off x="3197225" y="539750"/>
            <a:ext cx="5083175" cy="3813175"/>
          </a:xfrm>
          <a:prstGeom prst="rect">
            <a:avLst/>
          </a:prstGeom>
          <a:noFill/>
          <a:ln w="9525">
            <a:noFill/>
            <a:miter lim="800000"/>
            <a:headEnd/>
            <a:tailEnd/>
          </a:ln>
        </p:spPr>
      </p:pic>
      <p:sp>
        <p:nvSpPr>
          <p:cNvPr id="9" name="Объект 8">
            <a:extLst>
              <a:ext uri="{FF2B5EF4-FFF2-40B4-BE49-F238E27FC236}"/>
            </a:extLst>
          </p:cNvPr>
          <p:cNvSpPr>
            <a:spLocks noGrp="1"/>
          </p:cNvSpPr>
          <p:nvPr>
            <p:ph idx="1"/>
          </p:nvPr>
        </p:nvSpPr>
        <p:spPr>
          <a:xfrm>
            <a:off x="5083175" y="0"/>
            <a:ext cx="2843213" cy="596900"/>
          </a:xfrm>
        </p:spPr>
        <p:txBody>
          <a:bodyPr>
            <a:normAutofit/>
          </a:bodyPr>
          <a:lstStyle/>
          <a:p>
            <a:pPr marL="0" indent="0" eaLnBrk="1" hangingPunct="1">
              <a:buFont typeface="Arial" charset="0"/>
              <a:buNone/>
            </a:pPr>
            <a:r>
              <a:rPr lang="ru-RU" sz="2600" b="1" smtClean="0">
                <a:latin typeface="Times New Roman" pitchFamily="18" charset="0"/>
              </a:rPr>
              <a:t>Мои достижения</a:t>
            </a:r>
          </a:p>
        </p:txBody>
      </p:sp>
      <p:pic>
        <p:nvPicPr>
          <p:cNvPr id="51204" name="Рисунок 9"/>
          <p:cNvPicPr>
            <a:picLocks noChangeAspect="1"/>
          </p:cNvPicPr>
          <p:nvPr/>
        </p:nvPicPr>
        <p:blipFill>
          <a:blip r:embed="rId4"/>
          <a:srcRect t="17889" b="11819"/>
          <a:stretch>
            <a:fillRect/>
          </a:stretch>
        </p:blipFill>
        <p:spPr bwMode="auto">
          <a:xfrm>
            <a:off x="7659688" y="4468813"/>
            <a:ext cx="4413250" cy="2325687"/>
          </a:xfrm>
          <a:prstGeom prst="rect">
            <a:avLst/>
          </a:prstGeom>
          <a:noFill/>
          <a:ln w="9525">
            <a:noFill/>
            <a:miter lim="800000"/>
            <a:headEnd/>
            <a:tailEnd/>
          </a:ln>
        </p:spPr>
      </p:pic>
      <p:pic>
        <p:nvPicPr>
          <p:cNvPr id="51205" name="Рисунок 2"/>
          <p:cNvPicPr>
            <a:picLocks noChangeAspect="1"/>
          </p:cNvPicPr>
          <p:nvPr/>
        </p:nvPicPr>
        <p:blipFill>
          <a:blip r:embed="rId5"/>
          <a:srcRect/>
          <a:stretch>
            <a:fillRect/>
          </a:stretch>
        </p:blipFill>
        <p:spPr bwMode="auto">
          <a:xfrm>
            <a:off x="4043363" y="4078288"/>
            <a:ext cx="2079625" cy="2779712"/>
          </a:xfrm>
          <a:prstGeom prst="rect">
            <a:avLst/>
          </a:prstGeom>
          <a:noFill/>
          <a:ln w="9525">
            <a:noFill/>
            <a:miter lim="800000"/>
            <a:headEnd/>
            <a:tailEnd/>
          </a:ln>
        </p:spPr>
      </p:pic>
      <p:pic>
        <p:nvPicPr>
          <p:cNvPr id="51206" name="Рисунок 5"/>
          <p:cNvPicPr>
            <a:picLocks noChangeAspect="1"/>
          </p:cNvPicPr>
          <p:nvPr/>
        </p:nvPicPr>
        <p:blipFill>
          <a:blip r:embed="rId6"/>
          <a:srcRect/>
          <a:stretch>
            <a:fillRect/>
          </a:stretch>
        </p:blipFill>
        <p:spPr bwMode="auto">
          <a:xfrm>
            <a:off x="247650" y="0"/>
            <a:ext cx="2709863" cy="3829050"/>
          </a:xfrm>
          <a:prstGeom prst="rect">
            <a:avLst/>
          </a:prstGeom>
          <a:noFill/>
          <a:ln w="9525">
            <a:noFill/>
            <a:miter lim="800000"/>
            <a:headEnd/>
            <a:tailEnd/>
          </a:ln>
        </p:spPr>
      </p:pic>
      <p:pic>
        <p:nvPicPr>
          <p:cNvPr id="51207" name="Рисунок 10"/>
          <p:cNvPicPr>
            <a:picLocks noChangeAspect="1"/>
          </p:cNvPicPr>
          <p:nvPr/>
        </p:nvPicPr>
        <p:blipFill>
          <a:blip r:embed="rId7"/>
          <a:srcRect/>
          <a:stretch>
            <a:fillRect/>
          </a:stretch>
        </p:blipFill>
        <p:spPr bwMode="auto">
          <a:xfrm>
            <a:off x="442913" y="3860800"/>
            <a:ext cx="2247900" cy="2997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2611438" y="266700"/>
            <a:ext cx="9053512" cy="3095625"/>
          </a:xfrm>
        </p:spPr>
        <p:txBody>
          <a:bodyPr rtlCol="0">
            <a:normAutofit fontScale="85000" lnSpcReduction="20000"/>
          </a:bodyPr>
          <a:lstStyle/>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Итоговый уровень применения нетрадиционных приемов рисования в средней группе</a:t>
            </a: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Сравнивая результаты первоначального и итогового этапов эксперимента, можно заметить разницу уровней овладения нетрадиционными приемами изобразительной деятельности.</a:t>
            </a: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Результаты диагностики показали: в начале эксперимента 28% детей показали высокий использования нетрадиционных приемов рисования, 23% детей - низкий уровень, 49% - средний уровень. В конце эксперимента показатели значительно улучшились - ни один ребёнка не показал низкий уровень. Остальные дети показали высокий - 68% и средний - 32% уровень.</a:t>
            </a:r>
          </a:p>
          <a:p>
            <a:pPr marL="0" indent="0" eaLnBrk="1" fontAlgn="auto" hangingPunct="1">
              <a:spcAft>
                <a:spcPts val="0"/>
              </a:spcAft>
              <a:buFont typeface="Arial" panose="020B0604020202020204" pitchFamily="34" charset="0"/>
              <a:buNone/>
              <a:defRPr/>
            </a:pPr>
            <a:endParaRPr lang="ru-RU" dirty="0"/>
          </a:p>
        </p:txBody>
      </p:sp>
      <p:pic>
        <p:nvPicPr>
          <p:cNvPr id="52226" name="Picture 4" descr="image002"/>
          <p:cNvPicPr>
            <a:picLocks noChangeAspect="1" noChangeArrowheads="1"/>
          </p:cNvPicPr>
          <p:nvPr/>
        </p:nvPicPr>
        <p:blipFill>
          <a:blip r:embed="rId2"/>
          <a:srcRect/>
          <a:stretch>
            <a:fillRect/>
          </a:stretch>
        </p:blipFill>
        <p:spPr bwMode="auto">
          <a:xfrm>
            <a:off x="6973888" y="3727450"/>
            <a:ext cx="4611687" cy="2741613"/>
          </a:xfrm>
          <a:prstGeom prst="rect">
            <a:avLst/>
          </a:prstGeom>
          <a:noFill/>
          <a:ln w="9525">
            <a:noFill/>
            <a:miter lim="800000"/>
            <a:headEnd/>
            <a:tailEnd/>
          </a:ln>
        </p:spPr>
      </p:pic>
      <p:pic>
        <p:nvPicPr>
          <p:cNvPr id="52227" name="Picture 4" descr="image003"/>
          <p:cNvPicPr>
            <a:picLocks noChangeAspect="1" noChangeArrowheads="1"/>
          </p:cNvPicPr>
          <p:nvPr/>
        </p:nvPicPr>
        <p:blipFill>
          <a:blip r:embed="rId3"/>
          <a:srcRect/>
          <a:stretch>
            <a:fillRect/>
          </a:stretch>
        </p:blipFill>
        <p:spPr bwMode="auto">
          <a:xfrm>
            <a:off x="2254250" y="3902075"/>
            <a:ext cx="4619625" cy="2641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2743200" y="165100"/>
            <a:ext cx="8934450" cy="2100263"/>
          </a:xfrm>
        </p:spPr>
        <p:txBody>
          <a:bodyPr rtlCol="0">
            <a:normAutofit fontScale="92500" lnSpcReduction="10000"/>
          </a:bodyPr>
          <a:lstStyle/>
          <a:p>
            <a:pPr marL="0" indent="457200" algn="just" eaLnBrk="1" fontAlgn="auto" hangingPunct="1">
              <a:spcAft>
                <a:spcPts val="0"/>
              </a:spcAft>
              <a:buFont typeface="Arial" panose="020B0604020202020204" pitchFamily="34" charset="0"/>
              <a:buNone/>
              <a:defRPr/>
            </a:pPr>
            <a:r>
              <a:rPr lang="ru-RU" b="1" dirty="0">
                <a:solidFill>
                  <a:srgbClr val="383838"/>
                </a:solidFill>
                <a:latin typeface="Times New Roman" panose="02020603050405020304" pitchFamily="18" charset="0"/>
                <a:cs typeface="Times New Roman" panose="02020603050405020304" pitchFamily="18" charset="0"/>
              </a:rPr>
              <a:t>Нетрадиционные техники рисования – это рисование направленное на умение отходить от стандарта. Главное условие: самостоятельно мыслить и получение неограниченных возможностей выразить в рисунке свои чувства и мысли, погрузиться в удивительный мир творчества.</a:t>
            </a:r>
            <a:endParaRPr lang="ru-RU" b="1" dirty="0">
              <a:latin typeface="Times New Roman" panose="02020603050405020304" pitchFamily="18" charset="0"/>
              <a:cs typeface="Times New Roman" panose="02020603050405020304" pitchFamily="18" charset="0"/>
            </a:endParaRPr>
          </a:p>
        </p:txBody>
      </p:sp>
      <p:pic>
        <p:nvPicPr>
          <p:cNvPr id="16386" name="Рисунок 4"/>
          <p:cNvPicPr>
            <a:picLocks noChangeAspect="1"/>
          </p:cNvPicPr>
          <p:nvPr/>
        </p:nvPicPr>
        <p:blipFill>
          <a:blip r:embed="rId2"/>
          <a:srcRect/>
          <a:stretch>
            <a:fillRect/>
          </a:stretch>
        </p:blipFill>
        <p:spPr bwMode="auto">
          <a:xfrm>
            <a:off x="3798888" y="2143125"/>
            <a:ext cx="6935787" cy="46386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1360488" y="717550"/>
            <a:ext cx="9993312" cy="973138"/>
          </a:xfrm>
        </p:spPr>
        <p:txBody>
          <a:bodyPr/>
          <a:lstStyle/>
          <a:p>
            <a:pPr algn="ctr"/>
            <a:r>
              <a:rPr lang="ru-RU" b="1" smtClean="0">
                <a:latin typeface="Times New Roman" pitchFamily="18" charset="0"/>
              </a:rPr>
              <a:t>Спасибо за внимание!</a:t>
            </a:r>
          </a:p>
        </p:txBody>
      </p:sp>
      <p:sp>
        <p:nvSpPr>
          <p:cNvPr id="53250" name="Rectangle 3"/>
          <p:cNvSpPr>
            <a:spLocks noGrp="1"/>
          </p:cNvSpPr>
          <p:nvPr>
            <p:ph type="body" idx="1"/>
          </p:nvPr>
        </p:nvSpPr>
        <p:spPr>
          <a:xfrm>
            <a:off x="3238500" y="1730375"/>
            <a:ext cx="6229350" cy="4637088"/>
          </a:xfrm>
        </p:spPr>
        <p:txBody>
          <a:bodyPr/>
          <a:lstStyle/>
          <a:p>
            <a:pPr>
              <a:buFont typeface="Arial" charset="0"/>
              <a:buNone/>
            </a:pPr>
            <a:endParaRPr lang="ru-RU" smtClean="0"/>
          </a:p>
        </p:txBody>
      </p:sp>
      <p:pic>
        <p:nvPicPr>
          <p:cNvPr id="53251" name="Picture 4" descr="gAZQU2DNgYw"/>
          <p:cNvPicPr>
            <a:picLocks noChangeAspect="1" noChangeArrowheads="1"/>
          </p:cNvPicPr>
          <p:nvPr/>
        </p:nvPicPr>
        <p:blipFill>
          <a:blip r:embed="rId2"/>
          <a:srcRect/>
          <a:stretch>
            <a:fillRect/>
          </a:stretch>
        </p:blipFill>
        <p:spPr bwMode="auto">
          <a:xfrm>
            <a:off x="3232150" y="1724025"/>
            <a:ext cx="6400800" cy="46640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1905000" y="17463"/>
            <a:ext cx="10515600" cy="1325562"/>
          </a:xfrm>
        </p:spPr>
        <p:txBody>
          <a:bodyPr/>
          <a:lstStyle/>
          <a:p>
            <a:pPr algn="ctr" eaLnBrk="1" hangingPunct="1"/>
            <a:r>
              <a:rPr lang="ru-RU" b="1" smtClean="0">
                <a:latin typeface="Times New Roman" pitchFamily="18" charset="0"/>
                <a:cs typeface="Times New Roman" pitchFamily="18" charset="0"/>
              </a:rPr>
              <a:t>АКТУАЛЬНОСТЬ ТЕМЫ.</a:t>
            </a:r>
            <a:r>
              <a:rPr lang="ru-RU" b="1" smtClean="0"/>
              <a:t/>
            </a:r>
            <a:br>
              <a:rPr lang="ru-RU" b="1" smtClean="0"/>
            </a:br>
            <a:endParaRPr lang="ru-RU" b="1" smtClean="0"/>
          </a:p>
        </p:txBody>
      </p:sp>
      <p:sp>
        <p:nvSpPr>
          <p:cNvPr id="3" name="Объект 2">
            <a:extLst>
              <a:ext uri="{FF2B5EF4-FFF2-40B4-BE49-F238E27FC236}"/>
            </a:extLst>
          </p:cNvPr>
          <p:cNvSpPr>
            <a:spLocks noGrp="1"/>
          </p:cNvSpPr>
          <p:nvPr>
            <p:ph idx="1"/>
          </p:nvPr>
        </p:nvSpPr>
        <p:spPr>
          <a:xfrm>
            <a:off x="3200400" y="715963"/>
            <a:ext cx="8153400" cy="5461000"/>
          </a:xfrm>
        </p:spPr>
        <p:txBody>
          <a:bodyPr rtlCol="0">
            <a:normAutofit lnSpcReduction="10000"/>
          </a:bodyPr>
          <a:lstStyle/>
          <a:p>
            <a:pPr marL="0" indent="457200" algn="just" eaLnBrk="1" fontAlgn="auto" hangingPunct="1">
              <a:spcAft>
                <a:spcPts val="0"/>
              </a:spcAft>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Актуальность темы заключается в том, что изобразительная продуктивная деятельность с использованием нетрадиционных технологий является наиболее благоприятной для творческого развития способностей детей, т.к в ней особенно проявляются разные стороны развития ребенка. Нетрадиционные техники – это толчок к развитию воображения, творчества, проявлению самостоятельности, инициативы, выражения индивидуальности. Применяя и комбинируя разные способы изображения в одном рисунке, дошкольники учатся думать, самостоятельно решать, какую технику использовать, чтобы тот или иной образ получился выразительным.</a:t>
            </a:r>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3443288" y="111125"/>
            <a:ext cx="8078787" cy="2308225"/>
          </a:xfrm>
        </p:spPr>
        <p:txBody>
          <a:bodyPr rtlCol="0">
            <a:normAutofit fontScale="90000"/>
          </a:bodyPr>
          <a:lstStyle/>
          <a:p>
            <a:pPr indent="457200" algn="just" eaLnBrk="1" fontAlgn="auto" hangingPunct="1">
              <a:spcAft>
                <a:spcPts val="0"/>
              </a:spcAft>
              <a:defRPr/>
            </a:pP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700" b="1" dirty="0">
                <a:latin typeface="Times New Roman" panose="02020603050405020304" pitchFamily="18" charset="0"/>
                <a:cs typeface="Times New Roman" panose="02020603050405020304" pitchFamily="18" charset="0"/>
              </a:rPr>
              <a:t>Цель:</a:t>
            </a:r>
            <a:r>
              <a:rPr lang="ru-RU" sz="2700" dirty="0">
                <a:latin typeface="Times New Roman" panose="02020603050405020304" pitchFamily="18" charset="0"/>
                <a:cs typeface="Times New Roman" panose="02020603050405020304" pitchFamily="18" charset="0"/>
              </a:rPr>
              <a:t> формирование у детей среднего возраста художественно творческих способностей через творческие задания с использованием в работе интересной и необычной изобразительной техники, неизвестного материала; развивать потребность к созданию нового, необычного продукта творческой деятельности.</a:t>
            </a:r>
            <a:br>
              <a:rPr lang="ru-RU" sz="2700" dirty="0">
                <a:latin typeface="Times New Roman" panose="02020603050405020304" pitchFamily="18" charset="0"/>
                <a:cs typeface="Times New Roman" panose="02020603050405020304" pitchFamily="18" charset="0"/>
              </a:rPr>
            </a:br>
            <a:endParaRPr lang="ru-RU" sz="2700" dirty="0">
              <a:latin typeface="Times New Roman" panose="02020603050405020304" pitchFamily="18" charset="0"/>
              <a:cs typeface="Times New Roman" panose="02020603050405020304" pitchFamily="18" charset="0"/>
            </a:endParaRPr>
          </a:p>
        </p:txBody>
      </p:sp>
      <p:sp>
        <p:nvSpPr>
          <p:cNvPr id="18434" name="Объект 2"/>
          <p:cNvSpPr>
            <a:spLocks noGrp="1"/>
          </p:cNvSpPr>
          <p:nvPr>
            <p:ph idx="1"/>
          </p:nvPr>
        </p:nvSpPr>
        <p:spPr>
          <a:xfrm>
            <a:off x="3443288" y="2540000"/>
            <a:ext cx="7742237" cy="3983038"/>
          </a:xfrm>
        </p:spPr>
        <p:txBody>
          <a:bodyPr/>
          <a:lstStyle/>
          <a:p>
            <a:pPr marL="0" indent="0" eaLnBrk="1" hangingPunct="1">
              <a:buFont typeface="Arial" charset="0"/>
              <a:buNone/>
            </a:pPr>
            <a:r>
              <a:rPr lang="ru-RU" sz="2400" b="1" smtClean="0">
                <a:latin typeface="Times New Roman" pitchFamily="18" charset="0"/>
                <a:cs typeface="Times New Roman" pitchFamily="18" charset="0"/>
              </a:rPr>
              <a:t>ЗАДАЧИ:</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r>
              <a:rPr lang="ru-RU" sz="2400" b="1" smtClean="0">
                <a:latin typeface="Times New Roman" pitchFamily="18" charset="0"/>
                <a:cs typeface="Times New Roman" pitchFamily="18" charset="0"/>
              </a:rPr>
              <a:t>ОБУЧАЮЩАЯ</a:t>
            </a:r>
            <a:r>
              <a:rPr lang="ru-RU" sz="2400" smtClean="0">
                <a:latin typeface="Times New Roman" pitchFamily="18" charset="0"/>
                <a:cs typeface="Times New Roman" pitchFamily="18" charset="0"/>
              </a:rPr>
              <a:t>- знакомить детей с различными видами изобразительной деятельности, многообразием художественных материалов и приемами работы с ними;</a:t>
            </a:r>
            <a:br>
              <a:rPr lang="ru-RU" sz="2400" smtClean="0">
                <a:latin typeface="Times New Roman" pitchFamily="18" charset="0"/>
                <a:cs typeface="Times New Roman" pitchFamily="18" charset="0"/>
              </a:rPr>
            </a:br>
            <a:r>
              <a:rPr lang="ru-RU" sz="2400" b="1" smtClean="0">
                <a:latin typeface="Times New Roman" pitchFamily="18" charset="0"/>
                <a:cs typeface="Times New Roman" pitchFamily="18" charset="0"/>
              </a:rPr>
              <a:t>ВОСПИТЫВАЮЩАЯ </a:t>
            </a:r>
            <a:r>
              <a:rPr lang="ru-RU" sz="2400" smtClean="0">
                <a:latin typeface="Times New Roman" pitchFamily="18" charset="0"/>
                <a:cs typeface="Times New Roman" pitchFamily="18" charset="0"/>
              </a:rPr>
              <a:t>– воспитывать внимание, аккуратность, целеустремленность, творческую самореализацию;</a:t>
            </a:r>
            <a:br>
              <a:rPr lang="ru-RU" sz="2400" smtClean="0">
                <a:latin typeface="Times New Roman" pitchFamily="18" charset="0"/>
                <a:cs typeface="Times New Roman" pitchFamily="18" charset="0"/>
              </a:rPr>
            </a:br>
            <a:r>
              <a:rPr lang="ru-RU" sz="2400" b="1" smtClean="0">
                <a:latin typeface="Times New Roman" pitchFamily="18" charset="0"/>
                <a:cs typeface="Times New Roman" pitchFamily="18" charset="0"/>
              </a:rPr>
              <a:t>РАЗВИВАЮЩАЯ </a:t>
            </a:r>
            <a:r>
              <a:rPr lang="ru-RU" sz="2400" smtClean="0">
                <a:latin typeface="Times New Roman" pitchFamily="18" charset="0"/>
                <a:cs typeface="Times New Roman" pitchFamily="18" charset="0"/>
              </a:rPr>
              <a:t>– развивать художественный вкус, фантазию, изобразительность, пространственное воображение.</a:t>
            </a:r>
            <a:r>
              <a:rPr lang="ru-RU" sz="2400" b="1" smtClean="0"/>
              <a:t/>
            </a:r>
            <a:br>
              <a:rPr lang="ru-RU" sz="2400" b="1" smtClean="0"/>
            </a:br>
            <a:endParaRPr lang="ru-RU" sz="24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444500" y="500063"/>
            <a:ext cx="10515600" cy="1325562"/>
          </a:xfrm>
        </p:spPr>
        <p:txBody>
          <a:bodyPr/>
          <a:lstStyle/>
          <a:p>
            <a:pPr eaLnBrk="1" hangingPunct="1"/>
            <a:r>
              <a:rPr lang="ru-RU" sz="2000" b="1" smtClean="0"/>
              <a:t/>
            </a:r>
            <a:br>
              <a:rPr lang="ru-RU" sz="2000" b="1" smtClean="0"/>
            </a:br>
            <a:endParaRPr lang="ru-RU" sz="2000" smtClean="0"/>
          </a:p>
        </p:txBody>
      </p:sp>
      <p:sp>
        <p:nvSpPr>
          <p:cNvPr id="19458" name="TextBox 3"/>
          <p:cNvSpPr txBox="1">
            <a:spLocks noChangeArrowheads="1"/>
          </p:cNvSpPr>
          <p:nvPr/>
        </p:nvSpPr>
        <p:spPr bwMode="auto">
          <a:xfrm>
            <a:off x="3249613" y="127000"/>
            <a:ext cx="8370887" cy="5908675"/>
          </a:xfrm>
          <a:prstGeom prst="rect">
            <a:avLst/>
          </a:prstGeom>
          <a:noFill/>
          <a:ln w="9525">
            <a:noFill/>
            <a:miter lim="800000"/>
            <a:headEnd/>
            <a:tailEnd/>
          </a:ln>
        </p:spPr>
        <p:txBody>
          <a:bodyPr>
            <a:spAutoFit/>
          </a:bodyPr>
          <a:lstStyle/>
          <a:p>
            <a:pPr algn="ctr"/>
            <a:r>
              <a:rPr lang="ru-RU" sz="2400" b="1">
                <a:latin typeface="Times New Roman" pitchFamily="18" charset="0"/>
                <a:cs typeface="Times New Roman" pitchFamily="18" charset="0"/>
              </a:rPr>
              <a:t>Проведение занятий с использованием нетрадиционных техник:</a:t>
            </a:r>
          </a:p>
          <a:p>
            <a:pPr>
              <a:buFont typeface="Wingdings" pitchFamily="2" charset="2"/>
              <a:buChar char="Ø"/>
            </a:pPr>
            <a:r>
              <a:rPr lang="ru-RU" sz="2400">
                <a:latin typeface="Times New Roman" pitchFamily="18" charset="0"/>
                <a:cs typeface="Times New Roman" pitchFamily="18" charset="0"/>
              </a:rPr>
              <a:t>Способствует снятию детских страхов; </a:t>
            </a:r>
          </a:p>
          <a:p>
            <a:pPr>
              <a:buFont typeface="Wingdings" pitchFamily="2" charset="2"/>
              <a:buChar char="Ø"/>
            </a:pPr>
            <a:r>
              <a:rPr lang="ru-RU" sz="2400">
                <a:latin typeface="Times New Roman" pitchFamily="18" charset="0"/>
                <a:cs typeface="Times New Roman" pitchFamily="18" charset="0"/>
              </a:rPr>
              <a:t>Развивает уверенность в своих силах; </a:t>
            </a:r>
          </a:p>
          <a:p>
            <a:pPr>
              <a:buFont typeface="Wingdings" pitchFamily="2" charset="2"/>
              <a:buChar char="Ø"/>
            </a:pPr>
            <a:r>
              <a:rPr lang="ru-RU" sz="2400">
                <a:latin typeface="Times New Roman" pitchFamily="18" charset="0"/>
                <a:cs typeface="Times New Roman" pitchFamily="18" charset="0"/>
              </a:rPr>
              <a:t>Развивает пространственное мышление; </a:t>
            </a:r>
          </a:p>
          <a:p>
            <a:pPr>
              <a:buFont typeface="Wingdings" pitchFamily="2" charset="2"/>
              <a:buChar char="Ø"/>
            </a:pPr>
            <a:r>
              <a:rPr lang="ru-RU" sz="2400">
                <a:latin typeface="Times New Roman" pitchFamily="18" charset="0"/>
                <a:cs typeface="Times New Roman" pitchFamily="18" charset="0"/>
              </a:rPr>
              <a:t>Учит детей свободно выражать свой замысел; </a:t>
            </a:r>
          </a:p>
          <a:p>
            <a:pPr>
              <a:buFont typeface="Wingdings" pitchFamily="2" charset="2"/>
              <a:buChar char="Ø"/>
            </a:pPr>
            <a:r>
              <a:rPr lang="ru-RU" sz="2400">
                <a:latin typeface="Times New Roman" pitchFamily="18" charset="0"/>
                <a:cs typeface="Times New Roman" pitchFamily="18" charset="0"/>
              </a:rPr>
              <a:t>Побуждает детей к творческим поискам и решениям; </a:t>
            </a:r>
          </a:p>
          <a:p>
            <a:pPr>
              <a:buFont typeface="Wingdings" pitchFamily="2" charset="2"/>
              <a:buChar char="Ø"/>
            </a:pPr>
            <a:r>
              <a:rPr lang="ru-RU" sz="2400">
                <a:latin typeface="Times New Roman" pitchFamily="18" charset="0"/>
                <a:cs typeface="Times New Roman" pitchFamily="18" charset="0"/>
              </a:rPr>
              <a:t>Учит детей работать с разнообразным материалом; </a:t>
            </a:r>
          </a:p>
          <a:p>
            <a:pPr>
              <a:buFont typeface="Wingdings" pitchFamily="2" charset="2"/>
              <a:buChar char="Ø"/>
            </a:pPr>
            <a:r>
              <a:rPr lang="ru-RU" sz="2400">
                <a:latin typeface="Times New Roman" pitchFamily="18" charset="0"/>
                <a:cs typeface="Times New Roman" pitchFamily="18" charset="0"/>
              </a:rPr>
              <a:t>Развивает чувство композиции, ритма,  колорита,  цветовосприятия;       </a:t>
            </a:r>
          </a:p>
          <a:p>
            <a:pPr>
              <a:buFont typeface="Wingdings" pitchFamily="2" charset="2"/>
              <a:buChar char="Ø"/>
            </a:pPr>
            <a:r>
              <a:rPr lang="ru-RU" sz="2400">
                <a:latin typeface="Times New Roman" pitchFamily="18" charset="0"/>
                <a:cs typeface="Times New Roman" pitchFamily="18" charset="0"/>
              </a:rPr>
              <a:t>чувство фактурности и объёмности; </a:t>
            </a:r>
          </a:p>
          <a:p>
            <a:pPr>
              <a:buFont typeface="Wingdings" pitchFamily="2" charset="2"/>
              <a:buChar char="Ø"/>
            </a:pPr>
            <a:r>
              <a:rPr lang="ru-RU" sz="2400">
                <a:latin typeface="Times New Roman" pitchFamily="18" charset="0"/>
                <a:cs typeface="Times New Roman" pitchFamily="18" charset="0"/>
              </a:rPr>
              <a:t>Развивает мелкую моторику рук; </a:t>
            </a:r>
          </a:p>
          <a:p>
            <a:pPr>
              <a:buFont typeface="Wingdings" pitchFamily="2" charset="2"/>
              <a:buChar char="Ø"/>
            </a:pPr>
            <a:r>
              <a:rPr lang="ru-RU" sz="2400">
                <a:latin typeface="Times New Roman" pitchFamily="18" charset="0"/>
                <a:cs typeface="Times New Roman" pitchFamily="18" charset="0"/>
              </a:rPr>
              <a:t>Развивает творческие способности, воображение и  полёт фантазии.</a:t>
            </a:r>
          </a:p>
          <a:p>
            <a:pPr>
              <a:buFont typeface="Wingdings" pitchFamily="2" charset="2"/>
              <a:buChar char="Ø"/>
            </a:pPr>
            <a:r>
              <a:rPr lang="ru-RU" sz="2400">
                <a:latin typeface="Times New Roman" pitchFamily="18" charset="0"/>
                <a:cs typeface="Times New Roman" pitchFamily="18" charset="0"/>
              </a:rPr>
              <a:t>Во время работы дети получают эстетическое удовольствие.</a:t>
            </a:r>
          </a:p>
          <a:p>
            <a:endParaRPr lang="ru-RU">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лнце 3">
            <a:extLst>
              <a:ext uri="{FF2B5EF4-FFF2-40B4-BE49-F238E27FC236}"/>
            </a:extLst>
          </p:cNvPr>
          <p:cNvSpPr/>
          <p:nvPr/>
        </p:nvSpPr>
        <p:spPr>
          <a:xfrm>
            <a:off x="4432300" y="1949450"/>
            <a:ext cx="4386263" cy="30607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Пузырек для мыслей: облако 4">
            <a:extLst>
              <a:ext uri="{FF2B5EF4-FFF2-40B4-BE49-F238E27FC236}"/>
            </a:extLst>
          </p:cNvPr>
          <p:cNvSpPr/>
          <p:nvPr/>
        </p:nvSpPr>
        <p:spPr>
          <a:xfrm>
            <a:off x="7313613" y="333375"/>
            <a:ext cx="2152650"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Пузырек для мыслей: облако 9">
            <a:extLst>
              <a:ext uri="{FF2B5EF4-FFF2-40B4-BE49-F238E27FC236}"/>
            </a:extLst>
          </p:cNvPr>
          <p:cNvSpPr/>
          <p:nvPr/>
        </p:nvSpPr>
        <p:spPr>
          <a:xfrm>
            <a:off x="8818563" y="2560638"/>
            <a:ext cx="2152650" cy="1252537"/>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Пузырек для мыслей: облако 10">
            <a:extLst>
              <a:ext uri="{FF2B5EF4-FFF2-40B4-BE49-F238E27FC236}"/>
            </a:extLst>
          </p:cNvPr>
          <p:cNvSpPr/>
          <p:nvPr/>
        </p:nvSpPr>
        <p:spPr>
          <a:xfrm>
            <a:off x="8294688" y="4111625"/>
            <a:ext cx="2151062"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узырек для мыслей: облако 11">
            <a:extLst>
              <a:ext uri="{FF2B5EF4-FFF2-40B4-BE49-F238E27FC236}"/>
            </a:extLst>
          </p:cNvPr>
          <p:cNvSpPr/>
          <p:nvPr/>
        </p:nvSpPr>
        <p:spPr>
          <a:xfrm>
            <a:off x="6359525" y="5010150"/>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Пузырек для мыслей: облако 12">
            <a:extLst>
              <a:ext uri="{FF2B5EF4-FFF2-40B4-BE49-F238E27FC236}"/>
            </a:extLst>
          </p:cNvPr>
          <p:cNvSpPr/>
          <p:nvPr/>
        </p:nvSpPr>
        <p:spPr>
          <a:xfrm>
            <a:off x="4945063" y="317500"/>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узырек для мыслей: облако 13">
            <a:extLst>
              <a:ext uri="{FF2B5EF4-FFF2-40B4-BE49-F238E27FC236}"/>
            </a:extLst>
          </p:cNvPr>
          <p:cNvSpPr/>
          <p:nvPr/>
        </p:nvSpPr>
        <p:spPr>
          <a:xfrm>
            <a:off x="2778125" y="871538"/>
            <a:ext cx="2152650" cy="1252537"/>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узырек для мыслей: облако 14">
            <a:extLst>
              <a:ext uri="{FF2B5EF4-FFF2-40B4-BE49-F238E27FC236}"/>
            </a:extLst>
          </p:cNvPr>
          <p:cNvSpPr/>
          <p:nvPr/>
        </p:nvSpPr>
        <p:spPr>
          <a:xfrm>
            <a:off x="1954213" y="2347913"/>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Пузырек для мыслей: облако 15">
            <a:extLst>
              <a:ext uri="{FF2B5EF4-FFF2-40B4-BE49-F238E27FC236}"/>
            </a:extLst>
          </p:cNvPr>
          <p:cNvSpPr/>
          <p:nvPr/>
        </p:nvSpPr>
        <p:spPr>
          <a:xfrm>
            <a:off x="2362200" y="3813175"/>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Пузырек для мыслей: облако 16">
            <a:extLst>
              <a:ext uri="{FF2B5EF4-FFF2-40B4-BE49-F238E27FC236}"/>
            </a:extLst>
          </p:cNvPr>
          <p:cNvSpPr/>
          <p:nvPr/>
        </p:nvSpPr>
        <p:spPr>
          <a:xfrm>
            <a:off x="3881438" y="4940300"/>
            <a:ext cx="2152650"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491" name="TextBox 17"/>
          <p:cNvSpPr txBox="1">
            <a:spLocks noChangeArrowheads="1"/>
          </p:cNvSpPr>
          <p:nvPr/>
        </p:nvSpPr>
        <p:spPr bwMode="auto">
          <a:xfrm>
            <a:off x="5664200" y="3063875"/>
            <a:ext cx="2151063"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Способы изображения</a:t>
            </a:r>
          </a:p>
        </p:txBody>
      </p:sp>
      <p:sp>
        <p:nvSpPr>
          <p:cNvPr id="20492" name="TextBox 18"/>
          <p:cNvSpPr txBox="1">
            <a:spLocks noChangeArrowheads="1"/>
          </p:cNvSpPr>
          <p:nvPr/>
        </p:nvSpPr>
        <p:spPr bwMode="auto">
          <a:xfrm>
            <a:off x="3030538" y="898525"/>
            <a:ext cx="2152650"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пухлыми красками</a:t>
            </a:r>
          </a:p>
        </p:txBody>
      </p:sp>
      <p:sp>
        <p:nvSpPr>
          <p:cNvPr id="20493" name="TextBox 19"/>
          <p:cNvSpPr txBox="1">
            <a:spLocks noChangeArrowheads="1"/>
          </p:cNvSpPr>
          <p:nvPr/>
        </p:nvSpPr>
        <p:spPr bwMode="auto">
          <a:xfrm>
            <a:off x="5132388" y="119063"/>
            <a:ext cx="2317750" cy="1570037"/>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ладошками,  (пальчиками), ступнями</a:t>
            </a:r>
          </a:p>
        </p:txBody>
      </p:sp>
      <p:sp>
        <p:nvSpPr>
          <p:cNvPr id="21" name="Пузырек для мыслей: облако 20">
            <a:extLst>
              <a:ext uri="{FF2B5EF4-FFF2-40B4-BE49-F238E27FC236}"/>
            </a:extLst>
          </p:cNvPr>
          <p:cNvSpPr/>
          <p:nvPr/>
        </p:nvSpPr>
        <p:spPr>
          <a:xfrm>
            <a:off x="8848725" y="1158875"/>
            <a:ext cx="2151063"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495" name="TextBox 21"/>
          <p:cNvSpPr txBox="1">
            <a:spLocks noChangeArrowheads="1"/>
          </p:cNvSpPr>
          <p:nvPr/>
        </p:nvSpPr>
        <p:spPr bwMode="auto">
          <a:xfrm>
            <a:off x="7435850" y="409575"/>
            <a:ext cx="2152650"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поролоновой губкой</a:t>
            </a:r>
          </a:p>
        </p:txBody>
      </p:sp>
      <p:sp>
        <p:nvSpPr>
          <p:cNvPr id="20496" name="TextBox 22"/>
          <p:cNvSpPr txBox="1">
            <a:spLocks noChangeArrowheads="1"/>
          </p:cNvSpPr>
          <p:nvPr/>
        </p:nvSpPr>
        <p:spPr bwMode="auto">
          <a:xfrm>
            <a:off x="9058275" y="1181100"/>
            <a:ext cx="2152650" cy="830263"/>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вилкой</a:t>
            </a:r>
          </a:p>
        </p:txBody>
      </p:sp>
      <p:sp>
        <p:nvSpPr>
          <p:cNvPr id="20497" name="TextBox 23"/>
          <p:cNvSpPr txBox="1">
            <a:spLocks noChangeArrowheads="1"/>
          </p:cNvSpPr>
          <p:nvPr/>
        </p:nvSpPr>
        <p:spPr bwMode="auto">
          <a:xfrm>
            <a:off x="9047163" y="2744788"/>
            <a:ext cx="1841500"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на песке</a:t>
            </a:r>
          </a:p>
        </p:txBody>
      </p:sp>
      <p:sp>
        <p:nvSpPr>
          <p:cNvPr id="20498" name="TextBox 24"/>
          <p:cNvSpPr txBox="1">
            <a:spLocks noChangeArrowheads="1"/>
          </p:cNvSpPr>
          <p:nvPr/>
        </p:nvSpPr>
        <p:spPr bwMode="auto">
          <a:xfrm>
            <a:off x="8556625" y="4329113"/>
            <a:ext cx="2152650" cy="830262"/>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песком</a:t>
            </a:r>
          </a:p>
        </p:txBody>
      </p:sp>
      <p:sp>
        <p:nvSpPr>
          <p:cNvPr id="20499" name="TextBox 25"/>
          <p:cNvSpPr txBox="1">
            <a:spLocks noChangeArrowheads="1"/>
          </p:cNvSpPr>
          <p:nvPr/>
        </p:nvSpPr>
        <p:spPr bwMode="auto">
          <a:xfrm>
            <a:off x="6489700" y="5246688"/>
            <a:ext cx="1966913"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на снегу</a:t>
            </a:r>
          </a:p>
        </p:txBody>
      </p:sp>
      <p:sp>
        <p:nvSpPr>
          <p:cNvPr id="20500" name="TextBox 26"/>
          <p:cNvSpPr txBox="1">
            <a:spLocks noChangeArrowheads="1"/>
          </p:cNvSpPr>
          <p:nvPr/>
        </p:nvSpPr>
        <p:spPr bwMode="auto">
          <a:xfrm>
            <a:off x="4298950" y="4938713"/>
            <a:ext cx="1757363"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на ватных дисках</a:t>
            </a:r>
          </a:p>
        </p:txBody>
      </p:sp>
      <p:sp>
        <p:nvSpPr>
          <p:cNvPr id="20501" name="TextBox 27"/>
          <p:cNvSpPr txBox="1">
            <a:spLocks noChangeArrowheads="1"/>
          </p:cNvSpPr>
          <p:nvPr/>
        </p:nvSpPr>
        <p:spPr bwMode="auto">
          <a:xfrm>
            <a:off x="2609850" y="3795713"/>
            <a:ext cx="2151063"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ватными палочками</a:t>
            </a:r>
          </a:p>
        </p:txBody>
      </p:sp>
      <p:sp>
        <p:nvSpPr>
          <p:cNvPr id="20502" name="TextBox 28"/>
          <p:cNvSpPr txBox="1">
            <a:spLocks noChangeArrowheads="1"/>
          </p:cNvSpPr>
          <p:nvPr/>
        </p:nvSpPr>
        <p:spPr bwMode="auto">
          <a:xfrm>
            <a:off x="2376488" y="2359025"/>
            <a:ext cx="1828800"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зубной щеткой</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лнце 3">
            <a:extLst>
              <a:ext uri="{FF2B5EF4-FFF2-40B4-BE49-F238E27FC236}"/>
            </a:extLst>
          </p:cNvPr>
          <p:cNvSpPr/>
          <p:nvPr/>
        </p:nvSpPr>
        <p:spPr>
          <a:xfrm>
            <a:off x="4432300" y="1949450"/>
            <a:ext cx="4386263" cy="30607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Пузырек для мыслей: облако 4">
            <a:extLst>
              <a:ext uri="{FF2B5EF4-FFF2-40B4-BE49-F238E27FC236}"/>
            </a:extLst>
          </p:cNvPr>
          <p:cNvSpPr/>
          <p:nvPr/>
        </p:nvSpPr>
        <p:spPr>
          <a:xfrm>
            <a:off x="7313613" y="333375"/>
            <a:ext cx="2152650"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Пузырек для мыслей: облако 9">
            <a:extLst>
              <a:ext uri="{FF2B5EF4-FFF2-40B4-BE49-F238E27FC236}"/>
            </a:extLst>
          </p:cNvPr>
          <p:cNvSpPr/>
          <p:nvPr/>
        </p:nvSpPr>
        <p:spPr>
          <a:xfrm>
            <a:off x="8818563" y="2560638"/>
            <a:ext cx="2152650" cy="1252537"/>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Пузырек для мыслей: облако 10">
            <a:extLst>
              <a:ext uri="{FF2B5EF4-FFF2-40B4-BE49-F238E27FC236}"/>
            </a:extLst>
          </p:cNvPr>
          <p:cNvSpPr/>
          <p:nvPr/>
        </p:nvSpPr>
        <p:spPr>
          <a:xfrm>
            <a:off x="8294688" y="4111625"/>
            <a:ext cx="2151062"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узырек для мыслей: облако 11">
            <a:extLst>
              <a:ext uri="{FF2B5EF4-FFF2-40B4-BE49-F238E27FC236}"/>
            </a:extLst>
          </p:cNvPr>
          <p:cNvSpPr/>
          <p:nvPr/>
        </p:nvSpPr>
        <p:spPr>
          <a:xfrm>
            <a:off x="6359525" y="5010150"/>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Пузырек для мыслей: облако 12">
            <a:extLst>
              <a:ext uri="{FF2B5EF4-FFF2-40B4-BE49-F238E27FC236}"/>
            </a:extLst>
          </p:cNvPr>
          <p:cNvSpPr/>
          <p:nvPr/>
        </p:nvSpPr>
        <p:spPr>
          <a:xfrm>
            <a:off x="4945063" y="317500"/>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узырек для мыслей: облако 13">
            <a:extLst>
              <a:ext uri="{FF2B5EF4-FFF2-40B4-BE49-F238E27FC236}"/>
            </a:extLst>
          </p:cNvPr>
          <p:cNvSpPr/>
          <p:nvPr/>
        </p:nvSpPr>
        <p:spPr>
          <a:xfrm>
            <a:off x="2778125" y="871538"/>
            <a:ext cx="2152650" cy="1252537"/>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узырек для мыслей: облако 14">
            <a:extLst>
              <a:ext uri="{FF2B5EF4-FFF2-40B4-BE49-F238E27FC236}"/>
            </a:extLst>
          </p:cNvPr>
          <p:cNvSpPr/>
          <p:nvPr/>
        </p:nvSpPr>
        <p:spPr>
          <a:xfrm>
            <a:off x="1954213" y="2347913"/>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Пузырек для мыслей: облако 15">
            <a:extLst>
              <a:ext uri="{FF2B5EF4-FFF2-40B4-BE49-F238E27FC236}"/>
            </a:extLst>
          </p:cNvPr>
          <p:cNvSpPr/>
          <p:nvPr/>
        </p:nvSpPr>
        <p:spPr>
          <a:xfrm>
            <a:off x="2362200" y="3813175"/>
            <a:ext cx="2152650" cy="125095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Пузырек для мыслей: облако 16">
            <a:extLst>
              <a:ext uri="{FF2B5EF4-FFF2-40B4-BE49-F238E27FC236}"/>
            </a:extLst>
          </p:cNvPr>
          <p:cNvSpPr/>
          <p:nvPr/>
        </p:nvSpPr>
        <p:spPr>
          <a:xfrm>
            <a:off x="3881438" y="4940300"/>
            <a:ext cx="2152650"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1515" name="TextBox 17"/>
          <p:cNvSpPr txBox="1">
            <a:spLocks noChangeArrowheads="1"/>
          </p:cNvSpPr>
          <p:nvPr/>
        </p:nvSpPr>
        <p:spPr bwMode="auto">
          <a:xfrm>
            <a:off x="5664200" y="3063875"/>
            <a:ext cx="2151063"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Способы изображения</a:t>
            </a:r>
          </a:p>
        </p:txBody>
      </p:sp>
      <p:sp>
        <p:nvSpPr>
          <p:cNvPr id="21516" name="TextBox 18"/>
          <p:cNvSpPr txBox="1">
            <a:spLocks noChangeArrowheads="1"/>
          </p:cNvSpPr>
          <p:nvPr/>
        </p:nvSpPr>
        <p:spPr bwMode="auto">
          <a:xfrm>
            <a:off x="3019425" y="898525"/>
            <a:ext cx="2152650"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Монотипия на стекле, на бумаге</a:t>
            </a:r>
          </a:p>
        </p:txBody>
      </p:sp>
      <p:sp>
        <p:nvSpPr>
          <p:cNvPr id="21517" name="TextBox 19"/>
          <p:cNvSpPr txBox="1">
            <a:spLocks noChangeArrowheads="1"/>
          </p:cNvSpPr>
          <p:nvPr/>
        </p:nvSpPr>
        <p:spPr bwMode="auto">
          <a:xfrm>
            <a:off x="4983163" y="674688"/>
            <a:ext cx="2301875" cy="461962"/>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Кляксография </a:t>
            </a:r>
          </a:p>
        </p:txBody>
      </p:sp>
      <p:sp>
        <p:nvSpPr>
          <p:cNvPr id="21" name="Пузырек для мыслей: облако 20">
            <a:extLst>
              <a:ext uri="{FF2B5EF4-FFF2-40B4-BE49-F238E27FC236}"/>
            </a:extLst>
          </p:cNvPr>
          <p:cNvSpPr/>
          <p:nvPr/>
        </p:nvSpPr>
        <p:spPr>
          <a:xfrm>
            <a:off x="8848725" y="1158875"/>
            <a:ext cx="2151063" cy="1252538"/>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1519" name="TextBox 21"/>
          <p:cNvSpPr txBox="1">
            <a:spLocks noChangeArrowheads="1"/>
          </p:cNvSpPr>
          <p:nvPr/>
        </p:nvSpPr>
        <p:spPr bwMode="auto">
          <a:xfrm>
            <a:off x="7435850" y="409575"/>
            <a:ext cx="2152650" cy="830263"/>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Метод штриховки</a:t>
            </a:r>
          </a:p>
        </p:txBody>
      </p:sp>
      <p:sp>
        <p:nvSpPr>
          <p:cNvPr id="21520" name="TextBox 22"/>
          <p:cNvSpPr txBox="1">
            <a:spLocks noChangeArrowheads="1"/>
          </p:cNvSpPr>
          <p:nvPr/>
        </p:nvSpPr>
        <p:spPr bwMode="auto">
          <a:xfrm>
            <a:off x="9096375" y="1243013"/>
            <a:ext cx="2152650" cy="830262"/>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по тени</a:t>
            </a:r>
          </a:p>
        </p:txBody>
      </p:sp>
      <p:sp>
        <p:nvSpPr>
          <p:cNvPr id="21521" name="TextBox 23"/>
          <p:cNvSpPr txBox="1">
            <a:spLocks noChangeArrowheads="1"/>
          </p:cNvSpPr>
          <p:nvPr/>
        </p:nvSpPr>
        <p:spPr bwMode="auto">
          <a:xfrm>
            <a:off x="9013825" y="2616200"/>
            <a:ext cx="1995488" cy="830263"/>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отпечатками </a:t>
            </a:r>
          </a:p>
        </p:txBody>
      </p:sp>
      <p:sp>
        <p:nvSpPr>
          <p:cNvPr id="21522" name="TextBox 24"/>
          <p:cNvSpPr txBox="1">
            <a:spLocks noChangeArrowheads="1"/>
          </p:cNvSpPr>
          <p:nvPr/>
        </p:nvSpPr>
        <p:spPr bwMode="auto">
          <a:xfrm>
            <a:off x="8650288" y="4186238"/>
            <a:ext cx="2152650"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Отпечатки  листьями</a:t>
            </a:r>
          </a:p>
        </p:txBody>
      </p:sp>
      <p:sp>
        <p:nvSpPr>
          <p:cNvPr id="21523" name="TextBox 25"/>
          <p:cNvSpPr txBox="1">
            <a:spLocks noChangeArrowheads="1"/>
          </p:cNvSpPr>
          <p:nvPr/>
        </p:nvSpPr>
        <p:spPr bwMode="auto">
          <a:xfrm>
            <a:off x="6489700" y="5246688"/>
            <a:ext cx="1966913" cy="8318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Воско-графия</a:t>
            </a:r>
          </a:p>
        </p:txBody>
      </p:sp>
      <p:sp>
        <p:nvSpPr>
          <p:cNvPr id="21524" name="TextBox 26"/>
          <p:cNvSpPr txBox="1">
            <a:spLocks noChangeArrowheads="1"/>
          </p:cNvSpPr>
          <p:nvPr/>
        </p:nvSpPr>
        <p:spPr bwMode="auto">
          <a:xfrm>
            <a:off x="3881438" y="4989513"/>
            <a:ext cx="2214562"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оттиском мятой бумаги</a:t>
            </a:r>
          </a:p>
        </p:txBody>
      </p:sp>
      <p:sp>
        <p:nvSpPr>
          <p:cNvPr id="21525" name="TextBox 27"/>
          <p:cNvSpPr txBox="1">
            <a:spLocks noChangeArrowheads="1"/>
          </p:cNvSpPr>
          <p:nvPr/>
        </p:nvSpPr>
        <p:spPr bwMode="auto">
          <a:xfrm>
            <a:off x="2625725" y="3952875"/>
            <a:ext cx="2152650" cy="830263"/>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солью</a:t>
            </a:r>
          </a:p>
        </p:txBody>
      </p:sp>
      <p:sp>
        <p:nvSpPr>
          <p:cNvPr id="21526" name="TextBox 28"/>
          <p:cNvSpPr txBox="1">
            <a:spLocks noChangeArrowheads="1"/>
          </p:cNvSpPr>
          <p:nvPr/>
        </p:nvSpPr>
        <p:spPr bwMode="auto">
          <a:xfrm>
            <a:off x="2174875" y="2401888"/>
            <a:ext cx="2603500" cy="1200150"/>
          </a:xfrm>
          <a:prstGeom prst="rect">
            <a:avLst/>
          </a:prstGeom>
          <a:noFill/>
          <a:ln w="9525">
            <a:noFill/>
            <a:miter lim="800000"/>
            <a:headEnd/>
            <a:tailEnd/>
          </a:ln>
        </p:spPr>
        <p:txBody>
          <a:bodyPr>
            <a:spAutoFit/>
          </a:bodyPr>
          <a:lstStyle/>
          <a:p>
            <a:r>
              <a:rPr lang="ru-RU" sz="2400" b="1">
                <a:latin typeface="Times New Roman" pitchFamily="18" charset="0"/>
                <a:cs typeface="Times New Roman" pitchFamily="18" charset="0"/>
              </a:rPr>
              <a:t>Рисование в технике клеевые картинки</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4556</TotalTime>
  <Words>1725</Words>
  <Application>Microsoft Office PowerPoint</Application>
  <PresentationFormat>Произвольный</PresentationFormat>
  <Paragraphs>175</Paragraphs>
  <Slides>40</Slides>
  <Notes>0</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1</vt:i4>
      </vt:variant>
      <vt:variant>
        <vt:lpstr>Заголовки слайдов</vt:lpstr>
      </vt:variant>
      <vt:variant>
        <vt:i4>40</vt:i4>
      </vt:variant>
    </vt:vector>
  </HeadingPairs>
  <TitlesOfParts>
    <vt:vector size="46" baseType="lpstr">
      <vt:lpstr>Arial</vt:lpstr>
      <vt:lpstr>Calibri Light</vt:lpstr>
      <vt:lpstr>Calibri</vt:lpstr>
      <vt:lpstr>Times New Roman</vt:lpstr>
      <vt:lpstr>Wingdings</vt:lpstr>
      <vt:lpstr>Тема Office</vt:lpstr>
      <vt:lpstr>Слайд 1</vt:lpstr>
      <vt:lpstr>Слайд 2</vt:lpstr>
      <vt:lpstr>«…Детский рисунок, процесс рисования – это частица духовной жизни ребенка. Дети не просто переносят на бумагу что-то из окружающего мира, а живут в этом мире, входят в него, как творцы красоты, наслаждаются этой красотой.»       В.Л. Сухомлинский</vt:lpstr>
      <vt:lpstr>Слайд 4</vt:lpstr>
      <vt:lpstr>АКТУАЛЬНОСТЬ ТЕМЫ. </vt:lpstr>
      <vt:lpstr>    Цель: формирование у детей среднего возраста художественно творческих способностей через творческие задания с использованием в работе интересной и необычной изобразительной техники, неизвестного материала; развивать потребность к созданию нового, необычного продукта творческой деятельности. </vt:lpstr>
      <vt:lpstr> </vt:lpstr>
      <vt:lpstr>Слайд 8</vt:lpstr>
      <vt:lpstr>Слайд 9</vt:lpstr>
      <vt:lpstr>Средства изображения </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Кляксография Возраст: от пяти лет. Средства выразительности: пятно. Материалы: бумага, тушь либо жидко разведенная гуашь в мисочке, пластиковая ложечка. Способ получения изображения: ребенок зачерпывает гуашь пластиковой ложкой и выливает на бумагу. Затем на это пятно дует из трубочки так, что бы её конец не касался ни пятна, ни бумаги. При необходимости процедура повторяется. Недостающие детали дорисовываются.</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acer</dc:creator>
  <cp:lastModifiedBy>Пользователь Windows</cp:lastModifiedBy>
  <cp:revision>85</cp:revision>
  <dcterms:created xsi:type="dcterms:W3CDTF">2021-03-31T09:57:27Z</dcterms:created>
  <dcterms:modified xsi:type="dcterms:W3CDTF">2021-04-10T18:03:43Z</dcterms:modified>
</cp:coreProperties>
</file>