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4"/>
  </p:notesMasterIdLst>
  <p:sldIdLst>
    <p:sldId id="257" r:id="rId2"/>
    <p:sldId id="436" r:id="rId3"/>
    <p:sldId id="642" r:id="rId4"/>
    <p:sldId id="611" r:id="rId5"/>
    <p:sldId id="630" r:id="rId6"/>
    <p:sldId id="539" r:id="rId7"/>
    <p:sldId id="631" r:id="rId8"/>
    <p:sldId id="541" r:id="rId9"/>
    <p:sldId id="632" r:id="rId10"/>
    <p:sldId id="633" r:id="rId11"/>
    <p:sldId id="610" r:id="rId12"/>
    <p:sldId id="634" r:id="rId13"/>
    <p:sldId id="635" r:id="rId14"/>
    <p:sldId id="612" r:id="rId15"/>
    <p:sldId id="636" r:id="rId16"/>
    <p:sldId id="614" r:id="rId17"/>
    <p:sldId id="615" r:id="rId18"/>
    <p:sldId id="637" r:id="rId19"/>
    <p:sldId id="616" r:id="rId20"/>
    <p:sldId id="617" r:id="rId21"/>
    <p:sldId id="618" r:id="rId22"/>
    <p:sldId id="609" r:id="rId23"/>
    <p:sldId id="619" r:id="rId24"/>
    <p:sldId id="620" r:id="rId25"/>
    <p:sldId id="621" r:id="rId26"/>
    <p:sldId id="622" r:id="rId27"/>
    <p:sldId id="606" r:id="rId28"/>
    <p:sldId id="571" r:id="rId29"/>
    <p:sldId id="623" r:id="rId30"/>
    <p:sldId id="638" r:id="rId31"/>
    <p:sldId id="624" r:id="rId32"/>
    <p:sldId id="625" r:id="rId33"/>
    <p:sldId id="588" r:id="rId34"/>
    <p:sldId id="626" r:id="rId35"/>
    <p:sldId id="639" r:id="rId36"/>
    <p:sldId id="640" r:id="rId37"/>
    <p:sldId id="641" r:id="rId38"/>
    <p:sldId id="627" r:id="rId39"/>
    <p:sldId id="596" r:id="rId40"/>
    <p:sldId id="628" r:id="rId41"/>
    <p:sldId id="599" r:id="rId42"/>
    <p:sldId id="629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7F7F7"/>
    <a:srgbClr val="CCECFF"/>
    <a:srgbClr val="00FF00"/>
    <a:srgbClr val="FF3399"/>
    <a:srgbClr val="660033"/>
    <a:srgbClr val="5A260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92" autoAdjust="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B199569-10E7-4775-9259-CA08C7EFBF79}" type="datetimeFigureOut">
              <a:rPr lang="ru-RU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C4A8B38-C4D3-4F6B-9DD6-2C2A1A2F8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74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A3BDDC-0343-4237-9459-777DCC95A041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F182A37-1A14-40EB-94A5-2819DB1F3A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FE34C0-34A3-48B7-80ED-5BCAFA92B1BD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C09C5-B8F0-4A2B-985B-A5F41A0BA6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409F7E-E0CE-4C8A-B11E-A723CDFF7DC6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042EB1-5FDD-4722-851E-2BFE562F4B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62E380-334C-40C3-BDC9-5B00DC43D18B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4AB18D09-C525-481E-A7CC-839A083C84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855483-FA87-4B87-8BDB-379E052BA594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70F18-8DD8-4ECD-9C42-D974351682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91D43-CF17-425F-8BA8-E4D8302C174F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4AFE95-AA9F-4107-90DF-97EC4A7CDF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29138-1014-43A8-B4CD-640392DF4684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7C9AD68-DFEE-4FD2-98CF-233812B02C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FB2CA-63E2-458D-8E2B-DDC21EFCB103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FA206-E0F5-4E17-95A0-99C19676F6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4B69CF-CEE7-4804-BA0E-ED4C04F6A5AC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17084-B4CF-4425-AF16-72754FF672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D76641-F023-4763-A28B-93E9353C332E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B3A0D-5E2C-4A69-A96F-8469550D27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AAE95-903B-49DD-BE79-F5639425C4CE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07CC35-F218-480C-9288-428800B79C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9E02BF8-DAEF-4C0B-97D3-749901C6E6E2}" type="datetimeFigureOut">
              <a:rPr lang="ru-RU" smtClean="0"/>
              <a:pPr>
                <a:defRPr/>
              </a:pPr>
              <a:t>04.09.2021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4898F21-5C15-49B0-B59A-92D149519A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>
    <p:circl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2" y="620685"/>
            <a:ext cx="8352927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1430">
                  <a:solidFill>
                    <a:srgbClr val="00B05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ПОРТФОЛИО</a:t>
            </a: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611695" y="1737238"/>
            <a:ext cx="7848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Архиповой Татьяны Александровны, 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учителя-логопеда 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78 комбинированного вида»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87129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8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65430" y="3553490"/>
            <a:ext cx="599007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Дата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рождения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07.02.1976 г.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Профессиональное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образование: 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высшее, 2002 г.,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МГПИ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им. М.Е.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Евсевьева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, 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6" charset="0"/>
            </a:endParaRP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6" charset="0"/>
              </a:rPr>
              <a:t>Квалификация:</a:t>
            </a:r>
            <a:r>
              <a:rPr lang="ru-RU" b="1" dirty="0" smtClean="0">
                <a:latin typeface="Times New Roman" pitchFamily="16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олигофренопедагог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, учитель-логопед</a:t>
            </a:r>
          </a:p>
          <a:p>
            <a:pPr lvl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6" charset="0"/>
              </a:rPr>
              <a:t>Специальность: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«Олигофренопедагогика» с  дополнительной специальностью «Логопедия»</a:t>
            </a: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Стаж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педагогической работы (по специальности): 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19 лет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Общий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трудовой стаж: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19 лет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Наличие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квалификационной категории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высшая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Дата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последней аттестации: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Приказ №973 МО РМ  от 30.09.2016 г.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Занимаемая должность: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учитель-логопед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Звание: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не имеет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1" name="Picture 8" descr="&amp;Acy;&amp;rcy;&amp;khcy;&amp;icy;&amp;pcy;&amp;ocy;&amp;vcy;&amp;acy; &amp;Tcy;&amp;acy;&amp;tcy;&amp;softcy;&amp;yacy;&amp;ncy;&amp;acy; &amp;Acy;&amp;lcy;&amp;iecy;&amp;kcy;&amp;scy;&amp;acy;&amp;ncy;&amp;dcy;&amp;rcy;&amp;ocy;&amp;vcy;&amp;n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5" y="3500438"/>
            <a:ext cx="2443292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000108"/>
            <a:ext cx="3071834" cy="422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01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071546"/>
            <a:ext cx="3014684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99404" cy="4186246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IV.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Результаты участия в инновационной (</a:t>
            </a:r>
            <a:r>
              <a:rPr lang="ru-RU" sz="3200" i="1" dirty="0" err="1" smtClean="0">
                <a:latin typeface="Cambria" pitchFamily="18" charset="0"/>
              </a:rPr>
              <a:t>эксперементальной</a:t>
            </a:r>
            <a:r>
              <a:rPr lang="ru-RU" sz="3200" i="1" dirty="0" smtClean="0">
                <a:latin typeface="Cambria" pitchFamily="18" charset="0"/>
              </a:rPr>
              <a:t> ) деятельности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1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285727"/>
            <a:ext cx="2500330" cy="343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2500330" cy="343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000504"/>
            <a:ext cx="3607808" cy="262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рхипова справки_02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7" y="214290"/>
            <a:ext cx="2546888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2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1571612"/>
            <a:ext cx="2780645" cy="382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Архипова справки_03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714620"/>
            <a:ext cx="2852083" cy="391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440056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V.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Участие детей в :</a:t>
            </a:r>
            <a:br>
              <a:rPr lang="ru-RU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 заочных олимпиадах, открытых конкурсах, выставках, турнирах, соревнованиях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0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2714644" cy="373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3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142852"/>
            <a:ext cx="2235006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364" y="1142984"/>
            <a:ext cx="2678079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929370В1.1.2021.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3357562"/>
            <a:ext cx="2286016" cy="323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>Муниципальный уровень</a:t>
            </a:r>
            <a:endParaRPr lang="ru-RU" sz="3200" i="1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3929090" cy="263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Бажано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357562"/>
            <a:ext cx="4148233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27966" cy="4186246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VI.</a:t>
            </a:r>
            <a:r>
              <a:rPr lang="ru-RU" sz="3200" i="1" dirty="0" smtClean="0">
                <a:latin typeface="Cambria" pitchFamily="18" charset="0"/>
              </a:rPr>
              <a:t/>
            </a:r>
            <a:br>
              <a:rPr lang="ru-RU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Наличие публикаций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14356"/>
            <a:ext cx="3742348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714356"/>
            <a:ext cx="3714776" cy="510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>Республиканский уровень</a:t>
            </a:r>
            <a:endParaRPr lang="ru-RU" sz="3200" i="1" dirty="0">
              <a:latin typeface="Cambria" pitchFamily="18" charset="0"/>
            </a:endParaRPr>
          </a:p>
        </p:txBody>
      </p:sp>
      <p:pic>
        <p:nvPicPr>
          <p:cNvPr id="3" name="Рисунок 2" descr="3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2571768" cy="353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3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1857364"/>
            <a:ext cx="2663898" cy="3661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3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786058"/>
            <a:ext cx="2754779" cy="3786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74675" y="2000239"/>
            <a:ext cx="8212167" cy="404813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Тема: «Формирование диалогической и монологической речи у старших дошкольников </a:t>
            </a:r>
          </a:p>
          <a:p>
            <a:pPr marL="0" indent="0" algn="ctr">
              <a:buNone/>
            </a:pP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с общим недоразвитием речи»</a:t>
            </a:r>
            <a:endParaRPr lang="ru-RU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</a:endParaRPr>
          </a:p>
          <a:p>
            <a:pPr marL="457200" lvl="1" indent="0" algn="ctr">
              <a:buNone/>
            </a:pPr>
            <a:endParaRPr lang="ru-RU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sar.schoolrm.ru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457200" lvl="1" indent="0">
              <a:buNone/>
            </a:pP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1744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Представление</a:t>
            </a:r>
          </a:p>
          <a:p>
            <a:pPr lvl="0" algn="ctr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</a:t>
            </a:r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едагогического опыта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0499055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440056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VII.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Наличие авторских программ, методических пособий, </a:t>
            </a:r>
            <a:br>
              <a:rPr lang="ru-RU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методических рекомендаций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>Республиканский уровень</a:t>
            </a:r>
            <a:endParaRPr lang="ru-RU" sz="3200" i="1" dirty="0">
              <a:latin typeface="Cambria" pitchFamily="18" charset="0"/>
            </a:endParaRPr>
          </a:p>
        </p:txBody>
      </p:sp>
      <p:pic>
        <p:nvPicPr>
          <p:cNvPr id="3" name="Рисунок 2" descr="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2285992"/>
            <a:ext cx="2467073" cy="339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3357562"/>
            <a:ext cx="2305477" cy="316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Архипова справки_02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285860"/>
            <a:ext cx="2546887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1214422"/>
            <a:ext cx="2858751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2754780" cy="378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786058"/>
            <a:ext cx="2702819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4471998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VIII.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3200" i="1" dirty="0" err="1" smtClean="0">
                <a:latin typeface="Cambria" pitchFamily="18" charset="0"/>
              </a:rPr>
              <a:t>очно</a:t>
            </a:r>
            <a:r>
              <a:rPr lang="ru-RU" sz="3200" i="1" dirty="0" smtClean="0">
                <a:latin typeface="Cambria" pitchFamily="18" charset="0"/>
              </a:rPr>
              <a:t>)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рхипова справки_005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785794"/>
            <a:ext cx="3690371" cy="50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0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785794"/>
            <a:ext cx="3714776" cy="510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>Муниципальный уровень</a:t>
            </a:r>
            <a:endParaRPr lang="ru-RU" sz="3200" i="1" dirty="0">
              <a:latin typeface="Cambria" pitchFamily="18" charset="0"/>
            </a:endParaRPr>
          </a:p>
        </p:txBody>
      </p:sp>
      <p:pic>
        <p:nvPicPr>
          <p:cNvPr id="3" name="Рисунок 2" descr="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3638394" cy="500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357298"/>
            <a:ext cx="3500462" cy="254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4071942"/>
            <a:ext cx="3500461" cy="254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>Международный уровень</a:t>
            </a:r>
            <a:endParaRPr lang="ru-RU" sz="3200" i="1" dirty="0">
              <a:latin typeface="Cambria" pitchFamily="18" charset="0"/>
            </a:endParaRPr>
          </a:p>
        </p:txBody>
      </p:sp>
      <p:pic>
        <p:nvPicPr>
          <p:cNvPr id="3" name="Рисунок 2" descr="1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3857652" cy="530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214422"/>
            <a:ext cx="3500462" cy="254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4000504"/>
            <a:ext cx="3429024" cy="249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85728"/>
            <a:ext cx="4071966" cy="296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3888911"/>
            <a:ext cx="3786214" cy="275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929066"/>
            <a:ext cx="3643306" cy="265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214290"/>
            <a:ext cx="2500329" cy="343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019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857628"/>
            <a:ext cx="3786214" cy="2754797"/>
          </a:xfrm>
          <a:prstGeom prst="rect">
            <a:avLst/>
          </a:prstGeom>
        </p:spPr>
      </p:pic>
      <p:pic>
        <p:nvPicPr>
          <p:cNvPr id="5" name="Рисунок 4" descr="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5" y="3929066"/>
            <a:ext cx="3670085" cy="2670304"/>
          </a:xfrm>
          <a:prstGeom prst="rect">
            <a:avLst/>
          </a:prstGeom>
        </p:spPr>
      </p:pic>
      <p:pic>
        <p:nvPicPr>
          <p:cNvPr id="7" name="Рисунок 6" descr="1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85728"/>
            <a:ext cx="382921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214290"/>
            <a:ext cx="2500330" cy="3436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63998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27966" cy="4329122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IX.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Проведение открытых занятий, </a:t>
            </a:r>
            <a:br>
              <a:rPr lang="ru-RU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мастер-классов, мероприятий (</a:t>
            </a:r>
            <a:r>
              <a:rPr lang="ru-RU" sz="3200" i="1" dirty="0" err="1" smtClean="0">
                <a:latin typeface="Cambria" pitchFamily="18" charset="0"/>
              </a:rPr>
              <a:t>очно</a:t>
            </a:r>
            <a:r>
              <a:rPr lang="ru-RU" sz="3200" i="1" dirty="0" smtClean="0">
                <a:latin typeface="Cambria" pitchFamily="18" charset="0"/>
              </a:rPr>
              <a:t>)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1225250"/>
            <a:ext cx="3803883" cy="522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03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1285860"/>
            <a:ext cx="2650842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Архипова справки_004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2571744"/>
            <a:ext cx="2598865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Архипова справки_002 (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2902846" cy="398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>Республиканский уровень</a:t>
            </a:r>
            <a:endParaRPr lang="ru-RU" sz="3200" i="1" dirty="0">
              <a:latin typeface="Cambria" pitchFamily="18" charset="0"/>
            </a:endParaRPr>
          </a:p>
        </p:txBody>
      </p:sp>
      <p:pic>
        <p:nvPicPr>
          <p:cNvPr id="3" name="Рисунок 2" descr="3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428736"/>
            <a:ext cx="3586416" cy="492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3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5" y="1500174"/>
            <a:ext cx="3534457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4257684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XI.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наставничество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0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2858752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3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2928934"/>
            <a:ext cx="2675230" cy="367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2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1643050"/>
            <a:ext cx="2637769" cy="362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97244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440056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/>
            </a:r>
            <a:br>
              <a:rPr lang="ru-RU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/>
            </a:r>
            <a:br>
              <a:rPr lang="ru-RU" sz="3200" i="1" dirty="0" smtClean="0">
                <a:latin typeface="Cambria" pitchFamily="18" charset="0"/>
              </a:rPr>
            </a:br>
            <a:r>
              <a:rPr lang="en-US" sz="3200" i="1" dirty="0" smtClean="0">
                <a:latin typeface="Cambria" pitchFamily="18" charset="0"/>
              </a:rPr>
              <a:t>XII.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Общественно-педагогическая активность педагога: участие в работе педагогических сообществах, комиссиях, в жюри конкурсов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0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3742348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1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00042"/>
            <a:ext cx="3786214" cy="5203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рхипова справки_02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3" y="785794"/>
            <a:ext cx="3357586" cy="461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2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85794"/>
            <a:ext cx="3326547" cy="4572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2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42852"/>
            <a:ext cx="2286016" cy="314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Архипова справки_02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9" y="3527184"/>
            <a:ext cx="2143140" cy="294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2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42852"/>
            <a:ext cx="2214578" cy="3043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Архипова справки_02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1" y="3483848"/>
            <a:ext cx="2143139" cy="294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99404" cy="440056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XIII.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Участие педагога </a:t>
            </a:r>
            <a:br>
              <a:rPr lang="ru-RU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в профессиональных конкурсах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8717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2378360" cy="336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929368Ф1.Б.2021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85728"/>
            <a:ext cx="2273574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E:\дипломы Пятановой\Profsoyuznaya_organizatsi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9" y="3669426"/>
            <a:ext cx="2143140" cy="299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Архипова справки_03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1" y="285728"/>
            <a:ext cx="2287001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Архипова справки_03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3714752"/>
            <a:ext cx="2143140" cy="294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96924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4186246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I.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4471998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XIV.</a:t>
            </a:r>
            <a:br>
              <a:rPr lang="en-US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Награды и поощрения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2287001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3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42852"/>
            <a:ext cx="2338979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3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3643314"/>
            <a:ext cx="2235007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3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1571612"/>
            <a:ext cx="2130084" cy="29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8710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3900494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Cambria" pitchFamily="18" charset="0"/>
              </a:rPr>
              <a:t>Спасибо за внимание !</a:t>
            </a:r>
            <a:endParaRPr lang="ru-RU" sz="3200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рхипова справки_01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000108"/>
            <a:ext cx="3274553" cy="450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рхипова справки_01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993288"/>
            <a:ext cx="3286148" cy="4516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32575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en-US" i="1" dirty="0" smtClean="0">
                <a:latin typeface="Cambria" pitchFamily="18" charset="0"/>
              </a:rPr>
              <a:t>II.</a:t>
            </a:r>
            <a:r>
              <a:rPr lang="ru-RU" i="1" dirty="0" smtClean="0">
                <a:latin typeface="Cambria" pitchFamily="18" charset="0"/>
              </a:rPr>
              <a:t/>
            </a:r>
            <a:br>
              <a:rPr lang="ru-RU" i="1" dirty="0" smtClean="0">
                <a:latin typeface="Cambria" pitchFamily="18" charset="0"/>
              </a:rPr>
            </a:br>
            <a:r>
              <a:rPr lang="ru-RU" i="1" dirty="0" smtClean="0">
                <a:latin typeface="Cambria" pitchFamily="18" charset="0"/>
              </a:rPr>
              <a:t>Динамика продвижения обучающихся </a:t>
            </a:r>
            <a:br>
              <a:rPr lang="ru-RU" i="1" dirty="0" smtClean="0">
                <a:latin typeface="Cambria" pitchFamily="18" charset="0"/>
              </a:rPr>
            </a:br>
            <a:r>
              <a:rPr lang="ru-RU" i="1" dirty="0" smtClean="0">
                <a:latin typeface="Cambria" pitchFamily="18" charset="0"/>
              </a:rPr>
              <a:t>в соответствии </a:t>
            </a:r>
            <a:br>
              <a:rPr lang="ru-RU" i="1" dirty="0" smtClean="0">
                <a:latin typeface="Cambria" pitchFamily="18" charset="0"/>
              </a:rPr>
            </a:br>
            <a:r>
              <a:rPr lang="ru-RU" i="1" dirty="0" smtClean="0">
                <a:latin typeface="Cambria" pitchFamily="18" charset="0"/>
              </a:rPr>
              <a:t>с перспективным планом коррекционной работы</a:t>
            </a:r>
            <a:r>
              <a:rPr lang="en-US" i="1" dirty="0" smtClean="0">
                <a:latin typeface="Cambria" pitchFamily="18" charset="0"/>
              </a:rPr>
              <a:t/>
            </a:r>
            <a:br>
              <a:rPr lang="en-US" i="1" dirty="0" smtClean="0">
                <a:latin typeface="Cambria" pitchFamily="18" charset="0"/>
              </a:rPr>
            </a:br>
            <a:endParaRPr lang="ru-RU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7676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1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2598848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Архипова справки_01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142984"/>
            <a:ext cx="2702803" cy="37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Архипова справки_01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857496"/>
            <a:ext cx="2735072" cy="375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457200"/>
            <a:ext cx="8842248" cy="368618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latin typeface="Cambria" pitchFamily="18" charset="0"/>
              </a:rPr>
              <a:t>III.</a:t>
            </a:r>
            <a:r>
              <a:rPr lang="ru-RU" sz="3200" i="1" dirty="0" smtClean="0">
                <a:latin typeface="Cambria" pitchFamily="18" charset="0"/>
              </a:rPr>
              <a:t/>
            </a:r>
            <a:br>
              <a:rPr lang="ru-RU" sz="3200" i="1" dirty="0" smtClean="0">
                <a:latin typeface="Cambria" pitchFamily="18" charset="0"/>
              </a:rPr>
            </a:br>
            <a:r>
              <a:rPr lang="ru-RU" sz="3200" i="1" dirty="0" smtClean="0">
                <a:latin typeface="Cambria" pitchFamily="18" charset="0"/>
              </a:rPr>
              <a:t>Взаимодействие с родителями</a:t>
            </a:r>
            <a:endParaRPr lang="ru-RU" sz="32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98623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пова справки_0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3430484" cy="471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Архипова справки_01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928670"/>
            <a:ext cx="3430502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5796</TotalTime>
  <Words>128</Words>
  <Application>Microsoft Office PowerPoint</Application>
  <PresentationFormat>Экран (4:3)</PresentationFormat>
  <Paragraphs>44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Arial</vt:lpstr>
      <vt:lpstr>Arial Black</vt:lpstr>
      <vt:lpstr>Calibri</vt:lpstr>
      <vt:lpstr>Cambria</vt:lpstr>
      <vt:lpstr>Franklin Gothic Book</vt:lpstr>
      <vt:lpstr>Franklin Gothic Medium</vt:lpstr>
      <vt:lpstr>Georgia</vt:lpstr>
      <vt:lpstr>Monotype Corsiva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I. Соответствие данных первичного обследования и диагноза перспективному плану индивидуальной или групповой коррекции</vt:lpstr>
      <vt:lpstr>Презентация PowerPoint</vt:lpstr>
      <vt:lpstr>    II. Динамика продвижения обучающихся  в соответствии  с перспективным планом коррекционной работы </vt:lpstr>
      <vt:lpstr>Презентация PowerPoint</vt:lpstr>
      <vt:lpstr>III. Взаимодействие с родителями</vt:lpstr>
      <vt:lpstr>Презентация PowerPoint</vt:lpstr>
      <vt:lpstr>Презентация PowerPoint</vt:lpstr>
      <vt:lpstr>IV. Результаты участия в инновационной (эксперементальной ) деятельности</vt:lpstr>
      <vt:lpstr>Презентация PowerPoint</vt:lpstr>
      <vt:lpstr>Презентация PowerPoint</vt:lpstr>
      <vt:lpstr>V. Участие детей в :  заочных олимпиадах, открытых конкурсах, выставках, турнирах, соревнованиях</vt:lpstr>
      <vt:lpstr>Презентация PowerPoint</vt:lpstr>
      <vt:lpstr>Муниципальный уровень</vt:lpstr>
      <vt:lpstr>VI. Наличие публикаций</vt:lpstr>
      <vt:lpstr>Презентация PowerPoint</vt:lpstr>
      <vt:lpstr>Республиканский уровень</vt:lpstr>
      <vt:lpstr>VII. Наличие авторских программ, методических пособий,  методических рекомендаций</vt:lpstr>
      <vt:lpstr>Республиканский уровень</vt:lpstr>
      <vt:lpstr>Презентация PowerPoint</vt:lpstr>
      <vt:lpstr>VIII.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Муниципальный уровень</vt:lpstr>
      <vt:lpstr>Международный уровень</vt:lpstr>
      <vt:lpstr>Презентация PowerPoint</vt:lpstr>
      <vt:lpstr>Презентация PowerPoint</vt:lpstr>
      <vt:lpstr>IX. Проведение открытых занятий,  мастер-классов, мероприятий (очно)</vt:lpstr>
      <vt:lpstr>Презентация PowerPoint</vt:lpstr>
      <vt:lpstr>Республиканский уровень</vt:lpstr>
      <vt:lpstr>XI. наставничество</vt:lpstr>
      <vt:lpstr>Презентация PowerPoint</vt:lpstr>
      <vt:lpstr>  XII. Общественно-педагогическая активность педагога: участие в работе педагогических сообществах, комиссиях, в жюри конкурсов</vt:lpstr>
      <vt:lpstr>Презентация PowerPoint</vt:lpstr>
      <vt:lpstr>Презентация PowerPoint</vt:lpstr>
      <vt:lpstr>Презентация PowerPoint</vt:lpstr>
      <vt:lpstr>XIII. Участие педагога  в профессиональных конкурсах</vt:lpstr>
      <vt:lpstr>Презентация PowerPoint</vt:lpstr>
      <vt:lpstr>XIV. Награды и поощрения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Userint</dc:creator>
  <cp:lastModifiedBy>RePack by Diakov</cp:lastModifiedBy>
  <cp:revision>506</cp:revision>
  <cp:lastPrinted>2020-01-11T14:47:40Z</cp:lastPrinted>
  <dcterms:modified xsi:type="dcterms:W3CDTF">2021-09-04T10:53:08Z</dcterms:modified>
</cp:coreProperties>
</file>