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3" r:id="rId7"/>
    <p:sldId id="264" r:id="rId8"/>
    <p:sldId id="267" r:id="rId9"/>
    <p:sldId id="268" r:id="rId10"/>
    <p:sldId id="270" r:id="rId11"/>
    <p:sldId id="27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9" autoAdjust="0"/>
  </p:normalViewPr>
  <p:slideViewPr>
    <p:cSldViewPr snapToGrid="0">
      <p:cViewPr varScale="1">
        <p:scale>
          <a:sx n="108" d="100"/>
          <a:sy n="108" d="100"/>
        </p:scale>
        <p:origin x="67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C858-B145-4747-AF84-9FDA833E786B}" type="datetimeFigureOut">
              <a:rPr lang="ru-RU" smtClean="0"/>
              <a:t>29.03.2021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CD3E8-B685-4CF3-8D89-74519543F3D2}" type="slidenum">
              <a:rPr lang="ru-RU" smtClean="0"/>
              <a:t>‹#›</a:t>
            </a:fld>
            <a:endParaRPr lang="ru-RU"/>
          </a:p>
        </p:txBody>
      </p:sp>
    </p:spTree>
    <p:extLst>
      <p:ext uri="{BB962C8B-B14F-4D97-AF65-F5344CB8AC3E}">
        <p14:creationId xmlns:p14="http://schemas.microsoft.com/office/powerpoint/2010/main" val="225771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ECD3E8-B685-4CF3-8D89-74519543F3D2}" type="slidenum">
              <a:rPr lang="ru-RU" smtClean="0"/>
              <a:t>10</a:t>
            </a:fld>
            <a:endParaRPr lang="ru-RU"/>
          </a:p>
        </p:txBody>
      </p:sp>
    </p:spTree>
    <p:extLst>
      <p:ext uri="{BB962C8B-B14F-4D97-AF65-F5344CB8AC3E}">
        <p14:creationId xmlns:p14="http://schemas.microsoft.com/office/powerpoint/2010/main" val="380143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ECD3E8-B685-4CF3-8D89-74519543F3D2}" type="slidenum">
              <a:rPr lang="ru-RU" smtClean="0"/>
              <a:t>11</a:t>
            </a:fld>
            <a:endParaRPr lang="ru-RU"/>
          </a:p>
        </p:txBody>
      </p:sp>
    </p:spTree>
    <p:extLst>
      <p:ext uri="{BB962C8B-B14F-4D97-AF65-F5344CB8AC3E}">
        <p14:creationId xmlns:p14="http://schemas.microsoft.com/office/powerpoint/2010/main" val="270863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9F9E4C-5273-4552-92DC-666EA9623357}" type="datetimeFigureOut">
              <a:rPr lang="ru-RU" smtClean="0"/>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382151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9F9E4C-5273-4552-92DC-666EA9623357}" type="datetimeFigureOut">
              <a:rPr lang="ru-RU" smtClean="0"/>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392732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9F9E4C-5273-4552-92DC-666EA9623357}" type="datetimeFigureOut">
              <a:rPr lang="ru-RU" smtClean="0"/>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108435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9F9E4C-5273-4552-92DC-666EA9623357}" type="datetimeFigureOut">
              <a:rPr lang="ru-RU" smtClean="0"/>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1050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9F9E4C-5273-4552-92DC-666EA9623357}" type="datetimeFigureOut">
              <a:rPr lang="ru-RU" smtClean="0"/>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3129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9F9E4C-5273-4552-92DC-666EA9623357}" type="datetimeFigureOut">
              <a:rPr lang="ru-RU" smtClean="0"/>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24242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9F9E4C-5273-4552-92DC-666EA9623357}" type="datetimeFigureOut">
              <a:rPr lang="ru-RU" smtClean="0"/>
              <a:t>29.03.2021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29910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9F9E4C-5273-4552-92DC-666EA9623357}" type="datetimeFigureOut">
              <a:rPr lang="ru-RU" smtClean="0"/>
              <a:t>29.03.2021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25481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9F9E4C-5273-4552-92DC-666EA9623357}" type="datetimeFigureOut">
              <a:rPr lang="ru-RU" smtClean="0"/>
              <a:t>29.03.2021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21232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9F9E4C-5273-4552-92DC-666EA9623357}" type="datetimeFigureOut">
              <a:rPr lang="ru-RU" smtClean="0"/>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343251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9F9E4C-5273-4552-92DC-666EA9623357}" type="datetimeFigureOut">
              <a:rPr lang="ru-RU" smtClean="0"/>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B18453-E2A3-4898-A9AB-74850CE491C9}" type="slidenum">
              <a:rPr lang="ru-RU" smtClean="0"/>
              <a:t>‹#›</a:t>
            </a:fld>
            <a:endParaRPr lang="ru-RU"/>
          </a:p>
        </p:txBody>
      </p:sp>
    </p:spTree>
    <p:extLst>
      <p:ext uri="{BB962C8B-B14F-4D97-AF65-F5344CB8AC3E}">
        <p14:creationId xmlns:p14="http://schemas.microsoft.com/office/powerpoint/2010/main" val="131819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F9E4C-5273-4552-92DC-666EA9623357}" type="datetimeFigureOut">
              <a:rPr lang="ru-RU" smtClean="0"/>
              <a:t>29.03.2021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18453-E2A3-4898-A9AB-74850CE491C9}" type="slidenum">
              <a:rPr lang="ru-RU" smtClean="0"/>
              <a:t>‹#›</a:t>
            </a:fld>
            <a:endParaRPr lang="ru-RU"/>
          </a:p>
        </p:txBody>
      </p:sp>
    </p:spTree>
    <p:extLst>
      <p:ext uri="{BB962C8B-B14F-4D97-AF65-F5344CB8AC3E}">
        <p14:creationId xmlns:p14="http://schemas.microsoft.com/office/powerpoint/2010/main" val="309975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29"/>
            <a:ext cx="12192001" cy="6879829"/>
          </a:xfrm>
          <a:prstGeom prst="rect">
            <a:avLst/>
          </a:prstGeom>
        </p:spPr>
      </p:pic>
      <p:sp>
        <p:nvSpPr>
          <p:cNvPr id="3" name="Подзаголовок 2"/>
          <p:cNvSpPr>
            <a:spLocks noGrp="1"/>
          </p:cNvSpPr>
          <p:nvPr>
            <p:ph type="subTitle" idx="1"/>
          </p:nvPr>
        </p:nvSpPr>
        <p:spPr>
          <a:xfrm>
            <a:off x="123091" y="25570"/>
            <a:ext cx="11895993" cy="6832429"/>
          </a:xfrm>
        </p:spPr>
        <p:txBody>
          <a:bodyPr/>
          <a:lstStyle/>
          <a:p>
            <a:r>
              <a:rPr lang="ru-RU" b="1" dirty="0" smtClean="0">
                <a:solidFill>
                  <a:schemeClr val="bg1"/>
                </a:solidFill>
                <a:latin typeface="Monotype Corsiva" panose="03010101010201010101" pitchFamily="66" charset="0"/>
              </a:rPr>
              <a:t>Муниципальное бюджетное дошкольное образовательное учреждение </a:t>
            </a:r>
          </a:p>
          <a:p>
            <a:r>
              <a:rPr lang="ru-RU" b="1" dirty="0" smtClean="0">
                <a:solidFill>
                  <a:schemeClr val="bg1"/>
                </a:solidFill>
                <a:latin typeface="Monotype Corsiva" panose="03010101010201010101" pitchFamily="66" charset="0"/>
              </a:rPr>
              <a:t>« </a:t>
            </a:r>
            <a:r>
              <a:rPr lang="ru-RU" b="1" dirty="0" err="1" smtClean="0">
                <a:solidFill>
                  <a:schemeClr val="bg1"/>
                </a:solidFill>
                <a:latin typeface="Monotype Corsiva" panose="03010101010201010101" pitchFamily="66" charset="0"/>
              </a:rPr>
              <a:t>Большеигнатовский</a:t>
            </a:r>
            <a:r>
              <a:rPr lang="ru-RU" b="1" dirty="0" smtClean="0">
                <a:solidFill>
                  <a:schemeClr val="bg1"/>
                </a:solidFill>
                <a:latin typeface="Monotype Corsiva" panose="03010101010201010101" pitchFamily="66" charset="0"/>
              </a:rPr>
              <a:t> детский сад комбинированного вида»</a:t>
            </a:r>
          </a:p>
          <a:p>
            <a:r>
              <a:rPr lang="ru-RU" b="1" dirty="0">
                <a:solidFill>
                  <a:schemeClr val="bg1"/>
                </a:solidFill>
                <a:latin typeface="Monotype Corsiva" panose="03010101010201010101" pitchFamily="66" charset="0"/>
              </a:rPr>
              <a:t>с</a:t>
            </a:r>
            <a:r>
              <a:rPr lang="ru-RU" b="1" dirty="0" smtClean="0">
                <a:solidFill>
                  <a:schemeClr val="bg1"/>
                </a:solidFill>
                <a:latin typeface="Monotype Corsiva" panose="03010101010201010101" pitchFamily="66" charset="0"/>
              </a:rPr>
              <a:t>. Большое Игнатово </a:t>
            </a:r>
          </a:p>
          <a:p>
            <a:endParaRPr lang="ru-RU" b="1" dirty="0" smtClean="0">
              <a:solidFill>
                <a:schemeClr val="bg1"/>
              </a:solidFill>
              <a:latin typeface="Monotype Corsiva" panose="03010101010201010101" pitchFamily="66" charset="0"/>
            </a:endParaRPr>
          </a:p>
          <a:p>
            <a:endParaRPr lang="ru-RU" b="1" dirty="0">
              <a:solidFill>
                <a:schemeClr val="bg1"/>
              </a:solidFill>
              <a:latin typeface="Monotype Corsiva" panose="03010101010201010101" pitchFamily="66" charset="0"/>
            </a:endParaRPr>
          </a:p>
          <a:p>
            <a:endParaRPr lang="ru-RU" b="1" dirty="0" smtClean="0">
              <a:solidFill>
                <a:schemeClr val="bg1"/>
              </a:solidFill>
              <a:latin typeface="Monotype Corsiva" panose="03010101010201010101" pitchFamily="66" charset="0"/>
            </a:endParaRPr>
          </a:p>
          <a:p>
            <a:r>
              <a:rPr lang="ru-RU" b="1" dirty="0" smtClean="0">
                <a:solidFill>
                  <a:schemeClr val="bg1"/>
                </a:solidFill>
                <a:latin typeface="Monotype Corsiva" panose="03010101010201010101" pitchFamily="66" charset="0"/>
              </a:rPr>
              <a:t>Представление педагогического опыта </a:t>
            </a:r>
          </a:p>
          <a:p>
            <a:r>
              <a:rPr lang="ru-RU" b="1" dirty="0" smtClean="0">
                <a:solidFill>
                  <a:schemeClr val="bg1"/>
                </a:solidFill>
                <a:latin typeface="Monotype Corsiva" panose="03010101010201010101" pitchFamily="66" charset="0"/>
              </a:rPr>
              <a:t>воспитателя</a:t>
            </a:r>
          </a:p>
          <a:p>
            <a:r>
              <a:rPr lang="ru-RU" b="1" dirty="0" smtClean="0">
                <a:solidFill>
                  <a:schemeClr val="bg1"/>
                </a:solidFill>
                <a:latin typeface="Monotype Corsiva" panose="03010101010201010101" pitchFamily="66" charset="0"/>
              </a:rPr>
              <a:t>Яшкиной Елены Ивановны</a:t>
            </a:r>
          </a:p>
          <a:p>
            <a:endParaRPr lang="ru-RU" b="1" dirty="0">
              <a:solidFill>
                <a:schemeClr val="bg1"/>
              </a:solidFill>
              <a:latin typeface="Monotype Corsiva" panose="03010101010201010101" pitchFamily="66" charset="0"/>
            </a:endParaRPr>
          </a:p>
          <a:p>
            <a:endParaRPr lang="ru-RU" b="1" dirty="0" smtClean="0">
              <a:solidFill>
                <a:schemeClr val="bg1"/>
              </a:solidFill>
              <a:latin typeface="Monotype Corsiva" panose="03010101010201010101" pitchFamily="66" charset="0"/>
            </a:endParaRPr>
          </a:p>
          <a:p>
            <a:endParaRPr lang="ru-RU" b="1" dirty="0">
              <a:solidFill>
                <a:schemeClr val="bg1"/>
              </a:solidFill>
              <a:latin typeface="Monotype Corsiva" panose="03010101010201010101" pitchFamily="66" charset="0"/>
            </a:endParaRPr>
          </a:p>
          <a:p>
            <a:endParaRPr lang="ru-RU" b="1" dirty="0" smtClean="0">
              <a:solidFill>
                <a:schemeClr val="bg1"/>
              </a:solidFill>
              <a:latin typeface="Monotype Corsiva" panose="03010101010201010101" pitchFamily="66" charset="0"/>
            </a:endParaRPr>
          </a:p>
          <a:p>
            <a:endParaRPr lang="ru-RU" b="1" dirty="0">
              <a:solidFill>
                <a:schemeClr val="bg1"/>
              </a:solidFill>
              <a:latin typeface="Monotype Corsiva" panose="03010101010201010101" pitchFamily="66" charset="0"/>
            </a:endParaRPr>
          </a:p>
          <a:p>
            <a:r>
              <a:rPr lang="ru-RU" b="1" dirty="0" smtClean="0">
                <a:solidFill>
                  <a:schemeClr val="bg1"/>
                </a:solidFill>
                <a:latin typeface="Monotype Corsiva" panose="03010101010201010101" pitchFamily="66" charset="0"/>
              </a:rPr>
              <a:t>2021 год</a:t>
            </a:r>
            <a:endParaRPr lang="ru-RU" b="1"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2622589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 calcmode="lin" valueType="num">
                                      <p:cBhvr additive="base">
                                        <p:cTn id="3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32902" cy="6858000"/>
          </a:xfrm>
          <a:prstGeom prst="rect">
            <a:avLst/>
          </a:prstGeom>
        </p:spPr>
      </p:pic>
      <p:sp>
        <p:nvSpPr>
          <p:cNvPr id="7" name="Заголовок 6"/>
          <p:cNvSpPr>
            <a:spLocks noGrp="1"/>
          </p:cNvSpPr>
          <p:nvPr>
            <p:ph type="ctrTitle"/>
          </p:nvPr>
        </p:nvSpPr>
        <p:spPr>
          <a:xfrm rot="10800000">
            <a:off x="7245021" y="4337243"/>
            <a:ext cx="4552421" cy="1811163"/>
          </a:xfrm>
        </p:spPr>
        <p:txBody>
          <a:bodyPr>
            <a:normAutofit/>
          </a:bodyPr>
          <a:lstStyle/>
          <a:p>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t>
            </a:r>
            <a:endParaRPr lang="ru-RU" sz="1400" dirty="0"/>
          </a:p>
        </p:txBody>
      </p:sp>
      <p:sp>
        <p:nvSpPr>
          <p:cNvPr id="3" name="Подзаголовок 2"/>
          <p:cNvSpPr>
            <a:spLocks noGrp="1"/>
          </p:cNvSpPr>
          <p:nvPr>
            <p:ph type="subTitle" idx="1"/>
          </p:nvPr>
        </p:nvSpPr>
        <p:spPr>
          <a:xfrm rot="10800000" flipH="1" flipV="1">
            <a:off x="6850463" y="4146124"/>
            <a:ext cx="4810400" cy="2434283"/>
          </a:xfrm>
        </p:spPr>
        <p:txBody>
          <a:bodyPr>
            <a:noAutofit/>
          </a:bodyPr>
          <a:lstStyle/>
          <a:p>
            <a:r>
              <a:rPr lang="ru-RU" sz="4000" b="1" dirty="0" smtClean="0">
                <a:solidFill>
                  <a:schemeClr val="bg1"/>
                </a:solidFill>
                <a:latin typeface="Monotype Corsiva" panose="03010101010201010101" pitchFamily="66" charset="0"/>
              </a:rPr>
              <a:t>Театрализованная деятельность  дошколят.</a:t>
            </a:r>
            <a:endParaRPr lang="ru-RU" sz="4000" b="1" dirty="0">
              <a:solidFill>
                <a:schemeClr val="bg1"/>
              </a:solidFill>
              <a:latin typeface="Monotype Corsiva" panose="03010101010201010101" pitchFamily="66"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564" y="526763"/>
            <a:ext cx="3639845" cy="2867487"/>
          </a:xfrm>
          <a:prstGeom prst="roundRect">
            <a:avLst>
              <a:gd name="adj" fmla="val 8594"/>
            </a:avLst>
          </a:prstGeom>
          <a:solidFill>
            <a:srgbClr val="FFFFFF">
              <a:shade val="85000"/>
            </a:srgbClr>
          </a:solidFill>
          <a:ln>
            <a:noFill/>
          </a:ln>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49696"/>
            <a:ext cx="3080551" cy="3266394"/>
          </a:xfrm>
          <a:prstGeom prst="roundRect">
            <a:avLst>
              <a:gd name="adj" fmla="val 8594"/>
            </a:avLst>
          </a:prstGeom>
          <a:solidFill>
            <a:srgbClr val="FFFFFF">
              <a:shade val="85000"/>
            </a:srgbClr>
          </a:solidFill>
          <a:ln>
            <a:noFill/>
          </a:ln>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9399" y="267443"/>
            <a:ext cx="3098306" cy="3549955"/>
          </a:xfrm>
          <a:prstGeom prst="roundRect">
            <a:avLst>
              <a:gd name="adj" fmla="val 8594"/>
            </a:avLst>
          </a:prstGeom>
          <a:solidFill>
            <a:srgbClr val="FFFFFF">
              <a:shade val="85000"/>
            </a:srgbClr>
          </a:solidFill>
          <a:ln>
            <a:noFill/>
          </a:ln>
          <a:effectLst/>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741" y="3640884"/>
            <a:ext cx="5882935" cy="29395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257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heel(1)">
                                      <p:cBhvr>
                                        <p:cTn id="3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32902" cy="6858000"/>
          </a:xfrm>
          <a:prstGeom prst="rect">
            <a:avLst/>
          </a:prstGeom>
        </p:spPr>
      </p:pic>
      <p:sp>
        <p:nvSpPr>
          <p:cNvPr id="7" name="Заголовок 6"/>
          <p:cNvSpPr>
            <a:spLocks noGrp="1"/>
          </p:cNvSpPr>
          <p:nvPr>
            <p:ph type="ctrTitle"/>
          </p:nvPr>
        </p:nvSpPr>
        <p:spPr>
          <a:xfrm rot="10800000">
            <a:off x="7245021" y="4337243"/>
            <a:ext cx="4552421" cy="1811163"/>
          </a:xfrm>
        </p:spPr>
        <p:txBody>
          <a:bodyPr>
            <a:normAutofit/>
          </a:bodyPr>
          <a:lstStyle/>
          <a:p>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t>
            </a:r>
            <a:endParaRPr lang="ru-RU" sz="1400" dirty="0"/>
          </a:p>
        </p:txBody>
      </p:sp>
      <p:sp>
        <p:nvSpPr>
          <p:cNvPr id="3" name="Подзаголовок 2"/>
          <p:cNvSpPr>
            <a:spLocks noGrp="1"/>
          </p:cNvSpPr>
          <p:nvPr>
            <p:ph type="subTitle" idx="1"/>
          </p:nvPr>
        </p:nvSpPr>
        <p:spPr>
          <a:xfrm rot="10800000" flipH="1" flipV="1">
            <a:off x="1660124" y="976544"/>
            <a:ext cx="9010835" cy="4811697"/>
          </a:xfrm>
        </p:spPr>
        <p:txBody>
          <a:bodyPr>
            <a:noAutofit/>
          </a:bodyPr>
          <a:lstStyle/>
          <a:p>
            <a:endParaRPr lang="ru-RU" sz="4000" b="1" dirty="0" smtClean="0">
              <a:solidFill>
                <a:schemeClr val="bg1"/>
              </a:solidFill>
              <a:latin typeface="Monotype Corsiva" panose="03010101010201010101" pitchFamily="66" charset="0"/>
            </a:endParaRPr>
          </a:p>
          <a:p>
            <a:endParaRPr lang="ru-RU" sz="4000" b="1" dirty="0">
              <a:solidFill>
                <a:schemeClr val="bg1"/>
              </a:solidFill>
              <a:latin typeface="Monotype Corsiva" panose="03010101010201010101" pitchFamily="66" charset="0"/>
            </a:endParaRPr>
          </a:p>
          <a:p>
            <a:r>
              <a:rPr lang="ru-RU" sz="8000" b="1" dirty="0" smtClean="0">
                <a:solidFill>
                  <a:schemeClr val="bg1"/>
                </a:solidFill>
                <a:latin typeface="Monotype Corsiva" panose="03010101010201010101" pitchFamily="66" charset="0"/>
              </a:rPr>
              <a:t>Спасибо за внимание!</a:t>
            </a:r>
            <a:endParaRPr lang="ru-RU" sz="8000" b="1"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11774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2088"/>
          </a:xfrm>
          <a:prstGeom prst="rect">
            <a:avLst/>
          </a:prstGeom>
        </p:spPr>
      </p:pic>
      <p:sp>
        <p:nvSpPr>
          <p:cNvPr id="2" name="Заголовок 1"/>
          <p:cNvSpPr>
            <a:spLocks noGrp="1"/>
          </p:cNvSpPr>
          <p:nvPr>
            <p:ph type="ctrTitle"/>
          </p:nvPr>
        </p:nvSpPr>
        <p:spPr>
          <a:xfrm>
            <a:off x="6471138" y="105507"/>
            <a:ext cx="4844562" cy="4325815"/>
          </a:xfrm>
        </p:spPr>
        <p:txBody>
          <a:bodyPr>
            <a:normAutofit/>
          </a:bodyPr>
          <a:lstStyle/>
          <a:p>
            <a:r>
              <a:rPr lang="ru-RU" sz="2200" dirty="0" smtClean="0">
                <a:solidFill>
                  <a:schemeClr val="bg1"/>
                </a:solidFill>
                <a:latin typeface="Monotype Corsiva" panose="03010101010201010101" pitchFamily="66" charset="0"/>
              </a:rPr>
              <a:t>Разрешите представиться:</a:t>
            </a:r>
            <a:br>
              <a:rPr lang="ru-RU" sz="2200" dirty="0" smtClean="0">
                <a:solidFill>
                  <a:schemeClr val="bg1"/>
                </a:solidFill>
                <a:latin typeface="Monotype Corsiva" panose="03010101010201010101" pitchFamily="66" charset="0"/>
              </a:rPr>
            </a:br>
            <a:r>
              <a:rPr lang="ru-RU" sz="2200" b="1" dirty="0" smtClean="0">
                <a:solidFill>
                  <a:schemeClr val="bg1"/>
                </a:solidFill>
                <a:latin typeface="Monotype Corsiva" panose="03010101010201010101" pitchFamily="66" charset="0"/>
              </a:rPr>
              <a:t>Яшкина Елена Ивановна</a:t>
            </a:r>
            <a:r>
              <a:rPr lang="ru-RU" sz="2200" dirty="0" smtClean="0">
                <a:solidFill>
                  <a:schemeClr val="bg1"/>
                </a:solidFill>
                <a:latin typeface="Monotype Corsiva" panose="03010101010201010101" pitchFamily="66" charset="0"/>
              </a:rPr>
              <a:t/>
            </a:r>
            <a:br>
              <a:rPr lang="ru-RU" sz="2200" dirty="0" smtClean="0">
                <a:solidFill>
                  <a:schemeClr val="bg1"/>
                </a:solidFill>
                <a:latin typeface="Monotype Corsiva" panose="03010101010201010101" pitchFamily="66" charset="0"/>
              </a:rPr>
            </a:br>
            <a:r>
              <a:rPr lang="ru-RU" sz="1400" dirty="0" smtClean="0">
                <a:solidFill>
                  <a:schemeClr val="bg1"/>
                </a:solidFill>
                <a:latin typeface="Monotype Corsiva" panose="03010101010201010101" pitchFamily="66" charset="0"/>
              </a:rPr>
              <a:t/>
            </a:r>
            <a:br>
              <a:rPr lang="ru-RU" sz="1400" dirty="0" smtClean="0">
                <a:solidFill>
                  <a:schemeClr val="bg1"/>
                </a:solidFill>
                <a:latin typeface="Monotype Corsiva" panose="03010101010201010101" pitchFamily="66" charset="0"/>
              </a:rPr>
            </a:br>
            <a:r>
              <a:rPr lang="ru-RU" sz="1400" dirty="0" smtClean="0">
                <a:solidFill>
                  <a:schemeClr val="bg1"/>
                </a:solidFill>
                <a:latin typeface="Monotype Corsiva" panose="03010101010201010101" pitchFamily="66" charset="0"/>
              </a:rPr>
              <a:t/>
            </a:r>
            <a:br>
              <a:rPr lang="ru-RU" sz="1400" dirty="0" smtClean="0">
                <a:solidFill>
                  <a:schemeClr val="bg1"/>
                </a:solidFill>
                <a:latin typeface="Monotype Corsiva" panose="03010101010201010101" pitchFamily="66" charset="0"/>
              </a:rPr>
            </a:br>
            <a:r>
              <a:rPr lang="ru-RU" sz="2400" dirty="0" smtClean="0">
                <a:solidFill>
                  <a:schemeClr val="bg1"/>
                </a:solidFill>
                <a:latin typeface="Monotype Corsiva" panose="03010101010201010101" pitchFamily="66" charset="0"/>
              </a:rPr>
              <a:t>Место работы: </a:t>
            </a:r>
            <a:r>
              <a:rPr lang="ru-RU" sz="2400" b="1" dirty="0" smtClean="0">
                <a:solidFill>
                  <a:schemeClr val="bg1"/>
                </a:solidFill>
                <a:latin typeface="Monotype Corsiva" panose="03010101010201010101" pitchFamily="66" charset="0"/>
              </a:rPr>
              <a:t>МБДОУ «</a:t>
            </a:r>
            <a:r>
              <a:rPr lang="ru-RU" sz="2400" b="1" dirty="0" err="1" smtClean="0">
                <a:solidFill>
                  <a:schemeClr val="bg1"/>
                </a:solidFill>
                <a:latin typeface="Monotype Corsiva" panose="03010101010201010101" pitchFamily="66" charset="0"/>
              </a:rPr>
              <a:t>Большеигнатовский</a:t>
            </a:r>
            <a:r>
              <a:rPr lang="ru-RU" sz="2400" b="1" dirty="0" smtClean="0">
                <a:solidFill>
                  <a:schemeClr val="bg1"/>
                </a:solidFill>
                <a:latin typeface="Monotype Corsiva" panose="03010101010201010101" pitchFamily="66" charset="0"/>
              </a:rPr>
              <a:t> детский сад комбинированного вида»</a:t>
            </a:r>
            <a:br>
              <a:rPr lang="ru-RU" sz="2400" b="1" dirty="0" smtClean="0">
                <a:solidFill>
                  <a:schemeClr val="bg1"/>
                </a:solidFill>
                <a:latin typeface="Monotype Corsiva" panose="03010101010201010101" pitchFamily="66" charset="0"/>
              </a:rPr>
            </a:br>
            <a:r>
              <a:rPr lang="ru-RU" sz="2400" b="1" dirty="0" smtClean="0">
                <a:solidFill>
                  <a:schemeClr val="bg1"/>
                </a:solidFill>
                <a:latin typeface="Monotype Corsiva" panose="03010101010201010101" pitchFamily="66" charset="0"/>
              </a:rPr>
              <a:t>Воспитатель</a:t>
            </a:r>
            <a:r>
              <a:rPr lang="ru-RU" sz="1400" dirty="0" smtClean="0">
                <a:solidFill>
                  <a:schemeClr val="bg1"/>
                </a:solidFill>
                <a:latin typeface="+mn-lt"/>
              </a:rPr>
              <a:t/>
            </a:r>
            <a:br>
              <a:rPr lang="ru-RU" sz="1400" dirty="0" smtClean="0">
                <a:solidFill>
                  <a:schemeClr val="bg1"/>
                </a:solidFill>
                <a:latin typeface="+mn-lt"/>
              </a:rPr>
            </a:br>
            <a:r>
              <a:rPr lang="ru-RU" sz="1400" dirty="0" smtClean="0">
                <a:latin typeface="+mn-lt"/>
              </a:rPr>
              <a:t/>
            </a:r>
            <a:br>
              <a:rPr lang="ru-RU" sz="1400" dirty="0" smtClean="0">
                <a:latin typeface="+mn-lt"/>
              </a:rPr>
            </a:br>
            <a:r>
              <a:rPr lang="ru-RU" sz="1400" dirty="0">
                <a:latin typeface="+mn-lt"/>
              </a:rPr>
              <a:t/>
            </a:r>
            <a:br>
              <a:rPr lang="ru-RU" sz="1400" dirty="0">
                <a:latin typeface="+mn-lt"/>
              </a:rPr>
            </a:br>
            <a:r>
              <a:rPr lang="ru-RU" sz="1400" dirty="0" smtClean="0">
                <a:latin typeface="+mn-lt"/>
              </a:rPr>
              <a:t/>
            </a:r>
            <a:br>
              <a:rPr lang="ru-RU" sz="1400" dirty="0" smtClean="0">
                <a:latin typeface="+mn-lt"/>
              </a:rPr>
            </a:br>
            <a:r>
              <a:rPr lang="ru-RU" sz="1400" dirty="0">
                <a:latin typeface="+mn-lt"/>
              </a:rPr>
              <a:t/>
            </a:r>
            <a:br>
              <a:rPr lang="ru-RU" sz="1400" dirty="0">
                <a:latin typeface="+mn-lt"/>
              </a:rPr>
            </a:br>
            <a:r>
              <a:rPr lang="ru-RU" sz="1400" dirty="0" smtClean="0">
                <a:latin typeface="+mn-lt"/>
              </a:rPr>
              <a:t/>
            </a:r>
            <a:br>
              <a:rPr lang="ru-RU" sz="1400" dirty="0" smtClean="0">
                <a:latin typeface="+mn-lt"/>
              </a:rPr>
            </a:br>
            <a:r>
              <a:rPr lang="ru-RU" sz="1400" dirty="0" smtClean="0">
                <a:latin typeface="+mn-lt"/>
              </a:rPr>
              <a:t/>
            </a:r>
            <a:br>
              <a:rPr lang="ru-RU" sz="1400" dirty="0" smtClean="0">
                <a:latin typeface="+mn-lt"/>
              </a:rPr>
            </a:br>
            <a:endParaRPr lang="ru-RU" sz="1400" dirty="0">
              <a:latin typeface="+mn-lt"/>
            </a:endParaRPr>
          </a:p>
        </p:txBody>
      </p:sp>
      <p:sp>
        <p:nvSpPr>
          <p:cNvPr id="3" name="Подзаголовок 2"/>
          <p:cNvSpPr>
            <a:spLocks noGrp="1"/>
          </p:cNvSpPr>
          <p:nvPr>
            <p:ph type="subTitle" idx="1"/>
          </p:nvPr>
        </p:nvSpPr>
        <p:spPr>
          <a:xfrm>
            <a:off x="1565031" y="4352192"/>
            <a:ext cx="8836270" cy="2391508"/>
          </a:xfrm>
        </p:spPr>
        <p:txBody>
          <a:bodyPr>
            <a:normAutofit lnSpcReduction="10000"/>
          </a:bodyPr>
          <a:lstStyle/>
          <a:p>
            <a:r>
              <a:rPr lang="ru-RU" sz="3600" dirty="0">
                <a:solidFill>
                  <a:schemeClr val="bg1"/>
                </a:solidFill>
                <a:latin typeface="Monotype Corsiva" pitchFamily="66" charset="0"/>
              </a:rPr>
              <a:t>Мое образование :</a:t>
            </a:r>
            <a:br>
              <a:rPr lang="ru-RU" sz="3600" dirty="0">
                <a:solidFill>
                  <a:schemeClr val="bg1"/>
                </a:solidFill>
                <a:latin typeface="Monotype Corsiva" pitchFamily="66" charset="0"/>
              </a:rPr>
            </a:br>
            <a:r>
              <a:rPr lang="ru-RU" b="1" dirty="0" smtClean="0">
                <a:solidFill>
                  <a:schemeClr val="bg1"/>
                </a:solidFill>
                <a:latin typeface="Monotype Corsiva" pitchFamily="66" charset="0"/>
              </a:rPr>
              <a:t>Среднее специальное </a:t>
            </a:r>
            <a:r>
              <a:rPr lang="ru-RU" b="1" dirty="0">
                <a:solidFill>
                  <a:schemeClr val="bg1"/>
                </a:solidFill>
                <a:latin typeface="Monotype Corsiva" pitchFamily="66" charset="0"/>
              </a:rPr>
              <a:t>педагогическое</a:t>
            </a:r>
            <a:br>
              <a:rPr lang="ru-RU" b="1" dirty="0">
                <a:solidFill>
                  <a:schemeClr val="bg1"/>
                </a:solidFill>
                <a:latin typeface="Monotype Corsiva" pitchFamily="66" charset="0"/>
              </a:rPr>
            </a:br>
            <a:r>
              <a:rPr lang="ru-RU" b="1" dirty="0">
                <a:solidFill>
                  <a:schemeClr val="bg1"/>
                </a:solidFill>
                <a:latin typeface="Monotype Corsiva" pitchFamily="66" charset="0"/>
              </a:rPr>
              <a:t>в 2019 году прошла курсы повышения квалификации по теме: </a:t>
            </a:r>
            <a:br>
              <a:rPr lang="ru-RU" b="1" dirty="0">
                <a:solidFill>
                  <a:schemeClr val="bg1"/>
                </a:solidFill>
                <a:latin typeface="Monotype Corsiva" pitchFamily="66" charset="0"/>
              </a:rPr>
            </a:br>
            <a:r>
              <a:rPr lang="ru-RU" b="1" dirty="0">
                <a:solidFill>
                  <a:schemeClr val="bg1"/>
                </a:solidFill>
                <a:latin typeface="Monotype Corsiva" pitchFamily="66" charset="0"/>
              </a:rPr>
              <a:t>«Современные подходы к организации образования дошкольников в новых условиях»</a:t>
            </a:r>
            <a:br>
              <a:rPr lang="ru-RU" b="1" dirty="0">
                <a:solidFill>
                  <a:schemeClr val="bg1"/>
                </a:solidFill>
                <a:latin typeface="Monotype Corsiva" pitchFamily="66" charset="0"/>
              </a:rPr>
            </a:br>
            <a:r>
              <a:rPr lang="ru-RU" b="1" dirty="0">
                <a:solidFill>
                  <a:schemeClr val="bg1"/>
                </a:solidFill>
                <a:latin typeface="Monotype Corsiva" pitchFamily="66" charset="0"/>
              </a:rPr>
              <a:t>Прошла в 2019 году профессиональную переподготовку</a:t>
            </a:r>
            <a:br>
              <a:rPr lang="ru-RU" b="1" dirty="0">
                <a:solidFill>
                  <a:schemeClr val="bg1"/>
                </a:solidFill>
                <a:latin typeface="Monotype Corsiva" pitchFamily="66" charset="0"/>
              </a:rPr>
            </a:br>
            <a:r>
              <a:rPr lang="ru-RU" b="1" dirty="0">
                <a:solidFill>
                  <a:schemeClr val="bg1"/>
                </a:solidFill>
                <a:latin typeface="Monotype Corsiva" pitchFamily="66" charset="0"/>
              </a:rPr>
              <a:t>«Педагогика и методика дошкольного образования»</a:t>
            </a:r>
            <a:endParaRPr lang="ru-RU" b="1" dirty="0">
              <a:solidFill>
                <a:schemeClr val="bg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023" y="333520"/>
            <a:ext cx="2857500" cy="3244949"/>
          </a:xfrm>
          <a:prstGeom prst="rect">
            <a:avLst/>
          </a:prstGeom>
        </p:spPr>
      </p:pic>
    </p:spTree>
    <p:extLst>
      <p:ext uri="{BB962C8B-B14F-4D97-AF65-F5344CB8AC3E}">
        <p14:creationId xmlns:p14="http://schemas.microsoft.com/office/powerpoint/2010/main" val="3123358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6427176" y="290146"/>
            <a:ext cx="5178670" cy="3311892"/>
          </a:xfrm>
        </p:spPr>
        <p:txBody>
          <a:bodyPr>
            <a:normAutofit fontScale="90000"/>
          </a:bodyPr>
          <a:lstStyle/>
          <a:p>
            <a:r>
              <a:rPr lang="ru-RU" sz="8000" dirty="0" smtClean="0">
                <a:solidFill>
                  <a:schemeClr val="bg1"/>
                </a:solidFill>
                <a:latin typeface="Monotype Corsiva" panose="03010101010201010101" pitchFamily="66" charset="0"/>
              </a:rPr>
              <a:t>Моё педагогическое кредо</a:t>
            </a:r>
            <a:endParaRPr lang="ru-RU" sz="8000" dirty="0">
              <a:solidFill>
                <a:schemeClr val="bg1"/>
              </a:solidFill>
              <a:latin typeface="Monotype Corsiva" panose="03010101010201010101" pitchFamily="66" charset="0"/>
            </a:endParaRPr>
          </a:p>
        </p:txBody>
      </p:sp>
      <p:sp>
        <p:nvSpPr>
          <p:cNvPr id="3" name="Подзаголовок 2"/>
          <p:cNvSpPr>
            <a:spLocks noGrp="1"/>
          </p:cNvSpPr>
          <p:nvPr>
            <p:ph type="subTitle" idx="1"/>
          </p:nvPr>
        </p:nvSpPr>
        <p:spPr>
          <a:xfrm>
            <a:off x="1266092" y="4211516"/>
            <a:ext cx="9401908" cy="1178169"/>
          </a:xfrm>
        </p:spPr>
        <p:txBody>
          <a:bodyPr>
            <a:normAutofit/>
          </a:bodyPr>
          <a:lstStyle/>
          <a:p>
            <a:r>
              <a:rPr lang="ru-RU" sz="3200" b="1" dirty="0">
                <a:solidFill>
                  <a:schemeClr val="bg1"/>
                </a:solidFill>
                <a:latin typeface="Monotype Corsiva" panose="03010101010201010101" pitchFamily="66" charset="0"/>
              </a:rPr>
              <a:t>Пускай мне не суждено совершить подвиги, но я горжусь тем, что люди мне доверили самое дорогое – своих детей!</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50" y="729763"/>
            <a:ext cx="5504112" cy="2936629"/>
          </a:xfrm>
          <a:prstGeom prst="rect">
            <a:avLst/>
          </a:prstGeom>
        </p:spPr>
      </p:pic>
    </p:spTree>
    <p:extLst>
      <p:ext uri="{BB962C8B-B14F-4D97-AF65-F5344CB8AC3E}">
        <p14:creationId xmlns:p14="http://schemas.microsoft.com/office/powerpoint/2010/main" val="7313227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одзаголовок 2"/>
          <p:cNvSpPr>
            <a:spLocks noGrp="1"/>
          </p:cNvSpPr>
          <p:nvPr>
            <p:ph type="subTitle" idx="1"/>
          </p:nvPr>
        </p:nvSpPr>
        <p:spPr>
          <a:xfrm>
            <a:off x="3433534" y="435006"/>
            <a:ext cx="8392121" cy="2317071"/>
          </a:xfrm>
        </p:spPr>
        <p:txBody>
          <a:bodyPr>
            <a:noAutofit/>
          </a:bodyPr>
          <a:lstStyle/>
          <a:p>
            <a:r>
              <a:rPr lang="ru-RU" sz="3600" b="1" dirty="0">
                <a:solidFill>
                  <a:schemeClr val="bg1"/>
                </a:solidFill>
                <a:latin typeface="Monotype Corsiva" panose="03010101010201010101" pitchFamily="66" charset="0"/>
              </a:rPr>
              <a:t>Для меня великое счастье – быть воспитателем, жить и творить вместе с детьми, наполнять мир вокруг себя радостью, исходящей от детей!</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4" y="92714"/>
            <a:ext cx="2847770" cy="2954215"/>
          </a:xfrm>
          <a:prstGeom prst="roundRect">
            <a:avLst>
              <a:gd name="adj" fmla="val 8594"/>
            </a:avLst>
          </a:prstGeom>
          <a:solidFill>
            <a:srgbClr val="FFFFFF">
              <a:shade val="85000"/>
            </a:srgbClr>
          </a:solidFill>
          <a:ln>
            <a:noFill/>
          </a:ln>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676" y="3429000"/>
            <a:ext cx="4733058" cy="2887486"/>
          </a:xfrm>
          <a:prstGeom prst="roundRect">
            <a:avLst>
              <a:gd name="adj" fmla="val 8594"/>
            </a:avLst>
          </a:prstGeom>
          <a:solidFill>
            <a:srgbClr val="FFFFFF">
              <a:shade val="85000"/>
            </a:srgbClr>
          </a:solidFill>
          <a:ln>
            <a:noFill/>
          </a:ln>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22" y="3436449"/>
            <a:ext cx="4797669" cy="288748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3753089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Заголовок 1"/>
          <p:cNvSpPr>
            <a:spLocks noGrp="1"/>
          </p:cNvSpPr>
          <p:nvPr>
            <p:ph type="ctrTitle"/>
          </p:nvPr>
        </p:nvSpPr>
        <p:spPr>
          <a:xfrm>
            <a:off x="1524000" y="1"/>
            <a:ext cx="8877300" cy="914400"/>
          </a:xfrm>
        </p:spPr>
        <p:txBody>
          <a:bodyPr>
            <a:noAutofit/>
          </a:bodyPr>
          <a:lstStyle/>
          <a:p>
            <a:r>
              <a:rPr lang="ru-RU" dirty="0" smtClean="0">
                <a:solidFill>
                  <a:schemeClr val="bg1"/>
                </a:solidFill>
                <a:latin typeface="Monotype Corsiva" panose="03010101010201010101" pitchFamily="66" charset="0"/>
              </a:rPr>
              <a:t>Мой опыт работы</a:t>
            </a:r>
            <a:endParaRPr lang="ru-RU" dirty="0">
              <a:solidFill>
                <a:schemeClr val="bg1"/>
              </a:solidFill>
              <a:latin typeface="Monotype Corsiva" panose="03010101010201010101" pitchFamily="66" charset="0"/>
            </a:endParaRPr>
          </a:p>
        </p:txBody>
      </p:sp>
      <p:sp>
        <p:nvSpPr>
          <p:cNvPr id="3" name="Подзаголовок 2"/>
          <p:cNvSpPr>
            <a:spLocks noGrp="1"/>
          </p:cNvSpPr>
          <p:nvPr>
            <p:ph type="subTitle" idx="1"/>
          </p:nvPr>
        </p:nvSpPr>
        <p:spPr>
          <a:xfrm>
            <a:off x="483577" y="914401"/>
            <a:ext cx="11227777" cy="5398475"/>
          </a:xfrm>
        </p:spPr>
        <p:txBody>
          <a:bodyPr>
            <a:normAutofit/>
          </a:bodyPr>
          <a:lstStyle/>
          <a:p>
            <a:r>
              <a:rPr lang="ru-RU" b="1" dirty="0" smtClean="0">
                <a:solidFill>
                  <a:schemeClr val="bg1"/>
                </a:solidFill>
                <a:latin typeface="Monotype Corsiva" panose="03010101010201010101" pitchFamily="66" charset="0"/>
              </a:rPr>
              <a:t>«Духовно – нравственное воспитание дошкольников </a:t>
            </a:r>
            <a:r>
              <a:rPr lang="ru-RU" b="1" dirty="0">
                <a:solidFill>
                  <a:schemeClr val="bg1"/>
                </a:solidFill>
                <a:latin typeface="Monotype Corsiva" panose="03010101010201010101" pitchFamily="66" charset="0"/>
              </a:rPr>
              <a:t>посредством </a:t>
            </a:r>
            <a:r>
              <a:rPr lang="ru-RU" b="1" dirty="0" smtClean="0">
                <a:solidFill>
                  <a:schemeClr val="bg1"/>
                </a:solidFill>
                <a:latin typeface="Monotype Corsiva" panose="03010101010201010101" pitchFamily="66" charset="0"/>
              </a:rPr>
              <a:t>чтения </a:t>
            </a:r>
            <a:r>
              <a:rPr lang="ru-RU" b="1" dirty="0">
                <a:solidFill>
                  <a:schemeClr val="bg1"/>
                </a:solidFill>
                <a:latin typeface="Monotype Corsiva" panose="03010101010201010101" pitchFamily="66" charset="0"/>
              </a:rPr>
              <a:t>художественной литературы»</a:t>
            </a:r>
          </a:p>
          <a:p>
            <a:endParaRPr lang="ru-RU" dirty="0" smtClean="0">
              <a:solidFill>
                <a:schemeClr val="bg1"/>
              </a:solidFill>
              <a:latin typeface="Monotype Corsiva" panose="03010101010201010101" pitchFamily="66" charset="0"/>
            </a:endParaRPr>
          </a:p>
          <a:p>
            <a:pPr algn="r"/>
            <a:r>
              <a:rPr lang="ru-RU" b="1" dirty="0" smtClean="0">
                <a:solidFill>
                  <a:schemeClr val="bg1"/>
                </a:solidFill>
                <a:latin typeface="Monotype Corsiva" panose="03010101010201010101" pitchFamily="66" charset="0"/>
              </a:rPr>
              <a:t>«</a:t>
            </a:r>
            <a:r>
              <a:rPr lang="ru-RU" b="1" dirty="0">
                <a:solidFill>
                  <a:schemeClr val="bg1"/>
                </a:solidFill>
                <a:latin typeface="Monotype Corsiva" panose="03010101010201010101" pitchFamily="66" charset="0"/>
              </a:rPr>
              <a:t>Если с детства у ребенка не воспитана любовь к книге, если чтение не стало его духовной потребностью на всю жизнь,- в годы отрочества душа подростка будет пустой, на свет «божий» выползает как будто неизвестно откуда взявшееся плохое» </a:t>
            </a:r>
            <a:endParaRPr lang="ru-RU" b="1" dirty="0" smtClean="0">
              <a:solidFill>
                <a:schemeClr val="bg1"/>
              </a:solidFill>
              <a:latin typeface="Monotype Corsiva" panose="03010101010201010101" pitchFamily="66" charset="0"/>
            </a:endParaRPr>
          </a:p>
          <a:p>
            <a:pPr algn="r"/>
            <a:r>
              <a:rPr lang="ru-RU" b="1" dirty="0" smtClean="0">
                <a:solidFill>
                  <a:schemeClr val="bg1"/>
                </a:solidFill>
                <a:latin typeface="Monotype Corsiva" panose="03010101010201010101" pitchFamily="66" charset="0"/>
              </a:rPr>
              <a:t>В.А</a:t>
            </a:r>
            <a:r>
              <a:rPr lang="ru-RU" b="1" dirty="0">
                <a:solidFill>
                  <a:schemeClr val="bg1"/>
                </a:solidFill>
                <a:latin typeface="Monotype Corsiva" panose="03010101010201010101" pitchFamily="66" charset="0"/>
              </a:rPr>
              <a:t>. </a:t>
            </a:r>
            <a:r>
              <a:rPr lang="ru-RU" b="1" dirty="0" smtClean="0">
                <a:solidFill>
                  <a:schemeClr val="bg1"/>
                </a:solidFill>
                <a:latin typeface="Monotype Corsiva" panose="03010101010201010101" pitchFamily="66" charset="0"/>
              </a:rPr>
              <a:t>Сухомлинский </a:t>
            </a:r>
            <a:endParaRPr lang="ru-RU" b="1" dirty="0">
              <a:solidFill>
                <a:schemeClr val="bg1"/>
              </a:solidFill>
              <a:latin typeface="Monotype Corsiva" panose="03010101010201010101" pitchFamily="66" charset="0"/>
            </a:endParaRPr>
          </a:p>
        </p:txBody>
      </p:sp>
      <p:sp>
        <p:nvSpPr>
          <p:cNvPr id="4" name="Прямоугольник 3"/>
          <p:cNvSpPr/>
          <p:nvPr/>
        </p:nvSpPr>
        <p:spPr>
          <a:xfrm>
            <a:off x="124287" y="3942111"/>
            <a:ext cx="11798424" cy="2554545"/>
          </a:xfrm>
          <a:prstGeom prst="rect">
            <a:avLst/>
          </a:prstGeom>
        </p:spPr>
        <p:txBody>
          <a:bodyPr wrap="square">
            <a:spAutoFit/>
          </a:bodyPr>
          <a:lstStyle/>
          <a:p>
            <a:r>
              <a:rPr lang="ru-RU" sz="2000" b="1" dirty="0" smtClean="0">
                <a:solidFill>
                  <a:schemeClr val="bg1"/>
                </a:solidFill>
                <a:latin typeface="Monotype Corsiva" panose="03010101010201010101" pitchFamily="66" charset="0"/>
              </a:rPr>
              <a:t>Духовно - нравственное </a:t>
            </a:r>
            <a:r>
              <a:rPr lang="ru-RU" sz="2000" b="1" dirty="0">
                <a:solidFill>
                  <a:schemeClr val="bg1"/>
                </a:solidFill>
                <a:latin typeface="Monotype Corsiva" panose="03010101010201010101" pitchFamily="66" charset="0"/>
              </a:rPr>
              <a:t>воспитание – это формирование ценностного отношения к жизни, обеспечивающего устойчивое, гармоническое развитие человека, включающее в себя воспитание чувства долга, справедливости, ответственности и других качеств, способных придать высокий смысл делам и мыслям человека. Образовательная программа дошкольной организации, как и рекомендовано ФГОС, соответствует принципу развивающего образования, целью которого является развитие ребенка, а также сочетает принципы научной обоснованности и практической применимости. Поэтому духовно - нравственное воспитание одна из актуальных и сложнейших проблем, которая должна решаться сегодня всеми, кто имеет отношение к детям. То, что мы заложим в душу ребенка сейчас, проявиться позднее, станет его и нашей </a:t>
            </a:r>
            <a:r>
              <a:rPr lang="ru-RU" sz="2000" b="1" dirty="0" smtClean="0">
                <a:solidFill>
                  <a:schemeClr val="bg1"/>
                </a:solidFill>
                <a:latin typeface="Monotype Corsiva" panose="03010101010201010101" pitchFamily="66" charset="0"/>
              </a:rPr>
              <a:t>жизнью.</a:t>
            </a:r>
            <a:endParaRPr lang="ru-RU" sz="2000" b="1"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5454839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38893" cy="6884377"/>
          </a:xfrm>
          <a:prstGeom prst="rect">
            <a:avLst/>
          </a:prstGeom>
        </p:spPr>
      </p:pic>
      <p:sp>
        <p:nvSpPr>
          <p:cNvPr id="3" name="Подзаголовок 2"/>
          <p:cNvSpPr>
            <a:spLocks noGrp="1"/>
          </p:cNvSpPr>
          <p:nvPr>
            <p:ph type="subTitle" idx="1"/>
          </p:nvPr>
        </p:nvSpPr>
        <p:spPr>
          <a:xfrm>
            <a:off x="0" y="0"/>
            <a:ext cx="12238893" cy="6858000"/>
          </a:xfrm>
        </p:spPr>
        <p:txBody>
          <a:bodyPr>
            <a:normAutofit/>
          </a:bodyPr>
          <a:lstStyle/>
          <a:p>
            <a:r>
              <a:rPr lang="ru-RU" sz="3600" b="1" dirty="0" smtClean="0">
                <a:solidFill>
                  <a:schemeClr val="bg1"/>
                </a:solidFill>
                <a:latin typeface="Monotype Corsiva" panose="03010101010201010101" pitchFamily="66" charset="0"/>
              </a:rPr>
              <a:t>Актуальность </a:t>
            </a:r>
            <a:endParaRPr lang="ru-RU" sz="3600" b="1" dirty="0">
              <a:solidFill>
                <a:schemeClr val="bg1"/>
              </a:solidFill>
              <a:latin typeface="Monotype Corsiva" panose="03010101010201010101" pitchFamily="66" charset="0"/>
            </a:endParaRPr>
          </a:p>
          <a:p>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В </a:t>
            </a:r>
            <a:r>
              <a:rPr lang="ru-RU" sz="2000" dirty="0">
                <a:solidFill>
                  <a:schemeClr val="bg1"/>
                </a:solidFill>
                <a:latin typeface="Monotype Corsiva" panose="03010101010201010101" pitchFamily="66" charset="0"/>
              </a:rPr>
              <a:t>настоящее время мы все чаще наблюдаем примеры детской жестокости, агрессивности по отношению друг к другу, по отношению к близким людям. Под влиянием далеко не нравственных мультфильмов у детей искажены представления о духовных и нравственных качествах: о доброте, милосердии, справедливости. С рождения ребенок нацелен на идеал, поэтому уже с самого младшего возраста необходимо показать нравственную и духовную суть каждого поступка. Такие нравственные категории, как добро и зло, хорошо и плохо, целесообразно формировать как своим примером, а также с помощью чтения художественной литературы</a:t>
            </a:r>
            <a:r>
              <a:rPr lang="ru-RU" sz="2000" dirty="0" smtClean="0">
                <a:solidFill>
                  <a:schemeClr val="bg1"/>
                </a:solidFill>
                <a:latin typeface="Monotype Corsiva" panose="03010101010201010101" pitchFamily="66" charset="0"/>
              </a:rPr>
              <a:t>.</a:t>
            </a:r>
          </a:p>
          <a:p>
            <a:r>
              <a:rPr lang="ru-RU" sz="2000" b="1" dirty="0">
                <a:solidFill>
                  <a:schemeClr val="bg1"/>
                </a:solidFill>
                <a:latin typeface="Monotype Corsiva" panose="03010101010201010101" pitchFamily="66" charset="0"/>
              </a:rPr>
              <a:t>Цель: </a:t>
            </a:r>
            <a:r>
              <a:rPr lang="ru-RU" sz="2000" dirty="0">
                <a:solidFill>
                  <a:schemeClr val="bg1"/>
                </a:solidFill>
                <a:latin typeface="Monotype Corsiva" panose="03010101010201010101" pitchFamily="66" charset="0"/>
              </a:rPr>
              <a:t>Развивать и воспитывать в душе каждого ребенка духовное начало. </a:t>
            </a:r>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Формировать </a:t>
            </a:r>
            <a:r>
              <a:rPr lang="ru-RU" sz="2000" dirty="0">
                <a:solidFill>
                  <a:schemeClr val="bg1"/>
                </a:solidFill>
                <a:latin typeface="Monotype Corsiva" panose="03010101010201010101" pitchFamily="66" charset="0"/>
              </a:rPr>
              <a:t>духовно-нравственные представления и воспитание нравственных качеств личности (милосердие, сострадание, уважение и послушание). </a:t>
            </a:r>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Формирование </a:t>
            </a:r>
            <a:r>
              <a:rPr lang="ru-RU" sz="2000" dirty="0">
                <a:solidFill>
                  <a:schemeClr val="bg1"/>
                </a:solidFill>
                <a:latin typeface="Monotype Corsiva" panose="03010101010201010101" pitchFamily="66" charset="0"/>
              </a:rPr>
              <a:t>привычки советоваться со своею совестью в разных жизненных ситуациях</a:t>
            </a:r>
            <a:r>
              <a:rPr lang="ru-RU" sz="2000" dirty="0" smtClean="0">
                <a:solidFill>
                  <a:schemeClr val="bg1"/>
                </a:solidFill>
                <a:latin typeface="Monotype Corsiva" panose="03010101010201010101" pitchFamily="66" charset="0"/>
              </a:rPr>
              <a:t>.</a:t>
            </a:r>
          </a:p>
          <a:p>
            <a:r>
              <a:rPr lang="ru-RU" sz="2000" b="1" dirty="0">
                <a:solidFill>
                  <a:schemeClr val="bg1"/>
                </a:solidFill>
                <a:latin typeface="Monotype Corsiva" panose="03010101010201010101" pitchFamily="66" charset="0"/>
              </a:rPr>
              <a:t>Для достижения цели я определила, следующие задачи: </a:t>
            </a:r>
            <a:r>
              <a:rPr lang="ru-RU" sz="2000" dirty="0">
                <a:solidFill>
                  <a:schemeClr val="bg1"/>
                </a:solidFill>
                <a:latin typeface="Monotype Corsiva" panose="03010101010201010101" pitchFamily="66" charset="0"/>
              </a:rPr>
              <a:t>1. Помогать детям в освоении духовно- нравственных ценностей, формировать нравственные качества в процессе установления позитивных межличностных отношений. </a:t>
            </a:r>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2</a:t>
            </a:r>
            <a:r>
              <a:rPr lang="ru-RU" sz="2000" dirty="0">
                <a:solidFill>
                  <a:schemeClr val="bg1"/>
                </a:solidFill>
                <a:latin typeface="Monotype Corsiva" panose="03010101010201010101" pitchFamily="66" charset="0"/>
              </a:rPr>
              <a:t>. Развивать способность детей отличать добро и зло, хорошее от плохого, умение делать правильный выбор. </a:t>
            </a:r>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3</a:t>
            </a:r>
            <a:r>
              <a:rPr lang="ru-RU" sz="2000" dirty="0">
                <a:solidFill>
                  <a:schemeClr val="bg1"/>
                </a:solidFill>
                <a:latin typeface="Monotype Corsiva" panose="03010101010201010101" pitchFamily="66" charset="0"/>
              </a:rPr>
              <a:t>. Способствовать воспитанию послушания родителям на основе любви и уважения к близким людям. </a:t>
            </a:r>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4</a:t>
            </a:r>
            <a:r>
              <a:rPr lang="ru-RU" sz="2000" dirty="0">
                <a:solidFill>
                  <a:schemeClr val="bg1"/>
                </a:solidFill>
                <a:latin typeface="Monotype Corsiva" panose="03010101010201010101" pitchFamily="66" charset="0"/>
              </a:rPr>
              <a:t>. Содействовать развитию эстетического вкуса, умение видеть, ценить и беречь красоту. </a:t>
            </a:r>
            <a:endParaRPr lang="ru-RU" sz="2000" dirty="0" smtClean="0">
              <a:solidFill>
                <a:schemeClr val="bg1"/>
              </a:solidFill>
              <a:latin typeface="Monotype Corsiva" panose="03010101010201010101" pitchFamily="66" charset="0"/>
            </a:endParaRPr>
          </a:p>
          <a:p>
            <a:r>
              <a:rPr lang="ru-RU" sz="2000" dirty="0" smtClean="0">
                <a:solidFill>
                  <a:schemeClr val="bg1"/>
                </a:solidFill>
                <a:latin typeface="Monotype Corsiva" panose="03010101010201010101" pitchFamily="66" charset="0"/>
              </a:rPr>
              <a:t>5</a:t>
            </a:r>
            <a:r>
              <a:rPr lang="ru-RU" sz="2000" dirty="0">
                <a:solidFill>
                  <a:schemeClr val="bg1"/>
                </a:solidFill>
                <a:latin typeface="Monotype Corsiva" panose="03010101010201010101" pitchFamily="66" charset="0"/>
              </a:rPr>
              <a:t>. Развивать умение думать, сравнивать, анализировать поступки литературных героев, учить давать оценку своему поведению</a:t>
            </a:r>
            <a:endParaRPr lang="ru-RU" sz="2000" dirty="0" smtClean="0">
              <a:solidFill>
                <a:schemeClr val="bg1"/>
              </a:solidFill>
              <a:latin typeface="Monotype Corsiva" panose="03010101010201010101" pitchFamily="66" charset="0"/>
            </a:endParaRPr>
          </a:p>
          <a:p>
            <a:endParaRPr lang="ru-RU" dirty="0"/>
          </a:p>
        </p:txBody>
      </p:sp>
    </p:spTree>
    <p:extLst>
      <p:ext uri="{BB962C8B-B14F-4D97-AF65-F5344CB8AC3E}">
        <p14:creationId xmlns:p14="http://schemas.microsoft.com/office/powerpoint/2010/main" val="36387768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anim calcmode="lin" valueType="num">
                                      <p:cBhvr>
                                        <p:cTn id="2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5" end="5"/>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anim calcmode="lin" valueType="num">
                                      <p:cBhvr>
                                        <p:cTn id="3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6" end="6"/>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anim calcmode="lin" valueType="num">
                                      <p:cBhvr>
                                        <p:cTn id="3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7" end="7"/>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anim calcmode="lin" valueType="num">
                                      <p:cBhvr>
                                        <p:cTn id="43"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8" end="8"/>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anim calcmode="lin" valueType="num">
                                      <p:cBhvr>
                                        <p:cTn id="48"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9" end="9"/>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anim calcmode="lin" valueType="num">
                                      <p:cBhvr>
                                        <p:cTn id="53"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
            <a:ext cx="12205707" cy="7827853"/>
          </a:xfrm>
          <a:prstGeom prst="rect">
            <a:avLst/>
          </a:prstGeom>
        </p:spPr>
      </p:pic>
      <p:sp>
        <p:nvSpPr>
          <p:cNvPr id="7" name="Заголовок 6"/>
          <p:cNvSpPr>
            <a:spLocks noGrp="1"/>
          </p:cNvSpPr>
          <p:nvPr>
            <p:ph type="ctrTitle"/>
          </p:nvPr>
        </p:nvSpPr>
        <p:spPr>
          <a:xfrm>
            <a:off x="1524000" y="-762000"/>
            <a:ext cx="9144000" cy="376518"/>
          </a:xfrm>
        </p:spPr>
        <p:txBody>
          <a:bodyPr>
            <a:normAutofit fontScale="90000"/>
          </a:bodyPr>
          <a:lstStyle/>
          <a:p>
            <a:endParaRPr lang="ru-RU" dirty="0"/>
          </a:p>
        </p:txBody>
      </p:sp>
      <p:sp>
        <p:nvSpPr>
          <p:cNvPr id="3" name="Подзаголовок 2"/>
          <p:cNvSpPr>
            <a:spLocks noGrp="1"/>
          </p:cNvSpPr>
          <p:nvPr>
            <p:ph type="subTitle" idx="1"/>
          </p:nvPr>
        </p:nvSpPr>
        <p:spPr>
          <a:xfrm>
            <a:off x="6526307" y="149469"/>
            <a:ext cx="5413648" cy="6497516"/>
          </a:xfrm>
        </p:spPr>
        <p:txBody>
          <a:bodyPr>
            <a:normAutofit fontScale="92500" lnSpcReduction="10000"/>
          </a:bodyPr>
          <a:lstStyle/>
          <a:p>
            <a:r>
              <a:rPr lang="ru-RU" b="1" dirty="0" smtClean="0">
                <a:solidFill>
                  <a:schemeClr val="bg1"/>
                </a:solidFill>
                <a:latin typeface="Monotype Corsiva" panose="03010101010201010101" pitchFamily="66" charset="0"/>
              </a:rPr>
              <a:t>Методы по ознакомлению дошкольников с текстом. </a:t>
            </a:r>
          </a:p>
          <a:p>
            <a:r>
              <a:rPr lang="ru-RU" dirty="0" smtClean="0">
                <a:solidFill>
                  <a:schemeClr val="bg1"/>
                </a:solidFill>
                <a:latin typeface="Monotype Corsiva" panose="03010101010201010101" pitchFamily="66" charset="0"/>
              </a:rPr>
              <a:t>Самый распространенный метод ознакомления с текстом – чтение воспитателя, т. е. дословная передача текста. Текст, который невелики по объему, я рассказываю детям наизусть, потому что при этом достигается наилучший контакт с детьми. Большую же часть произведений читаю по книге. Бережное обращение с книгой в момент чтения является примером для детей. </a:t>
            </a:r>
          </a:p>
          <a:p>
            <a:r>
              <a:rPr lang="ru-RU" dirty="0" smtClean="0">
                <a:solidFill>
                  <a:schemeClr val="bg1"/>
                </a:solidFill>
                <a:latin typeface="Monotype Corsiva" panose="03010101010201010101" pitchFamily="66" charset="0"/>
              </a:rPr>
              <a:t>Следующий метод – рассказывание, т. е. более свободная передача текста. При рассказывании допускаются сокращение текста, перестановка слов, включение пояснений и так далее. Главное в передаче рассказчика – выразительно рассказывать, чтобы дети заслушивались. Для закрепления знаний полезны такие методы, как дидактические игры на материале знакомых сказок, литературные викторины. Примерами дидактических игр могут служить игры “Отгадай мою сказку”, “Один начинает – другой продолжает”, (описание героев).</a:t>
            </a:r>
            <a:endParaRPr lang="ru-RU" dirty="0">
              <a:solidFill>
                <a:schemeClr val="bg1"/>
              </a:solidFill>
              <a:latin typeface="Monotype Corsiva" panose="03010101010201010101" pitchFamily="66"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772" y="36446"/>
            <a:ext cx="2796697" cy="3370286"/>
          </a:xfrm>
          <a:prstGeom prst="roundRect">
            <a:avLst>
              <a:gd name="adj" fmla="val 8594"/>
            </a:avLst>
          </a:prstGeom>
          <a:solidFill>
            <a:srgbClr val="FFFFFF">
              <a:shade val="85000"/>
            </a:srgbClr>
          </a:solidFill>
          <a:ln>
            <a:noFill/>
          </a:ln>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3599233"/>
            <a:ext cx="5155221" cy="272756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8801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164"/>
            <a:ext cx="12232902" cy="6991164"/>
          </a:xfrm>
          <a:prstGeom prst="rect">
            <a:avLst/>
          </a:prstGeom>
        </p:spPr>
      </p:pic>
      <p:sp>
        <p:nvSpPr>
          <p:cNvPr id="7" name="Заголовок 6"/>
          <p:cNvSpPr>
            <a:spLocks noGrp="1"/>
          </p:cNvSpPr>
          <p:nvPr>
            <p:ph type="ctrTitle"/>
          </p:nvPr>
        </p:nvSpPr>
        <p:spPr>
          <a:xfrm>
            <a:off x="612559" y="-426128"/>
            <a:ext cx="11203619" cy="1296140"/>
          </a:xfrm>
        </p:spPr>
        <p:txBody>
          <a:bodyPr>
            <a:normAutofit/>
          </a:bodyPr>
          <a:lstStyle/>
          <a:p>
            <a:r>
              <a:rPr lang="ru-RU" sz="3600" dirty="0" smtClean="0">
                <a:solidFill>
                  <a:schemeClr val="bg1"/>
                </a:solidFill>
                <a:latin typeface="Monotype Corsiva" panose="03010101010201010101" pitchFamily="66" charset="0"/>
              </a:rPr>
              <a:t>Приемы формирования восприятия текста</a:t>
            </a:r>
            <a:r>
              <a:rPr lang="ru-RU" sz="2000" dirty="0">
                <a:solidFill>
                  <a:schemeClr val="bg1"/>
                </a:solidFill>
                <a:latin typeface="Monotype Corsiva" panose="03010101010201010101" pitchFamily="66" charset="0"/>
              </a:rPr>
              <a:t/>
            </a:r>
            <a:br>
              <a:rPr lang="ru-RU" sz="2000" dirty="0">
                <a:solidFill>
                  <a:schemeClr val="bg1"/>
                </a:solidFill>
                <a:latin typeface="Monotype Corsiva" panose="03010101010201010101" pitchFamily="66" charset="0"/>
              </a:rPr>
            </a:br>
            <a:endParaRPr lang="ru-RU" sz="2000" dirty="0">
              <a:solidFill>
                <a:schemeClr val="bg1"/>
              </a:solidFill>
              <a:latin typeface="Monotype Corsiva" panose="03010101010201010101" pitchFamily="66" charset="0"/>
            </a:endParaRPr>
          </a:p>
        </p:txBody>
      </p:sp>
      <p:sp>
        <p:nvSpPr>
          <p:cNvPr id="3" name="Подзаголовок 2"/>
          <p:cNvSpPr>
            <a:spLocks noGrp="1"/>
          </p:cNvSpPr>
          <p:nvPr>
            <p:ph type="subTitle" idx="1"/>
          </p:nvPr>
        </p:nvSpPr>
        <p:spPr>
          <a:xfrm flipH="1">
            <a:off x="337350" y="630315"/>
            <a:ext cx="11478827" cy="6227685"/>
          </a:xfrm>
        </p:spPr>
        <p:txBody>
          <a:bodyPr>
            <a:normAutofit lnSpcReduction="10000"/>
          </a:bodyPr>
          <a:lstStyle/>
          <a:p>
            <a:r>
              <a:rPr lang="ru-RU" sz="1800" b="1" dirty="0">
                <a:solidFill>
                  <a:schemeClr val="bg1"/>
                </a:solidFill>
                <a:latin typeface="Monotype Corsiva" panose="03010101010201010101" pitchFamily="66" charset="0"/>
              </a:rPr>
              <a:t>Выразительность чтения. </a:t>
            </a:r>
            <a:r>
              <a:rPr lang="ru-RU" sz="1800" dirty="0">
                <a:solidFill>
                  <a:schemeClr val="bg1"/>
                </a:solidFill>
                <a:latin typeface="Monotype Corsiva" panose="03010101010201010101" pitchFamily="66" charset="0"/>
              </a:rPr>
              <a:t>Главное выразительно прочитать, чтобы дети заслушивались. Выразительность достигается разнообразием интонаций, мимикой, иногда жестом, намеком на движение. Все эти приемы направлены на то, чтобы дети представили себе живой образ. Следующий прием – повторность чтения. Небольшую сказку, которая вызвала интерес детей, целесообразно повторить. Из большой сказки повторно можно зачитать отрывки, наиболее значимые и яркие. Повторное чтение и рассказывание возможно сочетать с рисованием и лепкой. Художественное слово помогает ребенку создавать зрительные образы, которые потом воссоздают </a:t>
            </a:r>
            <a:r>
              <a:rPr lang="ru-RU" sz="1800" dirty="0" smtClean="0">
                <a:solidFill>
                  <a:schemeClr val="bg1"/>
                </a:solidFill>
                <a:latin typeface="Monotype Corsiva" panose="03010101010201010101" pitchFamily="66" charset="0"/>
              </a:rPr>
              <a:t>дети.</a:t>
            </a:r>
          </a:p>
          <a:p>
            <a:r>
              <a:rPr lang="ru-RU" sz="1800" dirty="0" smtClean="0">
                <a:solidFill>
                  <a:schemeClr val="bg1"/>
                </a:solidFill>
                <a:latin typeface="Monotype Corsiva" panose="03010101010201010101" pitchFamily="66" charset="0"/>
              </a:rPr>
              <a:t>Один </a:t>
            </a:r>
            <a:r>
              <a:rPr lang="ru-RU" sz="1800" dirty="0">
                <a:solidFill>
                  <a:schemeClr val="bg1"/>
                </a:solidFill>
                <a:latin typeface="Monotype Corsiva" panose="03010101010201010101" pitchFamily="66" charset="0"/>
              </a:rPr>
              <a:t>из приемов, способствующих лучшему усвоению текста, – </a:t>
            </a:r>
            <a:r>
              <a:rPr lang="ru-RU" sz="1800" b="1" dirty="0">
                <a:solidFill>
                  <a:schemeClr val="bg1"/>
                </a:solidFill>
                <a:latin typeface="Monotype Corsiva" panose="03010101010201010101" pitchFamily="66" charset="0"/>
              </a:rPr>
              <a:t>выборочное чтение </a:t>
            </a:r>
            <a:r>
              <a:rPr lang="ru-RU" sz="1800" dirty="0">
                <a:solidFill>
                  <a:schemeClr val="bg1"/>
                </a:solidFill>
                <a:latin typeface="Monotype Corsiva" panose="03010101010201010101" pitchFamily="66" charset="0"/>
              </a:rPr>
              <a:t>(отрывков, песенок, концовок) .Можно задать ряд вопросов (Из какой сказки этот отрывок? Из рассказа или сказки этот отрывок? Чем закончилась эта сказка? Если после первого чтения сказка уже понята детьми, воспитатель может использовать ряд дополнительных приемов, которые усилят эмоциональное воздействие – показ игрушки, иллюстрации, картинки, элементы </a:t>
            </a:r>
            <a:r>
              <a:rPr lang="ru-RU" sz="1800" dirty="0" err="1">
                <a:solidFill>
                  <a:schemeClr val="bg1"/>
                </a:solidFill>
                <a:latin typeface="Monotype Corsiva" panose="03010101010201010101" pitchFamily="66" charset="0"/>
              </a:rPr>
              <a:t>инсценирования</a:t>
            </a:r>
            <a:r>
              <a:rPr lang="ru-RU" sz="1800" dirty="0">
                <a:solidFill>
                  <a:schemeClr val="bg1"/>
                </a:solidFill>
                <a:latin typeface="Monotype Corsiva" panose="03010101010201010101" pitchFamily="66" charset="0"/>
              </a:rPr>
              <a:t>, движения пальцами, руками. </a:t>
            </a:r>
            <a:endParaRPr lang="ru-RU" sz="1800" dirty="0" smtClean="0">
              <a:solidFill>
                <a:schemeClr val="bg1"/>
              </a:solidFill>
              <a:latin typeface="Monotype Corsiva" panose="03010101010201010101" pitchFamily="66" charset="0"/>
            </a:endParaRPr>
          </a:p>
          <a:p>
            <a:r>
              <a:rPr lang="ru-RU" sz="1800" b="1" dirty="0">
                <a:solidFill>
                  <a:schemeClr val="bg1"/>
                </a:solidFill>
                <a:latin typeface="Monotype Corsiva" panose="03010101010201010101" pitchFamily="66" charset="0"/>
              </a:rPr>
              <a:t>Драматизация</a:t>
            </a:r>
            <a:r>
              <a:rPr lang="ru-RU" sz="1800" dirty="0">
                <a:solidFill>
                  <a:schemeClr val="bg1"/>
                </a:solidFill>
                <a:latin typeface="Monotype Corsiva" panose="03010101010201010101" pitchFamily="66" charset="0"/>
              </a:rPr>
              <a:t> является одной из форм активного восприятия </a:t>
            </a:r>
            <a:r>
              <a:rPr lang="ru-RU" sz="1800" dirty="0" smtClean="0">
                <a:solidFill>
                  <a:schemeClr val="bg1"/>
                </a:solidFill>
                <a:latin typeface="Monotype Corsiva" panose="03010101010201010101" pitchFamily="66" charset="0"/>
              </a:rPr>
              <a:t>текста. </a:t>
            </a:r>
            <a:r>
              <a:rPr lang="ru-RU" sz="1800" dirty="0">
                <a:solidFill>
                  <a:schemeClr val="bg1"/>
                </a:solidFill>
                <a:latin typeface="Monotype Corsiva" panose="03010101010201010101" pitchFamily="66" charset="0"/>
              </a:rPr>
              <a:t>В ней ребенок выполняет </a:t>
            </a:r>
            <a:r>
              <a:rPr lang="ru-RU" sz="1800" dirty="0" smtClean="0">
                <a:solidFill>
                  <a:schemeClr val="bg1"/>
                </a:solidFill>
                <a:latin typeface="Monotype Corsiva" panose="03010101010201010101" pitchFamily="66" charset="0"/>
              </a:rPr>
              <a:t>роль </a:t>
            </a:r>
            <a:r>
              <a:rPr lang="ru-RU" sz="1800" dirty="0">
                <a:solidFill>
                  <a:schemeClr val="bg1"/>
                </a:solidFill>
                <a:latin typeface="Monotype Corsiva" panose="03010101010201010101" pitchFamily="66" charset="0"/>
              </a:rPr>
              <a:t>персонажа. Привлечением детей к участию в драматизации. Драматизация способствует воспитанию таких черт характера, как смелость, уверенность в своих силах, самостоятельность, артистичность. Можно использовать словесные приемы. Зачастую детям бывают непонятны некоторые слова или выражения. В таких случаях надо давать им возможность понять новое слово, строить фразы путем осмысления ситуации. Как правило, не следует прерывать чтение объяснением отдельных слов и выражений, так как это нарушает восприятие произведения. Это можно сделать до чтения. </a:t>
            </a:r>
            <a:endParaRPr lang="ru-RU" sz="1800" dirty="0" smtClean="0">
              <a:solidFill>
                <a:schemeClr val="bg1"/>
              </a:solidFill>
              <a:latin typeface="Monotype Corsiva" panose="03010101010201010101" pitchFamily="66" charset="0"/>
            </a:endParaRPr>
          </a:p>
          <a:p>
            <a:r>
              <a:rPr lang="ru-RU" sz="1800" dirty="0" smtClean="0">
                <a:solidFill>
                  <a:schemeClr val="bg1"/>
                </a:solidFill>
                <a:latin typeface="Monotype Corsiva" panose="03010101010201010101" pitchFamily="66" charset="0"/>
              </a:rPr>
              <a:t>Широко </a:t>
            </a:r>
            <a:r>
              <a:rPr lang="ru-RU" sz="1800" dirty="0">
                <a:solidFill>
                  <a:schemeClr val="bg1"/>
                </a:solidFill>
                <a:latin typeface="Monotype Corsiva" panose="03010101010201010101" pitchFamily="66" charset="0"/>
              </a:rPr>
              <a:t>распространенным приемом, усиливающим воздействие текста и способствующим лучшему его пониманию, является </a:t>
            </a:r>
            <a:r>
              <a:rPr lang="ru-RU" sz="1800" b="1" dirty="0">
                <a:solidFill>
                  <a:schemeClr val="bg1"/>
                </a:solidFill>
                <a:latin typeface="Monotype Corsiva" panose="03010101010201010101" pitchFamily="66" charset="0"/>
              </a:rPr>
              <a:t>рассматривание иллюстраций в книге</a:t>
            </a:r>
            <a:r>
              <a:rPr lang="ru-RU" sz="1800" dirty="0">
                <a:solidFill>
                  <a:schemeClr val="bg1"/>
                </a:solidFill>
                <a:latin typeface="Monotype Corsiva" panose="03010101010201010101" pitchFamily="66" charset="0"/>
              </a:rPr>
              <a:t>. Иллюстрации показывают детям в той последовательности, в которой они размещены </a:t>
            </a:r>
            <a:r>
              <a:rPr lang="ru-RU" sz="1800" dirty="0" smtClean="0">
                <a:solidFill>
                  <a:schemeClr val="bg1"/>
                </a:solidFill>
                <a:latin typeface="Monotype Corsiva" panose="03010101010201010101" pitchFamily="66" charset="0"/>
              </a:rPr>
              <a:t>по тексту, </a:t>
            </a:r>
            <a:r>
              <a:rPr lang="ru-RU" sz="1800" dirty="0">
                <a:solidFill>
                  <a:schemeClr val="bg1"/>
                </a:solidFill>
                <a:latin typeface="Monotype Corsiva" panose="03010101010201010101" pitchFamily="66" charset="0"/>
              </a:rPr>
              <a:t>но после чтения. </a:t>
            </a:r>
            <a:endParaRPr lang="ru-RU" sz="1800" dirty="0" smtClean="0">
              <a:solidFill>
                <a:schemeClr val="bg1"/>
              </a:solidFill>
              <a:latin typeface="Monotype Corsiva" panose="03010101010201010101" pitchFamily="66" charset="0"/>
            </a:endParaRPr>
          </a:p>
          <a:p>
            <a:r>
              <a:rPr lang="ru-RU" sz="1800" dirty="0" smtClean="0">
                <a:solidFill>
                  <a:schemeClr val="bg1"/>
                </a:solidFill>
                <a:latin typeface="Monotype Corsiva" panose="03010101010201010101" pitchFamily="66" charset="0"/>
              </a:rPr>
              <a:t>Следующий </a:t>
            </a:r>
            <a:r>
              <a:rPr lang="ru-RU" sz="1800" dirty="0">
                <a:solidFill>
                  <a:schemeClr val="bg1"/>
                </a:solidFill>
                <a:latin typeface="Monotype Corsiva" panose="03010101010201010101" pitchFamily="66" charset="0"/>
              </a:rPr>
              <a:t>прием – </a:t>
            </a:r>
            <a:r>
              <a:rPr lang="ru-RU" sz="1800" b="1" dirty="0">
                <a:solidFill>
                  <a:schemeClr val="bg1"/>
                </a:solidFill>
                <a:latin typeface="Monotype Corsiva" panose="03010101010201010101" pitchFamily="66" charset="0"/>
              </a:rPr>
              <a:t>беседа по </a:t>
            </a:r>
            <a:r>
              <a:rPr lang="ru-RU" sz="1800" b="1" dirty="0" smtClean="0">
                <a:solidFill>
                  <a:schemeClr val="bg1"/>
                </a:solidFill>
                <a:latin typeface="Monotype Corsiva" panose="03010101010201010101" pitchFamily="66" charset="0"/>
              </a:rPr>
              <a:t>тексту</a:t>
            </a:r>
            <a:r>
              <a:rPr lang="ru-RU" sz="1800" dirty="0" smtClean="0">
                <a:solidFill>
                  <a:schemeClr val="bg1"/>
                </a:solidFill>
                <a:latin typeface="Monotype Corsiva" panose="03010101010201010101" pitchFamily="66" charset="0"/>
              </a:rPr>
              <a:t>. </a:t>
            </a:r>
            <a:r>
              <a:rPr lang="ru-RU" sz="1800" dirty="0">
                <a:solidFill>
                  <a:schemeClr val="bg1"/>
                </a:solidFill>
                <a:latin typeface="Monotype Corsiva" panose="03010101010201010101" pitchFamily="66" charset="0"/>
              </a:rPr>
              <a:t>Это комплексный прием, часто включающий в себя целый ряд простых приемов – словесных и наглядных. Различаются вводная (предварительная) беседа до чтения и краткая (заключительная) беседа после чтения. Во время заключительной беседы важно акцентировать внимание детей на моральных качествах героев, на мотивах их поступков. В беседах должны преобладать такие вопросы, ответ на которые требовал бы мотивации оценок.</a:t>
            </a:r>
          </a:p>
          <a:p>
            <a:endParaRPr lang="ru-RU" sz="1600" dirty="0">
              <a:solidFill>
                <a:schemeClr val="bg1"/>
              </a:solidFill>
            </a:endParaRPr>
          </a:p>
        </p:txBody>
      </p:sp>
    </p:spTree>
    <p:extLst>
      <p:ext uri="{BB962C8B-B14F-4D97-AF65-F5344CB8AC3E}">
        <p14:creationId xmlns:p14="http://schemas.microsoft.com/office/powerpoint/2010/main" val="5508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32902" cy="6858000"/>
          </a:xfrm>
          <a:prstGeom prst="rect">
            <a:avLst/>
          </a:prstGeom>
        </p:spPr>
      </p:pic>
      <p:sp>
        <p:nvSpPr>
          <p:cNvPr id="2" name="Прямоугольник 1"/>
          <p:cNvSpPr/>
          <p:nvPr/>
        </p:nvSpPr>
        <p:spPr>
          <a:xfrm>
            <a:off x="213063" y="1597981"/>
            <a:ext cx="11762913" cy="3785652"/>
          </a:xfrm>
          <a:prstGeom prst="rect">
            <a:avLst/>
          </a:prstGeom>
        </p:spPr>
        <p:txBody>
          <a:bodyPr wrap="square">
            <a:spAutoFit/>
          </a:bodyPr>
          <a:lstStyle/>
          <a:p>
            <a:r>
              <a:rPr lang="ru-RU" sz="2400" dirty="0">
                <a:solidFill>
                  <a:schemeClr val="bg1"/>
                </a:solidFill>
                <a:latin typeface="Monotype Corsiva" panose="03010101010201010101" pitchFamily="66" charset="0"/>
              </a:rPr>
              <a:t>Таким образом, художественная литература позволяет расширить кругозор, обогатить жизненный и нравственный опыт детей. Литературные произведения вовлекают детей в раздумья над поступками и поведением героев, происходящим событиям, побуждают к их оценке и обогащает эмоциональную сферу. Нравственные убеждения, взгляды, привычки тесно связаны с чувствами ребенка. Внутренний мир ребенка придет в гармонию: разовьется умение управлять своими эмоциями и настроением, преодолевать трудности и страхи, передавать с помощью речи различные эмоциональные состояния, устанавливать дружеские взаимоотношения, проявлять сочувствие, сопереживание и участие в жизни близких и окружающих. Войти в мир общения, найти свое место в коллективе сверстников, обрести друзей и самим научиться быть добрым и отзывчивым помогут книги.</a:t>
            </a:r>
          </a:p>
        </p:txBody>
      </p:sp>
    </p:spTree>
    <p:extLst>
      <p:ext uri="{BB962C8B-B14F-4D97-AF65-F5344CB8AC3E}">
        <p14:creationId xmlns:p14="http://schemas.microsoft.com/office/powerpoint/2010/main" val="34187652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1155</Words>
  <Application>Microsoft Office PowerPoint</Application>
  <PresentationFormat>Широкоэкранный</PresentationFormat>
  <Paragraphs>55</Paragraphs>
  <Slides>11</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Monotype Corsiva</vt:lpstr>
      <vt:lpstr>Тема Office</vt:lpstr>
      <vt:lpstr>Презентация PowerPoint</vt:lpstr>
      <vt:lpstr>Разрешите представиться: Яшкина Елена Ивановна   Место работы: МБДОУ «Большеигнатовский детский сад комбинированного вида» Воспитатель       </vt:lpstr>
      <vt:lpstr>Моё педагогическое кредо</vt:lpstr>
      <vt:lpstr>Презентация PowerPoint</vt:lpstr>
      <vt:lpstr>Мой опыт работы</vt:lpstr>
      <vt:lpstr>Презентация PowerPoint</vt:lpstr>
      <vt:lpstr>Презентация PowerPoint</vt:lpstr>
      <vt:lpstr>Приемы формирования восприятия текста </vt:lpstr>
      <vt:lpstr>Презентация PowerPoint</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32</cp:revision>
  <dcterms:created xsi:type="dcterms:W3CDTF">2021-03-27T15:03:11Z</dcterms:created>
  <dcterms:modified xsi:type="dcterms:W3CDTF">2021-03-29T11:50:21Z</dcterms:modified>
</cp:coreProperties>
</file>